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ink/ink3.xml" ContentType="application/inkml+xml"/>
  <Override PartName="/ppt/ink/ink4.xml" ContentType="application/inkml+xml"/>
  <Override PartName="/ppt/notesSlides/notesSlide8.xml" ContentType="application/vnd.openxmlformats-officedocument.presentationml.notesSlide+xml"/>
  <Override PartName="/ppt/ink/ink5.xml" ContentType="application/inkml+xml"/>
  <Override PartName="/ppt/ink/ink6.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50"/>
  </p:notesMasterIdLst>
  <p:sldIdLst>
    <p:sldId id="256" r:id="rId2"/>
    <p:sldId id="270" r:id="rId3"/>
    <p:sldId id="265" r:id="rId4"/>
    <p:sldId id="257" r:id="rId5"/>
    <p:sldId id="326" r:id="rId6"/>
    <p:sldId id="259" r:id="rId7"/>
    <p:sldId id="319" r:id="rId8"/>
    <p:sldId id="272" r:id="rId9"/>
    <p:sldId id="325" r:id="rId10"/>
    <p:sldId id="274" r:id="rId11"/>
    <p:sldId id="275" r:id="rId12"/>
    <p:sldId id="290" r:id="rId13"/>
    <p:sldId id="292" r:id="rId14"/>
    <p:sldId id="293" r:id="rId15"/>
    <p:sldId id="294" r:id="rId16"/>
    <p:sldId id="295" r:id="rId17"/>
    <p:sldId id="291" r:id="rId18"/>
    <p:sldId id="296" r:id="rId19"/>
    <p:sldId id="299" r:id="rId20"/>
    <p:sldId id="297" r:id="rId21"/>
    <p:sldId id="300" r:id="rId22"/>
    <p:sldId id="278" r:id="rId23"/>
    <p:sldId id="311" r:id="rId24"/>
    <p:sldId id="279" r:id="rId25"/>
    <p:sldId id="280" r:id="rId26"/>
    <p:sldId id="315" r:id="rId27"/>
    <p:sldId id="321" r:id="rId28"/>
    <p:sldId id="313" r:id="rId29"/>
    <p:sldId id="314" r:id="rId30"/>
    <p:sldId id="322" r:id="rId31"/>
    <p:sldId id="312" r:id="rId32"/>
    <p:sldId id="301" r:id="rId33"/>
    <p:sldId id="302" r:id="rId34"/>
    <p:sldId id="303" r:id="rId35"/>
    <p:sldId id="304" r:id="rId36"/>
    <p:sldId id="305" r:id="rId37"/>
    <p:sldId id="306" r:id="rId38"/>
    <p:sldId id="323" r:id="rId39"/>
    <p:sldId id="307" r:id="rId40"/>
    <p:sldId id="308" r:id="rId41"/>
    <p:sldId id="309" r:id="rId42"/>
    <p:sldId id="310" r:id="rId43"/>
    <p:sldId id="327" r:id="rId44"/>
    <p:sldId id="317" r:id="rId45"/>
    <p:sldId id="318" r:id="rId46"/>
    <p:sldId id="320" r:id="rId47"/>
    <p:sldId id="285" r:id="rId48"/>
    <p:sldId id="284"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CE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833"/>
  </p:normalViewPr>
  <p:slideViewPr>
    <p:cSldViewPr snapToGrid="0" snapToObjects="1">
      <p:cViewPr varScale="1">
        <p:scale>
          <a:sx n="107" d="100"/>
          <a:sy n="107" d="100"/>
        </p:scale>
        <p:origin x="7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1T16:13:54.466"/>
    </inkml:context>
    <inkml:brush xml:id="br0">
      <inkml:brushProperty name="width" value="0.05" units="cm"/>
      <inkml:brushProperty name="height" value="0.05" units="cm"/>
    </inkml:brush>
  </inkml:definitions>
  <inkml:trace contextRef="#ctx0" brushRef="#br0">1 1 24575,'0'4'0,"0"1"0,0-4 0,0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1T16:15:26.289"/>
    </inkml:context>
    <inkml:brush xml:id="br0">
      <inkml:brushProperty name="width" value="0.05" units="cm"/>
      <inkml:brushProperty name="height" value="0.05" units="cm"/>
    </inkml:brush>
  </inkml:definitions>
  <inkml:trace contextRef="#ctx0" brushRef="#br0">0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1T16:13:54.466"/>
    </inkml:context>
    <inkml:brush xml:id="br0">
      <inkml:brushProperty name="width" value="0.05" units="cm"/>
      <inkml:brushProperty name="height" value="0.05" units="cm"/>
    </inkml:brush>
  </inkml:definitions>
  <inkml:trace contextRef="#ctx0" brushRef="#br0">1 1 24575,'0'4'0,"0"1"0,0-4 0,0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1T16:15:26.289"/>
    </inkml:context>
    <inkml:brush xml:id="br0">
      <inkml:brushProperty name="width" value="0.05" units="cm"/>
      <inkml:brushProperty name="height" value="0.05" units="cm"/>
    </inkml:brush>
  </inkml:definitions>
  <inkml:trace contextRef="#ctx0" brushRef="#br0">0 0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1T16:13:54.466"/>
    </inkml:context>
    <inkml:brush xml:id="br0">
      <inkml:brushProperty name="width" value="0.05" units="cm"/>
      <inkml:brushProperty name="height" value="0.05" units="cm"/>
    </inkml:brush>
  </inkml:definitions>
  <inkml:trace contextRef="#ctx0" brushRef="#br0">1 1 24575,'0'4'0,"0"1"0,0-4 0,0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1T16:15:26.289"/>
    </inkml:context>
    <inkml:brush xml:id="br0">
      <inkml:brushProperty name="width" value="0.05" units="cm"/>
      <inkml:brushProperty name="height" value="0.0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B7FFDE-0E9F-FE45-8358-61AAEE85F6A5}" type="datetimeFigureOut">
              <a:rPr lang="en-US" smtClean="0"/>
              <a:t>4/14/24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F93ED4-D6D2-9B4B-B590-DE2A6BE619EE}" type="slidenum">
              <a:rPr lang="en-US" smtClean="0"/>
              <a:t>‹#›</a:t>
            </a:fld>
            <a:endParaRPr lang="en-US"/>
          </a:p>
        </p:txBody>
      </p:sp>
    </p:spTree>
    <p:extLst>
      <p:ext uri="{BB962C8B-B14F-4D97-AF65-F5344CB8AC3E}">
        <p14:creationId xmlns:p14="http://schemas.microsoft.com/office/powerpoint/2010/main" val="916482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0</a:t>
            </a:fld>
            <a:endParaRPr lang="en-US"/>
          </a:p>
        </p:txBody>
      </p:sp>
    </p:spTree>
    <p:extLst>
      <p:ext uri="{BB962C8B-B14F-4D97-AF65-F5344CB8AC3E}">
        <p14:creationId xmlns:p14="http://schemas.microsoft.com/office/powerpoint/2010/main" val="141744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9</a:t>
            </a:fld>
            <a:endParaRPr lang="en-US"/>
          </a:p>
        </p:txBody>
      </p:sp>
    </p:spTree>
    <p:extLst>
      <p:ext uri="{BB962C8B-B14F-4D97-AF65-F5344CB8AC3E}">
        <p14:creationId xmlns:p14="http://schemas.microsoft.com/office/powerpoint/2010/main" val="3069926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10</a:t>
            </a:fld>
            <a:endParaRPr lang="en-US"/>
          </a:p>
        </p:txBody>
      </p:sp>
    </p:spTree>
    <p:extLst>
      <p:ext uri="{BB962C8B-B14F-4D97-AF65-F5344CB8AC3E}">
        <p14:creationId xmlns:p14="http://schemas.microsoft.com/office/powerpoint/2010/main" val="2286866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11</a:t>
            </a:fld>
            <a:endParaRPr lang="en-US"/>
          </a:p>
        </p:txBody>
      </p:sp>
    </p:spTree>
    <p:extLst>
      <p:ext uri="{BB962C8B-B14F-4D97-AF65-F5344CB8AC3E}">
        <p14:creationId xmlns:p14="http://schemas.microsoft.com/office/powerpoint/2010/main" val="2384871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12</a:t>
            </a:fld>
            <a:endParaRPr lang="en-US"/>
          </a:p>
        </p:txBody>
      </p:sp>
    </p:spTree>
    <p:extLst>
      <p:ext uri="{BB962C8B-B14F-4D97-AF65-F5344CB8AC3E}">
        <p14:creationId xmlns:p14="http://schemas.microsoft.com/office/powerpoint/2010/main" val="3872566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13</a:t>
            </a:fld>
            <a:endParaRPr lang="en-US"/>
          </a:p>
        </p:txBody>
      </p:sp>
    </p:spTree>
    <p:extLst>
      <p:ext uri="{BB962C8B-B14F-4D97-AF65-F5344CB8AC3E}">
        <p14:creationId xmlns:p14="http://schemas.microsoft.com/office/powerpoint/2010/main" val="253642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14</a:t>
            </a:fld>
            <a:endParaRPr lang="en-US"/>
          </a:p>
        </p:txBody>
      </p:sp>
    </p:spTree>
    <p:extLst>
      <p:ext uri="{BB962C8B-B14F-4D97-AF65-F5344CB8AC3E}">
        <p14:creationId xmlns:p14="http://schemas.microsoft.com/office/powerpoint/2010/main" val="1205156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15</a:t>
            </a:fld>
            <a:endParaRPr lang="en-US"/>
          </a:p>
        </p:txBody>
      </p:sp>
    </p:spTree>
    <p:extLst>
      <p:ext uri="{BB962C8B-B14F-4D97-AF65-F5344CB8AC3E}">
        <p14:creationId xmlns:p14="http://schemas.microsoft.com/office/powerpoint/2010/main" val="2141766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16</a:t>
            </a:fld>
            <a:endParaRPr lang="en-US"/>
          </a:p>
        </p:txBody>
      </p:sp>
    </p:spTree>
    <p:extLst>
      <p:ext uri="{BB962C8B-B14F-4D97-AF65-F5344CB8AC3E}">
        <p14:creationId xmlns:p14="http://schemas.microsoft.com/office/powerpoint/2010/main" val="3591111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17</a:t>
            </a:fld>
            <a:endParaRPr lang="en-US"/>
          </a:p>
        </p:txBody>
      </p:sp>
    </p:spTree>
    <p:extLst>
      <p:ext uri="{BB962C8B-B14F-4D97-AF65-F5344CB8AC3E}">
        <p14:creationId xmlns:p14="http://schemas.microsoft.com/office/powerpoint/2010/main" val="3092089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18</a:t>
            </a:fld>
            <a:endParaRPr lang="en-US"/>
          </a:p>
        </p:txBody>
      </p:sp>
    </p:spTree>
    <p:extLst>
      <p:ext uri="{BB962C8B-B14F-4D97-AF65-F5344CB8AC3E}">
        <p14:creationId xmlns:p14="http://schemas.microsoft.com/office/powerpoint/2010/main" val="446488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1</a:t>
            </a:fld>
            <a:endParaRPr lang="en-US"/>
          </a:p>
        </p:txBody>
      </p:sp>
    </p:spTree>
    <p:extLst>
      <p:ext uri="{BB962C8B-B14F-4D97-AF65-F5344CB8AC3E}">
        <p14:creationId xmlns:p14="http://schemas.microsoft.com/office/powerpoint/2010/main" val="3482346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19</a:t>
            </a:fld>
            <a:endParaRPr lang="en-US"/>
          </a:p>
        </p:txBody>
      </p:sp>
    </p:spTree>
    <p:extLst>
      <p:ext uri="{BB962C8B-B14F-4D97-AF65-F5344CB8AC3E}">
        <p14:creationId xmlns:p14="http://schemas.microsoft.com/office/powerpoint/2010/main" val="7924823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20</a:t>
            </a:fld>
            <a:endParaRPr lang="en-US"/>
          </a:p>
        </p:txBody>
      </p:sp>
    </p:spTree>
    <p:extLst>
      <p:ext uri="{BB962C8B-B14F-4D97-AF65-F5344CB8AC3E}">
        <p14:creationId xmlns:p14="http://schemas.microsoft.com/office/powerpoint/2010/main" val="3854609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21</a:t>
            </a:fld>
            <a:endParaRPr lang="en-US"/>
          </a:p>
        </p:txBody>
      </p:sp>
    </p:spTree>
    <p:extLst>
      <p:ext uri="{BB962C8B-B14F-4D97-AF65-F5344CB8AC3E}">
        <p14:creationId xmlns:p14="http://schemas.microsoft.com/office/powerpoint/2010/main" val="1633539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22</a:t>
            </a:fld>
            <a:endParaRPr lang="en-US"/>
          </a:p>
        </p:txBody>
      </p:sp>
    </p:spTree>
    <p:extLst>
      <p:ext uri="{BB962C8B-B14F-4D97-AF65-F5344CB8AC3E}">
        <p14:creationId xmlns:p14="http://schemas.microsoft.com/office/powerpoint/2010/main" val="1502467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23</a:t>
            </a:fld>
            <a:endParaRPr lang="en-US"/>
          </a:p>
        </p:txBody>
      </p:sp>
    </p:spTree>
    <p:extLst>
      <p:ext uri="{BB962C8B-B14F-4D97-AF65-F5344CB8AC3E}">
        <p14:creationId xmlns:p14="http://schemas.microsoft.com/office/powerpoint/2010/main" val="30825463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denote Y tilde as the working vector, P hat as the projection matrix from the global null model, sigma hat as the total variation of phenotypes, and phi as the dispersion parameter in GLMM. We will have the difference between Y and mu zero divided by phi hat equals p hat times Y tilde according to annihilation projection. And thus we can successfully build the association between s beta tilde, s beta and s gamma. And we will have the score test statistics equals the square of s beta tilde divided by its variance, which complies with chi-square distribution with </a:t>
            </a:r>
            <a:r>
              <a:rPr lang="en-US" dirty="0" err="1"/>
              <a:t>df</a:t>
            </a:r>
            <a:r>
              <a:rPr lang="en-US" dirty="0"/>
              <a:t> = 1.</a:t>
            </a:r>
          </a:p>
        </p:txBody>
      </p:sp>
      <p:sp>
        <p:nvSpPr>
          <p:cNvPr id="4" name="Slide Number Placeholder 3"/>
          <p:cNvSpPr>
            <a:spLocks noGrp="1"/>
          </p:cNvSpPr>
          <p:nvPr>
            <p:ph type="sldNum" sz="quarter" idx="5"/>
          </p:nvPr>
        </p:nvSpPr>
        <p:spPr/>
        <p:txBody>
          <a:bodyPr/>
          <a:lstStyle/>
          <a:p>
            <a:fld id="{27F93ED4-D6D2-9B4B-B590-DE2A6BE619EE}" type="slidenum">
              <a:rPr lang="en-US" smtClean="0"/>
              <a:t>24</a:t>
            </a:fld>
            <a:endParaRPr lang="en-US"/>
          </a:p>
        </p:txBody>
      </p:sp>
    </p:spTree>
    <p:extLst>
      <p:ext uri="{BB962C8B-B14F-4D97-AF65-F5344CB8AC3E}">
        <p14:creationId xmlns:p14="http://schemas.microsoft.com/office/powerpoint/2010/main" val="3152292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denote Y tilde as the working vector, P hat as the projection matrix from the global null model, sigma hat as the total variation of phenotypes, and phi as the dispersion parameter in GLMM. We will have the difference between Y and mu zero divided by phi hat equals p hat times Y tilde according to annihilation projection. And thus we can successfully build the association between s beta tilde, s beta and s gamma. And we will have the score test statistics equals the square of s beta tilde divided by its variance, which complies with chi-square distribution with </a:t>
            </a:r>
            <a:r>
              <a:rPr lang="en-US" dirty="0" err="1"/>
              <a:t>df</a:t>
            </a:r>
            <a:r>
              <a:rPr lang="en-US" dirty="0"/>
              <a:t> = 1.</a:t>
            </a:r>
          </a:p>
        </p:txBody>
      </p:sp>
      <p:sp>
        <p:nvSpPr>
          <p:cNvPr id="4" name="Slide Number Placeholder 3"/>
          <p:cNvSpPr>
            <a:spLocks noGrp="1"/>
          </p:cNvSpPr>
          <p:nvPr>
            <p:ph type="sldNum" sz="quarter" idx="5"/>
          </p:nvPr>
        </p:nvSpPr>
        <p:spPr/>
        <p:txBody>
          <a:bodyPr/>
          <a:lstStyle/>
          <a:p>
            <a:fld id="{27F93ED4-D6D2-9B4B-B590-DE2A6BE619EE}" type="slidenum">
              <a:rPr lang="en-US" smtClean="0"/>
              <a:t>25</a:t>
            </a:fld>
            <a:endParaRPr lang="en-US"/>
          </a:p>
        </p:txBody>
      </p:sp>
    </p:spTree>
    <p:extLst>
      <p:ext uri="{BB962C8B-B14F-4D97-AF65-F5344CB8AC3E}">
        <p14:creationId xmlns:p14="http://schemas.microsoft.com/office/powerpoint/2010/main" val="2662021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denote Y tilde as the working vector, P hat as the projection matrix from the global null model, sigma hat as the total variation of phenotypes, and phi as the dispersion parameter in GLMM. We will have the difference between Y and mu zero divided by phi hat equals p hat times Y tilde according to annihilation projection. And thus we can successfully build the association between s beta tilde, s beta and s gamma. And we will have the score test statistics equals the square of s beta tilde divided by its variance, which complies with chi-square distribution with </a:t>
            </a:r>
            <a:r>
              <a:rPr lang="en-US" dirty="0" err="1"/>
              <a:t>df</a:t>
            </a:r>
            <a:r>
              <a:rPr lang="en-US" dirty="0"/>
              <a:t> = 1.</a:t>
            </a:r>
          </a:p>
        </p:txBody>
      </p:sp>
      <p:sp>
        <p:nvSpPr>
          <p:cNvPr id="4" name="Slide Number Placeholder 3"/>
          <p:cNvSpPr>
            <a:spLocks noGrp="1"/>
          </p:cNvSpPr>
          <p:nvPr>
            <p:ph type="sldNum" sz="quarter" idx="5"/>
          </p:nvPr>
        </p:nvSpPr>
        <p:spPr/>
        <p:txBody>
          <a:bodyPr/>
          <a:lstStyle/>
          <a:p>
            <a:fld id="{27F93ED4-D6D2-9B4B-B590-DE2A6BE619EE}" type="slidenum">
              <a:rPr lang="en-US" smtClean="0"/>
              <a:t>26</a:t>
            </a:fld>
            <a:endParaRPr lang="en-US"/>
          </a:p>
        </p:txBody>
      </p:sp>
    </p:spTree>
    <p:extLst>
      <p:ext uri="{BB962C8B-B14F-4D97-AF65-F5344CB8AC3E}">
        <p14:creationId xmlns:p14="http://schemas.microsoft.com/office/powerpoint/2010/main" val="11414269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27</a:t>
            </a:fld>
            <a:endParaRPr lang="en-US"/>
          </a:p>
        </p:txBody>
      </p:sp>
    </p:spTree>
    <p:extLst>
      <p:ext uri="{BB962C8B-B14F-4D97-AF65-F5344CB8AC3E}">
        <p14:creationId xmlns:p14="http://schemas.microsoft.com/office/powerpoint/2010/main" val="2888779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28</a:t>
            </a:fld>
            <a:endParaRPr lang="en-US"/>
          </a:p>
        </p:txBody>
      </p:sp>
    </p:spTree>
    <p:extLst>
      <p:ext uri="{BB962C8B-B14F-4D97-AF65-F5344CB8AC3E}">
        <p14:creationId xmlns:p14="http://schemas.microsoft.com/office/powerpoint/2010/main" val="2487300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2</a:t>
            </a:fld>
            <a:endParaRPr lang="en-US"/>
          </a:p>
        </p:txBody>
      </p:sp>
    </p:spTree>
    <p:extLst>
      <p:ext uri="{BB962C8B-B14F-4D97-AF65-F5344CB8AC3E}">
        <p14:creationId xmlns:p14="http://schemas.microsoft.com/office/powerpoint/2010/main" val="21245882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29</a:t>
            </a:fld>
            <a:endParaRPr lang="en-US"/>
          </a:p>
        </p:txBody>
      </p:sp>
    </p:spTree>
    <p:extLst>
      <p:ext uri="{BB962C8B-B14F-4D97-AF65-F5344CB8AC3E}">
        <p14:creationId xmlns:p14="http://schemas.microsoft.com/office/powerpoint/2010/main" val="16280478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30</a:t>
            </a:fld>
            <a:endParaRPr lang="en-US"/>
          </a:p>
        </p:txBody>
      </p:sp>
    </p:spTree>
    <p:extLst>
      <p:ext uri="{BB962C8B-B14F-4D97-AF65-F5344CB8AC3E}">
        <p14:creationId xmlns:p14="http://schemas.microsoft.com/office/powerpoint/2010/main" val="38698664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31</a:t>
            </a:fld>
            <a:endParaRPr lang="en-US"/>
          </a:p>
        </p:txBody>
      </p:sp>
    </p:spTree>
    <p:extLst>
      <p:ext uri="{BB962C8B-B14F-4D97-AF65-F5344CB8AC3E}">
        <p14:creationId xmlns:p14="http://schemas.microsoft.com/office/powerpoint/2010/main" val="4224258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32</a:t>
            </a:fld>
            <a:endParaRPr lang="en-US"/>
          </a:p>
        </p:txBody>
      </p:sp>
    </p:spTree>
    <p:extLst>
      <p:ext uri="{BB962C8B-B14F-4D97-AF65-F5344CB8AC3E}">
        <p14:creationId xmlns:p14="http://schemas.microsoft.com/office/powerpoint/2010/main" val="27978133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33</a:t>
            </a:fld>
            <a:endParaRPr lang="en-US"/>
          </a:p>
        </p:txBody>
      </p:sp>
    </p:spTree>
    <p:extLst>
      <p:ext uri="{BB962C8B-B14F-4D97-AF65-F5344CB8AC3E}">
        <p14:creationId xmlns:p14="http://schemas.microsoft.com/office/powerpoint/2010/main" val="287838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34</a:t>
            </a:fld>
            <a:endParaRPr lang="en-US"/>
          </a:p>
        </p:txBody>
      </p:sp>
    </p:spTree>
    <p:extLst>
      <p:ext uri="{BB962C8B-B14F-4D97-AF65-F5344CB8AC3E}">
        <p14:creationId xmlns:p14="http://schemas.microsoft.com/office/powerpoint/2010/main" val="1586736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35</a:t>
            </a:fld>
            <a:endParaRPr lang="en-US"/>
          </a:p>
        </p:txBody>
      </p:sp>
    </p:spTree>
    <p:extLst>
      <p:ext uri="{BB962C8B-B14F-4D97-AF65-F5344CB8AC3E}">
        <p14:creationId xmlns:p14="http://schemas.microsoft.com/office/powerpoint/2010/main" val="19734378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36</a:t>
            </a:fld>
            <a:endParaRPr lang="en-US"/>
          </a:p>
        </p:txBody>
      </p:sp>
    </p:spTree>
    <p:extLst>
      <p:ext uri="{BB962C8B-B14F-4D97-AF65-F5344CB8AC3E}">
        <p14:creationId xmlns:p14="http://schemas.microsoft.com/office/powerpoint/2010/main" val="6657190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37</a:t>
            </a:fld>
            <a:endParaRPr lang="en-US"/>
          </a:p>
        </p:txBody>
      </p:sp>
    </p:spTree>
    <p:extLst>
      <p:ext uri="{BB962C8B-B14F-4D97-AF65-F5344CB8AC3E}">
        <p14:creationId xmlns:p14="http://schemas.microsoft.com/office/powerpoint/2010/main" val="22396634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38</a:t>
            </a:fld>
            <a:endParaRPr lang="en-US"/>
          </a:p>
        </p:txBody>
      </p:sp>
    </p:spTree>
    <p:extLst>
      <p:ext uri="{BB962C8B-B14F-4D97-AF65-F5344CB8AC3E}">
        <p14:creationId xmlns:p14="http://schemas.microsoft.com/office/powerpoint/2010/main" val="1101030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3</a:t>
            </a:fld>
            <a:endParaRPr lang="en-US"/>
          </a:p>
        </p:txBody>
      </p:sp>
    </p:spTree>
    <p:extLst>
      <p:ext uri="{BB962C8B-B14F-4D97-AF65-F5344CB8AC3E}">
        <p14:creationId xmlns:p14="http://schemas.microsoft.com/office/powerpoint/2010/main" val="40540798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39</a:t>
            </a:fld>
            <a:endParaRPr lang="en-US"/>
          </a:p>
        </p:txBody>
      </p:sp>
    </p:spTree>
    <p:extLst>
      <p:ext uri="{BB962C8B-B14F-4D97-AF65-F5344CB8AC3E}">
        <p14:creationId xmlns:p14="http://schemas.microsoft.com/office/powerpoint/2010/main" val="18040024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40</a:t>
            </a:fld>
            <a:endParaRPr lang="en-US"/>
          </a:p>
        </p:txBody>
      </p:sp>
    </p:spTree>
    <p:extLst>
      <p:ext uri="{BB962C8B-B14F-4D97-AF65-F5344CB8AC3E}">
        <p14:creationId xmlns:p14="http://schemas.microsoft.com/office/powerpoint/2010/main" val="26475690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41</a:t>
            </a:fld>
            <a:endParaRPr lang="en-US"/>
          </a:p>
        </p:txBody>
      </p:sp>
    </p:spTree>
    <p:extLst>
      <p:ext uri="{BB962C8B-B14F-4D97-AF65-F5344CB8AC3E}">
        <p14:creationId xmlns:p14="http://schemas.microsoft.com/office/powerpoint/2010/main" val="30434146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42</a:t>
            </a:fld>
            <a:endParaRPr lang="en-US"/>
          </a:p>
        </p:txBody>
      </p:sp>
    </p:spTree>
    <p:extLst>
      <p:ext uri="{BB962C8B-B14F-4D97-AF65-F5344CB8AC3E}">
        <p14:creationId xmlns:p14="http://schemas.microsoft.com/office/powerpoint/2010/main" val="7024551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43</a:t>
            </a:fld>
            <a:endParaRPr lang="en-US"/>
          </a:p>
        </p:txBody>
      </p:sp>
    </p:spTree>
    <p:extLst>
      <p:ext uri="{BB962C8B-B14F-4D97-AF65-F5344CB8AC3E}">
        <p14:creationId xmlns:p14="http://schemas.microsoft.com/office/powerpoint/2010/main" val="16986507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44</a:t>
            </a:fld>
            <a:endParaRPr lang="en-US"/>
          </a:p>
        </p:txBody>
      </p:sp>
    </p:spTree>
    <p:extLst>
      <p:ext uri="{BB962C8B-B14F-4D97-AF65-F5344CB8AC3E}">
        <p14:creationId xmlns:p14="http://schemas.microsoft.com/office/powerpoint/2010/main" val="13950626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45</a:t>
            </a:fld>
            <a:endParaRPr lang="en-US"/>
          </a:p>
        </p:txBody>
      </p:sp>
    </p:spTree>
    <p:extLst>
      <p:ext uri="{BB962C8B-B14F-4D97-AF65-F5344CB8AC3E}">
        <p14:creationId xmlns:p14="http://schemas.microsoft.com/office/powerpoint/2010/main" val="3659835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4</a:t>
            </a:fld>
            <a:endParaRPr lang="en-US"/>
          </a:p>
        </p:txBody>
      </p:sp>
    </p:spTree>
    <p:extLst>
      <p:ext uri="{BB962C8B-B14F-4D97-AF65-F5344CB8AC3E}">
        <p14:creationId xmlns:p14="http://schemas.microsoft.com/office/powerpoint/2010/main" val="2438428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5</a:t>
            </a:fld>
            <a:endParaRPr lang="en-US"/>
          </a:p>
        </p:txBody>
      </p:sp>
    </p:spTree>
    <p:extLst>
      <p:ext uri="{BB962C8B-B14F-4D97-AF65-F5344CB8AC3E}">
        <p14:creationId xmlns:p14="http://schemas.microsoft.com/office/powerpoint/2010/main" val="3348300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6</a:t>
            </a:fld>
            <a:endParaRPr lang="en-US"/>
          </a:p>
        </p:txBody>
      </p:sp>
    </p:spTree>
    <p:extLst>
      <p:ext uri="{BB962C8B-B14F-4D97-AF65-F5344CB8AC3E}">
        <p14:creationId xmlns:p14="http://schemas.microsoft.com/office/powerpoint/2010/main" val="4248737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7</a:t>
            </a:fld>
            <a:endParaRPr lang="en-US"/>
          </a:p>
        </p:txBody>
      </p:sp>
    </p:spTree>
    <p:extLst>
      <p:ext uri="{BB962C8B-B14F-4D97-AF65-F5344CB8AC3E}">
        <p14:creationId xmlns:p14="http://schemas.microsoft.com/office/powerpoint/2010/main" val="712635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F93ED4-D6D2-9B4B-B590-DE2A6BE619EE}" type="slidenum">
              <a:rPr lang="en-US" smtClean="0"/>
              <a:t>8</a:t>
            </a:fld>
            <a:endParaRPr lang="en-US"/>
          </a:p>
        </p:txBody>
      </p:sp>
    </p:spTree>
    <p:extLst>
      <p:ext uri="{BB962C8B-B14F-4D97-AF65-F5344CB8AC3E}">
        <p14:creationId xmlns:p14="http://schemas.microsoft.com/office/powerpoint/2010/main" val="1206483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5941-D790-4F0A-43BC-D33DA7A930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E77A23-A733-B902-D7FF-703EF87A99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A6C9B1-EA91-1041-CBE3-8A4760AC8E85}"/>
              </a:ext>
            </a:extLst>
          </p:cNvPr>
          <p:cNvSpPr>
            <a:spLocks noGrp="1"/>
          </p:cNvSpPr>
          <p:nvPr>
            <p:ph type="dt" sz="half" idx="10"/>
          </p:nvPr>
        </p:nvSpPr>
        <p:spPr/>
        <p:txBody>
          <a:bodyPr/>
          <a:lstStyle/>
          <a:p>
            <a:fld id="{33EB8AAB-F9CD-8E4C-9D54-C8815EBF1CB1}" type="datetime1">
              <a:rPr lang="en-US" smtClean="0"/>
              <a:t>4/14/24</a:t>
            </a:fld>
            <a:endParaRPr lang="en-US"/>
          </a:p>
        </p:txBody>
      </p:sp>
      <p:sp>
        <p:nvSpPr>
          <p:cNvPr id="5" name="Footer Placeholder 4">
            <a:extLst>
              <a:ext uri="{FF2B5EF4-FFF2-40B4-BE49-F238E27FC236}">
                <a16:creationId xmlns:a16="http://schemas.microsoft.com/office/drawing/2014/main" id="{18687C37-4DD5-A490-0D69-344E1F4A24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503048-9570-A0FB-DB9A-68F8C57C2E6C}"/>
              </a:ext>
            </a:extLst>
          </p:cNvPr>
          <p:cNvSpPr>
            <a:spLocks noGrp="1"/>
          </p:cNvSpPr>
          <p:nvPr>
            <p:ph type="sldNum" sz="quarter" idx="12"/>
          </p:nvPr>
        </p:nvSpPr>
        <p:spPr/>
        <p:txBody>
          <a:bodyPr/>
          <a:lstStyle/>
          <a:p>
            <a:fld id="{6C2A8267-FE4D-664B-B243-EB3CC96C58DA}" type="slidenum">
              <a:rPr lang="en-US" smtClean="0"/>
              <a:t>‹#›</a:t>
            </a:fld>
            <a:endParaRPr lang="en-US"/>
          </a:p>
        </p:txBody>
      </p:sp>
    </p:spTree>
    <p:extLst>
      <p:ext uri="{BB962C8B-B14F-4D97-AF65-F5344CB8AC3E}">
        <p14:creationId xmlns:p14="http://schemas.microsoft.com/office/powerpoint/2010/main" val="2960369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487CF-BB68-33DC-C6D0-C369645F74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CA96C4-2159-755A-2C23-2FE8807F0E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5FECC2-200D-2DB4-B070-53163A4E6C0B}"/>
              </a:ext>
            </a:extLst>
          </p:cNvPr>
          <p:cNvSpPr>
            <a:spLocks noGrp="1"/>
          </p:cNvSpPr>
          <p:nvPr>
            <p:ph type="dt" sz="half" idx="10"/>
          </p:nvPr>
        </p:nvSpPr>
        <p:spPr/>
        <p:txBody>
          <a:bodyPr/>
          <a:lstStyle/>
          <a:p>
            <a:fld id="{C21E1186-E018-0047-8E7D-49D80BACB0AA}" type="datetime1">
              <a:rPr lang="en-US" smtClean="0"/>
              <a:t>4/14/24</a:t>
            </a:fld>
            <a:endParaRPr lang="en-US"/>
          </a:p>
        </p:txBody>
      </p:sp>
      <p:sp>
        <p:nvSpPr>
          <p:cNvPr id="5" name="Footer Placeholder 4">
            <a:extLst>
              <a:ext uri="{FF2B5EF4-FFF2-40B4-BE49-F238E27FC236}">
                <a16:creationId xmlns:a16="http://schemas.microsoft.com/office/drawing/2014/main" id="{089DDD25-379C-CA5C-D8A5-3380B31F13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A0AB9-0777-F3BB-FC69-677B0BB7E452}"/>
              </a:ext>
            </a:extLst>
          </p:cNvPr>
          <p:cNvSpPr>
            <a:spLocks noGrp="1"/>
          </p:cNvSpPr>
          <p:nvPr>
            <p:ph type="sldNum" sz="quarter" idx="12"/>
          </p:nvPr>
        </p:nvSpPr>
        <p:spPr/>
        <p:txBody>
          <a:bodyPr/>
          <a:lstStyle/>
          <a:p>
            <a:fld id="{6C2A8267-FE4D-664B-B243-EB3CC96C58DA}" type="slidenum">
              <a:rPr lang="en-US" smtClean="0"/>
              <a:t>‹#›</a:t>
            </a:fld>
            <a:endParaRPr lang="en-US"/>
          </a:p>
        </p:txBody>
      </p:sp>
    </p:spTree>
    <p:extLst>
      <p:ext uri="{BB962C8B-B14F-4D97-AF65-F5344CB8AC3E}">
        <p14:creationId xmlns:p14="http://schemas.microsoft.com/office/powerpoint/2010/main" val="2980676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EA7719-D8D1-16B9-64D4-0428FF55B5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E2DD4F-80BA-585B-5AA7-A8FAB85E3F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E3BEF5-8EC2-0BEC-EB58-DD93E12ACD62}"/>
              </a:ext>
            </a:extLst>
          </p:cNvPr>
          <p:cNvSpPr>
            <a:spLocks noGrp="1"/>
          </p:cNvSpPr>
          <p:nvPr>
            <p:ph type="dt" sz="half" idx="10"/>
          </p:nvPr>
        </p:nvSpPr>
        <p:spPr/>
        <p:txBody>
          <a:bodyPr/>
          <a:lstStyle/>
          <a:p>
            <a:fld id="{106DBBF0-A306-2E45-A29D-87E6A1D0ACA1}" type="datetime1">
              <a:rPr lang="en-US" smtClean="0"/>
              <a:t>4/14/24</a:t>
            </a:fld>
            <a:endParaRPr lang="en-US"/>
          </a:p>
        </p:txBody>
      </p:sp>
      <p:sp>
        <p:nvSpPr>
          <p:cNvPr id="5" name="Footer Placeholder 4">
            <a:extLst>
              <a:ext uri="{FF2B5EF4-FFF2-40B4-BE49-F238E27FC236}">
                <a16:creationId xmlns:a16="http://schemas.microsoft.com/office/drawing/2014/main" id="{6FFF1A2A-703E-FD1C-C313-082D2F9CDD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0B8505-5B99-226C-5CBC-6446E87325E7}"/>
              </a:ext>
            </a:extLst>
          </p:cNvPr>
          <p:cNvSpPr>
            <a:spLocks noGrp="1"/>
          </p:cNvSpPr>
          <p:nvPr>
            <p:ph type="sldNum" sz="quarter" idx="12"/>
          </p:nvPr>
        </p:nvSpPr>
        <p:spPr/>
        <p:txBody>
          <a:bodyPr/>
          <a:lstStyle/>
          <a:p>
            <a:fld id="{6C2A8267-FE4D-664B-B243-EB3CC96C58DA}" type="slidenum">
              <a:rPr lang="en-US" smtClean="0"/>
              <a:t>‹#›</a:t>
            </a:fld>
            <a:endParaRPr lang="en-US"/>
          </a:p>
        </p:txBody>
      </p:sp>
    </p:spTree>
    <p:extLst>
      <p:ext uri="{BB962C8B-B14F-4D97-AF65-F5344CB8AC3E}">
        <p14:creationId xmlns:p14="http://schemas.microsoft.com/office/powerpoint/2010/main" val="3012634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25E1F-18FC-9EA8-0EE2-656521CA3E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6F8171-86AF-0925-E552-3B00F5FF22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2AC1C-A325-F41E-5F46-DA7773965DEA}"/>
              </a:ext>
            </a:extLst>
          </p:cNvPr>
          <p:cNvSpPr>
            <a:spLocks noGrp="1"/>
          </p:cNvSpPr>
          <p:nvPr>
            <p:ph type="dt" sz="half" idx="10"/>
          </p:nvPr>
        </p:nvSpPr>
        <p:spPr/>
        <p:txBody>
          <a:bodyPr/>
          <a:lstStyle/>
          <a:p>
            <a:fld id="{D43EB64B-50CD-824E-BB4C-C0699A5E380C}" type="datetime1">
              <a:rPr lang="en-US" smtClean="0"/>
              <a:t>4/14/24</a:t>
            </a:fld>
            <a:endParaRPr lang="en-US"/>
          </a:p>
        </p:txBody>
      </p:sp>
      <p:sp>
        <p:nvSpPr>
          <p:cNvPr id="5" name="Footer Placeholder 4">
            <a:extLst>
              <a:ext uri="{FF2B5EF4-FFF2-40B4-BE49-F238E27FC236}">
                <a16:creationId xmlns:a16="http://schemas.microsoft.com/office/drawing/2014/main" id="{9B7D571E-CCD4-BBE5-AB88-667BB0E29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8A2FB-135E-C13E-6218-381EE7695724}"/>
              </a:ext>
            </a:extLst>
          </p:cNvPr>
          <p:cNvSpPr>
            <a:spLocks noGrp="1"/>
          </p:cNvSpPr>
          <p:nvPr>
            <p:ph type="sldNum" sz="quarter" idx="12"/>
          </p:nvPr>
        </p:nvSpPr>
        <p:spPr/>
        <p:txBody>
          <a:bodyPr/>
          <a:lstStyle/>
          <a:p>
            <a:fld id="{6C2A8267-FE4D-664B-B243-EB3CC96C58DA}" type="slidenum">
              <a:rPr lang="en-US" smtClean="0"/>
              <a:t>‹#›</a:t>
            </a:fld>
            <a:endParaRPr lang="en-US"/>
          </a:p>
        </p:txBody>
      </p:sp>
    </p:spTree>
    <p:extLst>
      <p:ext uri="{BB962C8B-B14F-4D97-AF65-F5344CB8AC3E}">
        <p14:creationId xmlns:p14="http://schemas.microsoft.com/office/powerpoint/2010/main" val="2900937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DD61B-9A14-DF4F-0ED7-24CDECEAD0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F897BA-57C5-A26F-C6A1-CE62D4C452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039D4E-4C94-2E7E-56C0-98C79BBAD757}"/>
              </a:ext>
            </a:extLst>
          </p:cNvPr>
          <p:cNvSpPr>
            <a:spLocks noGrp="1"/>
          </p:cNvSpPr>
          <p:nvPr>
            <p:ph type="dt" sz="half" idx="10"/>
          </p:nvPr>
        </p:nvSpPr>
        <p:spPr/>
        <p:txBody>
          <a:bodyPr/>
          <a:lstStyle/>
          <a:p>
            <a:fld id="{85398E61-728D-3F49-8FBF-F29C8EC74018}" type="datetime1">
              <a:rPr lang="en-US" smtClean="0"/>
              <a:t>4/14/24</a:t>
            </a:fld>
            <a:endParaRPr lang="en-US"/>
          </a:p>
        </p:txBody>
      </p:sp>
      <p:sp>
        <p:nvSpPr>
          <p:cNvPr id="5" name="Footer Placeholder 4">
            <a:extLst>
              <a:ext uri="{FF2B5EF4-FFF2-40B4-BE49-F238E27FC236}">
                <a16:creationId xmlns:a16="http://schemas.microsoft.com/office/drawing/2014/main" id="{F0A98F03-3C0B-6311-8339-F56C5ED2E2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D6328B-B33C-5B12-FCC2-A30BECD00D73}"/>
              </a:ext>
            </a:extLst>
          </p:cNvPr>
          <p:cNvSpPr>
            <a:spLocks noGrp="1"/>
          </p:cNvSpPr>
          <p:nvPr>
            <p:ph type="sldNum" sz="quarter" idx="12"/>
          </p:nvPr>
        </p:nvSpPr>
        <p:spPr/>
        <p:txBody>
          <a:bodyPr/>
          <a:lstStyle/>
          <a:p>
            <a:fld id="{6C2A8267-FE4D-664B-B243-EB3CC96C58DA}" type="slidenum">
              <a:rPr lang="en-US" smtClean="0"/>
              <a:t>‹#›</a:t>
            </a:fld>
            <a:endParaRPr lang="en-US"/>
          </a:p>
        </p:txBody>
      </p:sp>
    </p:spTree>
    <p:extLst>
      <p:ext uri="{BB962C8B-B14F-4D97-AF65-F5344CB8AC3E}">
        <p14:creationId xmlns:p14="http://schemas.microsoft.com/office/powerpoint/2010/main" val="2951145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DBA6-2A5A-218C-A9E3-F763457444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A4DC9-5F1B-C8D4-913F-732CC4C41E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B62453-C44B-349B-356B-EAF8557E75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86F0A0-567A-2548-F99B-516C0692CA83}"/>
              </a:ext>
            </a:extLst>
          </p:cNvPr>
          <p:cNvSpPr>
            <a:spLocks noGrp="1"/>
          </p:cNvSpPr>
          <p:nvPr>
            <p:ph type="dt" sz="half" idx="10"/>
          </p:nvPr>
        </p:nvSpPr>
        <p:spPr/>
        <p:txBody>
          <a:bodyPr/>
          <a:lstStyle/>
          <a:p>
            <a:fld id="{69A4B05C-54B1-4C4C-A32B-0BE82C50A25C}" type="datetime1">
              <a:rPr lang="en-US" smtClean="0"/>
              <a:t>4/14/24</a:t>
            </a:fld>
            <a:endParaRPr lang="en-US"/>
          </a:p>
        </p:txBody>
      </p:sp>
      <p:sp>
        <p:nvSpPr>
          <p:cNvPr id="6" name="Footer Placeholder 5">
            <a:extLst>
              <a:ext uri="{FF2B5EF4-FFF2-40B4-BE49-F238E27FC236}">
                <a16:creationId xmlns:a16="http://schemas.microsoft.com/office/drawing/2014/main" id="{A917C000-35A5-58E3-5AC4-A41436F94D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E22269-3E3B-830B-1189-F3A7C7728B0C}"/>
              </a:ext>
            </a:extLst>
          </p:cNvPr>
          <p:cNvSpPr>
            <a:spLocks noGrp="1"/>
          </p:cNvSpPr>
          <p:nvPr>
            <p:ph type="sldNum" sz="quarter" idx="12"/>
          </p:nvPr>
        </p:nvSpPr>
        <p:spPr/>
        <p:txBody>
          <a:bodyPr/>
          <a:lstStyle/>
          <a:p>
            <a:fld id="{6C2A8267-FE4D-664B-B243-EB3CC96C58DA}" type="slidenum">
              <a:rPr lang="en-US" smtClean="0"/>
              <a:t>‹#›</a:t>
            </a:fld>
            <a:endParaRPr lang="en-US"/>
          </a:p>
        </p:txBody>
      </p:sp>
    </p:spTree>
    <p:extLst>
      <p:ext uri="{BB962C8B-B14F-4D97-AF65-F5344CB8AC3E}">
        <p14:creationId xmlns:p14="http://schemas.microsoft.com/office/powerpoint/2010/main" val="3725548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67499-6F81-B09D-C3F2-CC999EEF47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5EDA67-A8FC-67BB-BEB9-89EFB0D614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934384-A183-642B-00EF-CBD06B10E6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648CAB-A55B-79DB-B801-DFC079D898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18FCAC-86EB-E550-03DF-453BC97252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DF5DF2-36B2-DA15-8A7D-97689BDF755F}"/>
              </a:ext>
            </a:extLst>
          </p:cNvPr>
          <p:cNvSpPr>
            <a:spLocks noGrp="1"/>
          </p:cNvSpPr>
          <p:nvPr>
            <p:ph type="dt" sz="half" idx="10"/>
          </p:nvPr>
        </p:nvSpPr>
        <p:spPr/>
        <p:txBody>
          <a:bodyPr/>
          <a:lstStyle/>
          <a:p>
            <a:fld id="{299B1FC5-36FE-B049-ADE1-29B6917D9093}" type="datetime1">
              <a:rPr lang="en-US" smtClean="0"/>
              <a:t>4/14/24</a:t>
            </a:fld>
            <a:endParaRPr lang="en-US"/>
          </a:p>
        </p:txBody>
      </p:sp>
      <p:sp>
        <p:nvSpPr>
          <p:cNvPr id="8" name="Footer Placeholder 7">
            <a:extLst>
              <a:ext uri="{FF2B5EF4-FFF2-40B4-BE49-F238E27FC236}">
                <a16:creationId xmlns:a16="http://schemas.microsoft.com/office/drawing/2014/main" id="{8D07A478-BDDB-783C-06AF-72EB03591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E78A8B-23C4-017F-1427-7D87E1E6A3EE}"/>
              </a:ext>
            </a:extLst>
          </p:cNvPr>
          <p:cNvSpPr>
            <a:spLocks noGrp="1"/>
          </p:cNvSpPr>
          <p:nvPr>
            <p:ph type="sldNum" sz="quarter" idx="12"/>
          </p:nvPr>
        </p:nvSpPr>
        <p:spPr/>
        <p:txBody>
          <a:bodyPr/>
          <a:lstStyle/>
          <a:p>
            <a:fld id="{6C2A8267-FE4D-664B-B243-EB3CC96C58DA}" type="slidenum">
              <a:rPr lang="en-US" smtClean="0"/>
              <a:t>‹#›</a:t>
            </a:fld>
            <a:endParaRPr lang="en-US"/>
          </a:p>
        </p:txBody>
      </p:sp>
    </p:spTree>
    <p:extLst>
      <p:ext uri="{BB962C8B-B14F-4D97-AF65-F5344CB8AC3E}">
        <p14:creationId xmlns:p14="http://schemas.microsoft.com/office/powerpoint/2010/main" val="1043255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A1D7D-77B5-E002-1B9F-EE8B1DA7E7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B2216D-3075-775D-87B8-F9F4457F77A8}"/>
              </a:ext>
            </a:extLst>
          </p:cNvPr>
          <p:cNvSpPr>
            <a:spLocks noGrp="1"/>
          </p:cNvSpPr>
          <p:nvPr>
            <p:ph type="dt" sz="half" idx="10"/>
          </p:nvPr>
        </p:nvSpPr>
        <p:spPr/>
        <p:txBody>
          <a:bodyPr/>
          <a:lstStyle/>
          <a:p>
            <a:fld id="{C7F76185-B90C-A544-BFDB-B832D568B59A}" type="datetime1">
              <a:rPr lang="en-US" smtClean="0"/>
              <a:t>4/14/24</a:t>
            </a:fld>
            <a:endParaRPr lang="en-US"/>
          </a:p>
        </p:txBody>
      </p:sp>
      <p:sp>
        <p:nvSpPr>
          <p:cNvPr id="4" name="Footer Placeholder 3">
            <a:extLst>
              <a:ext uri="{FF2B5EF4-FFF2-40B4-BE49-F238E27FC236}">
                <a16:creationId xmlns:a16="http://schemas.microsoft.com/office/drawing/2014/main" id="{4710EA27-B1CE-2F93-0754-814D7238E6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D07BB8-A6F3-E1F6-D74A-7CD5870196F2}"/>
              </a:ext>
            </a:extLst>
          </p:cNvPr>
          <p:cNvSpPr>
            <a:spLocks noGrp="1"/>
          </p:cNvSpPr>
          <p:nvPr>
            <p:ph type="sldNum" sz="quarter" idx="12"/>
          </p:nvPr>
        </p:nvSpPr>
        <p:spPr/>
        <p:txBody>
          <a:bodyPr/>
          <a:lstStyle/>
          <a:p>
            <a:fld id="{6C2A8267-FE4D-664B-B243-EB3CC96C58DA}" type="slidenum">
              <a:rPr lang="en-US" smtClean="0"/>
              <a:t>‹#›</a:t>
            </a:fld>
            <a:endParaRPr lang="en-US"/>
          </a:p>
        </p:txBody>
      </p:sp>
    </p:spTree>
    <p:extLst>
      <p:ext uri="{BB962C8B-B14F-4D97-AF65-F5344CB8AC3E}">
        <p14:creationId xmlns:p14="http://schemas.microsoft.com/office/powerpoint/2010/main" val="3670503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09664F-3F8E-04D7-CFB4-99F048EA0364}"/>
              </a:ext>
            </a:extLst>
          </p:cNvPr>
          <p:cNvSpPr>
            <a:spLocks noGrp="1"/>
          </p:cNvSpPr>
          <p:nvPr>
            <p:ph type="dt" sz="half" idx="10"/>
          </p:nvPr>
        </p:nvSpPr>
        <p:spPr/>
        <p:txBody>
          <a:bodyPr/>
          <a:lstStyle/>
          <a:p>
            <a:fld id="{6EB383C0-76E2-1D4F-BE9C-B69DE882D95E}" type="datetime1">
              <a:rPr lang="en-US" smtClean="0"/>
              <a:t>4/14/24</a:t>
            </a:fld>
            <a:endParaRPr lang="en-US"/>
          </a:p>
        </p:txBody>
      </p:sp>
      <p:sp>
        <p:nvSpPr>
          <p:cNvPr id="3" name="Footer Placeholder 2">
            <a:extLst>
              <a:ext uri="{FF2B5EF4-FFF2-40B4-BE49-F238E27FC236}">
                <a16:creationId xmlns:a16="http://schemas.microsoft.com/office/drawing/2014/main" id="{7DE6ED6F-F55A-D613-7182-21729C5C59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9B62BF-6240-ACC8-48C3-EF2A41389D2E}"/>
              </a:ext>
            </a:extLst>
          </p:cNvPr>
          <p:cNvSpPr>
            <a:spLocks noGrp="1"/>
          </p:cNvSpPr>
          <p:nvPr>
            <p:ph type="sldNum" sz="quarter" idx="12"/>
          </p:nvPr>
        </p:nvSpPr>
        <p:spPr/>
        <p:txBody>
          <a:bodyPr/>
          <a:lstStyle/>
          <a:p>
            <a:fld id="{6C2A8267-FE4D-664B-B243-EB3CC96C58DA}" type="slidenum">
              <a:rPr lang="en-US" smtClean="0"/>
              <a:t>‹#›</a:t>
            </a:fld>
            <a:endParaRPr lang="en-US"/>
          </a:p>
        </p:txBody>
      </p:sp>
    </p:spTree>
    <p:extLst>
      <p:ext uri="{BB962C8B-B14F-4D97-AF65-F5344CB8AC3E}">
        <p14:creationId xmlns:p14="http://schemas.microsoft.com/office/powerpoint/2010/main" val="552866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C720B-753C-4616-354A-97380E5B95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EBD597-F4E8-7771-24B2-7CB357A57C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3F0A11-C598-E107-1BF9-E2F522FFCC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33D49A-AE74-422D-073C-21767F982F1C}"/>
              </a:ext>
            </a:extLst>
          </p:cNvPr>
          <p:cNvSpPr>
            <a:spLocks noGrp="1"/>
          </p:cNvSpPr>
          <p:nvPr>
            <p:ph type="dt" sz="half" idx="10"/>
          </p:nvPr>
        </p:nvSpPr>
        <p:spPr/>
        <p:txBody>
          <a:bodyPr/>
          <a:lstStyle/>
          <a:p>
            <a:fld id="{335550B5-1B16-9C4C-AA30-6E84450E7825}" type="datetime1">
              <a:rPr lang="en-US" smtClean="0"/>
              <a:t>4/14/24</a:t>
            </a:fld>
            <a:endParaRPr lang="en-US"/>
          </a:p>
        </p:txBody>
      </p:sp>
      <p:sp>
        <p:nvSpPr>
          <p:cNvPr id="6" name="Footer Placeholder 5">
            <a:extLst>
              <a:ext uri="{FF2B5EF4-FFF2-40B4-BE49-F238E27FC236}">
                <a16:creationId xmlns:a16="http://schemas.microsoft.com/office/drawing/2014/main" id="{0EB0004F-65AE-944B-D9B4-B7A762680B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E6116F-7B91-DBD1-1526-9CAB5B5F6CE8}"/>
              </a:ext>
            </a:extLst>
          </p:cNvPr>
          <p:cNvSpPr>
            <a:spLocks noGrp="1"/>
          </p:cNvSpPr>
          <p:nvPr>
            <p:ph type="sldNum" sz="quarter" idx="12"/>
          </p:nvPr>
        </p:nvSpPr>
        <p:spPr/>
        <p:txBody>
          <a:bodyPr/>
          <a:lstStyle/>
          <a:p>
            <a:fld id="{6C2A8267-FE4D-664B-B243-EB3CC96C58DA}" type="slidenum">
              <a:rPr lang="en-US" smtClean="0"/>
              <a:t>‹#›</a:t>
            </a:fld>
            <a:endParaRPr lang="en-US"/>
          </a:p>
        </p:txBody>
      </p:sp>
    </p:spTree>
    <p:extLst>
      <p:ext uri="{BB962C8B-B14F-4D97-AF65-F5344CB8AC3E}">
        <p14:creationId xmlns:p14="http://schemas.microsoft.com/office/powerpoint/2010/main" val="530667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14FDB-B437-2DBA-5992-F4B4BA7EDA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0212F2-A47E-6024-EF8F-0295FE51B5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A67FD1-0D1B-5249-9B61-69E8EA6063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E67679-4961-C695-7E6A-724CBAFBC795}"/>
              </a:ext>
            </a:extLst>
          </p:cNvPr>
          <p:cNvSpPr>
            <a:spLocks noGrp="1"/>
          </p:cNvSpPr>
          <p:nvPr>
            <p:ph type="dt" sz="half" idx="10"/>
          </p:nvPr>
        </p:nvSpPr>
        <p:spPr/>
        <p:txBody>
          <a:bodyPr/>
          <a:lstStyle/>
          <a:p>
            <a:fld id="{C46D4344-E9F4-B84C-8B61-8146B69CA10D}" type="datetime1">
              <a:rPr lang="en-US" smtClean="0"/>
              <a:t>4/14/24</a:t>
            </a:fld>
            <a:endParaRPr lang="en-US"/>
          </a:p>
        </p:txBody>
      </p:sp>
      <p:sp>
        <p:nvSpPr>
          <p:cNvPr id="6" name="Footer Placeholder 5">
            <a:extLst>
              <a:ext uri="{FF2B5EF4-FFF2-40B4-BE49-F238E27FC236}">
                <a16:creationId xmlns:a16="http://schemas.microsoft.com/office/drawing/2014/main" id="{8C4B3AB8-66A3-8E03-CF41-467613B0EF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E6C03D-35CD-D6E6-D2A1-EA4F5FFC3ABA}"/>
              </a:ext>
            </a:extLst>
          </p:cNvPr>
          <p:cNvSpPr>
            <a:spLocks noGrp="1"/>
          </p:cNvSpPr>
          <p:nvPr>
            <p:ph type="sldNum" sz="quarter" idx="12"/>
          </p:nvPr>
        </p:nvSpPr>
        <p:spPr/>
        <p:txBody>
          <a:bodyPr/>
          <a:lstStyle/>
          <a:p>
            <a:fld id="{6C2A8267-FE4D-664B-B243-EB3CC96C58DA}" type="slidenum">
              <a:rPr lang="en-US" smtClean="0"/>
              <a:t>‹#›</a:t>
            </a:fld>
            <a:endParaRPr lang="en-US"/>
          </a:p>
        </p:txBody>
      </p:sp>
    </p:spTree>
    <p:extLst>
      <p:ext uri="{BB962C8B-B14F-4D97-AF65-F5344CB8AC3E}">
        <p14:creationId xmlns:p14="http://schemas.microsoft.com/office/powerpoint/2010/main" val="2034747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C9898F-08C0-9D06-E78E-0D393DC2AE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43B00C-C937-2478-47A5-C69DA5B055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D8B19-EF5D-F816-4C10-4AF7B9ABBA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9A3C36-486B-8740-8F9E-CC7CC75E3FCC}" type="datetime1">
              <a:rPr lang="en-US" smtClean="0"/>
              <a:t>4/14/24</a:t>
            </a:fld>
            <a:endParaRPr lang="en-US"/>
          </a:p>
        </p:txBody>
      </p:sp>
      <p:sp>
        <p:nvSpPr>
          <p:cNvPr id="5" name="Footer Placeholder 4">
            <a:extLst>
              <a:ext uri="{FF2B5EF4-FFF2-40B4-BE49-F238E27FC236}">
                <a16:creationId xmlns:a16="http://schemas.microsoft.com/office/drawing/2014/main" id="{FC3EACA7-A5A9-0344-081D-03F5481D15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1A13DA-8F3D-4093-5940-07CC752EA1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2A8267-FE4D-664B-B243-EB3CC96C58DA}" type="slidenum">
              <a:rPr lang="en-US" smtClean="0"/>
              <a:t>‹#›</a:t>
            </a:fld>
            <a:endParaRPr lang="en-US"/>
          </a:p>
        </p:txBody>
      </p:sp>
    </p:spTree>
    <p:extLst>
      <p:ext uri="{BB962C8B-B14F-4D97-AF65-F5344CB8AC3E}">
        <p14:creationId xmlns:p14="http://schemas.microsoft.com/office/powerpoint/2010/main" val="7624749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4.jp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26.png"/><Relationship Id="rId7"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5.jpg"/><Relationship Id="rId5" Type="http://schemas.openxmlformats.org/officeDocument/2006/relationships/image" Target="../media/image19.jpg"/><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7.jpg"/></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1.jp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40.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42.jpg"/></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44.jpg"/><Relationship Id="rId4" Type="http://schemas.openxmlformats.org/officeDocument/2006/relationships/image" Target="../media/image43.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46.jp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48.jpg"/><Relationship Id="rId4" Type="http://schemas.openxmlformats.org/officeDocument/2006/relationships/image" Target="../media/image47.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customXml" Target="../ink/ink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customXml" Target="../ink/ink3.xml"/><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9.png"/><Relationship Id="rId7"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customXml" Target="../ink/ink6.xml"/><Relationship Id="rId5" Type="http://schemas.openxmlformats.org/officeDocument/2006/relationships/image" Target="../media/image61.png"/><Relationship Id="rId4" Type="http://schemas.openxmlformats.org/officeDocument/2006/relationships/customXml" Target="../ink/ink5.xml"/><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436524-FB93-94FF-4B34-89D677C20F78}"/>
              </a:ext>
            </a:extLst>
          </p:cNvPr>
          <p:cNvPicPr>
            <a:picLocks noChangeAspect="1"/>
          </p:cNvPicPr>
          <p:nvPr/>
        </p:nvPicPr>
        <p:blipFill>
          <a:blip r:embed="rId3"/>
          <a:stretch>
            <a:fillRect/>
          </a:stretch>
        </p:blipFill>
        <p:spPr>
          <a:xfrm>
            <a:off x="0" y="87683"/>
            <a:ext cx="2335378" cy="1788024"/>
          </a:xfrm>
          <a:prstGeom prst="rect">
            <a:avLst/>
          </a:prstGeom>
        </p:spPr>
      </p:pic>
      <p:sp>
        <p:nvSpPr>
          <p:cNvPr id="2" name="Title 1">
            <a:extLst>
              <a:ext uri="{FF2B5EF4-FFF2-40B4-BE49-F238E27FC236}">
                <a16:creationId xmlns:a16="http://schemas.microsoft.com/office/drawing/2014/main" id="{5970F1DC-716B-B9BB-E578-E2C81208E5A9}"/>
              </a:ext>
            </a:extLst>
          </p:cNvPr>
          <p:cNvSpPr>
            <a:spLocks noGrp="1"/>
          </p:cNvSpPr>
          <p:nvPr>
            <p:ph type="ctrTitle"/>
          </p:nvPr>
        </p:nvSpPr>
        <p:spPr>
          <a:xfrm>
            <a:off x="1524000" y="1266741"/>
            <a:ext cx="9144000" cy="2387600"/>
          </a:xfrm>
        </p:spPr>
        <p:txBody>
          <a:bodyPr>
            <a:normAutofit/>
          </a:bodyPr>
          <a:lstStyle/>
          <a:p>
            <a:r>
              <a:rPr lang="en-US" sz="4800" b="1" dirty="0">
                <a:latin typeface="Times New Roman" panose="02020603050405020304" pitchFamily="18" charset="0"/>
                <a:cs typeface="Times New Roman" panose="02020603050405020304" pitchFamily="18" charset="0"/>
              </a:rPr>
              <a:t>A continuous local ancestry measure and efficient local-ancestry-aware association tests</a:t>
            </a:r>
          </a:p>
        </p:txBody>
      </p:sp>
      <p:sp>
        <p:nvSpPr>
          <p:cNvPr id="3" name="Subtitle 2">
            <a:extLst>
              <a:ext uri="{FF2B5EF4-FFF2-40B4-BE49-F238E27FC236}">
                <a16:creationId xmlns:a16="http://schemas.microsoft.com/office/drawing/2014/main" id="{FC3B74EF-1DCB-9696-FFE6-B4DE138C081D}"/>
              </a:ext>
            </a:extLst>
          </p:cNvPr>
          <p:cNvSpPr>
            <a:spLocks noGrp="1"/>
          </p:cNvSpPr>
          <p:nvPr>
            <p:ph type="subTitle" idx="1"/>
          </p:nvPr>
        </p:nvSpPr>
        <p:spPr>
          <a:xfrm>
            <a:off x="1524000" y="4079875"/>
            <a:ext cx="9144000" cy="1655762"/>
          </a:xfrm>
        </p:spPr>
        <p:txBody>
          <a:bodyPr>
            <a:normAutofit fontScale="77500" lnSpcReduction="20000"/>
          </a:bodyPr>
          <a:lstStyle/>
          <a:p>
            <a:r>
              <a:rPr lang="en-US" dirty="0"/>
              <a:t>Dissertation Presentation</a:t>
            </a:r>
          </a:p>
          <a:p>
            <a:r>
              <a:rPr lang="en-US" dirty="0" err="1"/>
              <a:t>Hanxiao</a:t>
            </a:r>
            <a:r>
              <a:rPr lang="en-US" dirty="0"/>
              <a:t> Sun</a:t>
            </a:r>
          </a:p>
          <a:p>
            <a:r>
              <a:rPr lang="en-US" dirty="0"/>
              <a:t>Department of Biostatistics and Data Science, School of Public Health</a:t>
            </a:r>
          </a:p>
          <a:p>
            <a:r>
              <a:rPr lang="en-US" dirty="0"/>
              <a:t>University of Texas Health Science Center at Houston</a:t>
            </a:r>
          </a:p>
          <a:p>
            <a:r>
              <a:rPr lang="en-US" dirty="0"/>
              <a:t>04/15/2024</a:t>
            </a:r>
          </a:p>
        </p:txBody>
      </p:sp>
    </p:spTree>
    <p:extLst>
      <p:ext uri="{BB962C8B-B14F-4D97-AF65-F5344CB8AC3E}">
        <p14:creationId xmlns:p14="http://schemas.microsoft.com/office/powerpoint/2010/main" val="157470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8772530" cy="584775"/>
          </a:xfrm>
          <a:prstGeom prst="rect">
            <a:avLst/>
          </a:prstGeom>
          <a:noFill/>
        </p:spPr>
        <p:txBody>
          <a:bodyPr wrap="none" rtlCol="0">
            <a:spAutoFit/>
          </a:bodyPr>
          <a:lstStyle/>
          <a:p>
            <a:r>
              <a:rPr lang="en-US" sz="3200" b="1" dirty="0"/>
              <a:t>Aim 1: Design continuous local ancestry measure</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11430716" cy="2862322"/>
          </a:xfrm>
          <a:prstGeom prst="rect">
            <a:avLst/>
          </a:prstGeom>
          <a:noFill/>
        </p:spPr>
        <p:txBody>
          <a:bodyPr wrap="square" rtlCol="0">
            <a:spAutoFit/>
          </a:bodyPr>
          <a:lstStyle/>
          <a:p>
            <a:r>
              <a:rPr lang="en-US" b="1" dirty="0"/>
              <a:t>Introduction</a:t>
            </a:r>
          </a:p>
          <a:p>
            <a:pPr marL="285750" indent="-285750">
              <a:buFont typeface="Arial" panose="020B0604020202020204" pitchFamily="34" charset="0"/>
              <a:buChar char="•"/>
            </a:pPr>
            <a:r>
              <a:rPr lang="en-US" b="1" dirty="0"/>
              <a:t>Merits &amp; drawbacks of PCA:</a:t>
            </a:r>
            <a:endParaRPr lang="en-US" dirty="0"/>
          </a:p>
          <a:p>
            <a:pPr marL="742950" lvl="1" indent="-285750">
              <a:buFont typeface="Arial" panose="020B0604020202020204" pitchFamily="34" charset="0"/>
              <a:buChar char="•"/>
            </a:pPr>
            <a:r>
              <a:rPr lang="en-US" dirty="0"/>
              <a:t>Present demographical/geographical background information</a:t>
            </a:r>
          </a:p>
          <a:p>
            <a:pPr marL="742950" lvl="1" indent="-285750">
              <a:buFont typeface="Arial" panose="020B0604020202020204" pitchFamily="34" charset="0"/>
              <a:buChar char="•"/>
            </a:pPr>
            <a:r>
              <a:rPr lang="en-US" dirty="0"/>
              <a:t>Highly subject to query data, sample sizes, outliers, etc. and questionable reproducibility</a:t>
            </a:r>
          </a:p>
          <a:p>
            <a:pPr marL="742950" lvl="1" indent="-285750">
              <a:buFont typeface="Arial" panose="020B0604020202020204" pitchFamily="34" charset="0"/>
              <a:buChar char="•"/>
            </a:pPr>
            <a:r>
              <a:rPr lang="en-US" dirty="0"/>
              <a:t>Likely to bias downstream analysis if improper reference panel used</a:t>
            </a:r>
          </a:p>
          <a:p>
            <a:pPr marL="285750" indent="-285750">
              <a:buFont typeface="Arial" panose="020B0604020202020204" pitchFamily="34" charset="0"/>
              <a:buChar char="•"/>
            </a:pPr>
            <a:r>
              <a:rPr lang="en-US" b="1" dirty="0"/>
              <a:t>Core ideas</a:t>
            </a:r>
          </a:p>
          <a:p>
            <a:pPr marL="742950" lvl="1" indent="-285750">
              <a:buFont typeface="Arial" panose="020B0604020202020204" pitchFamily="34" charset="0"/>
              <a:buChar char="•"/>
            </a:pPr>
            <a:r>
              <a:rPr lang="en-US" b="1" i="1" dirty="0">
                <a:solidFill>
                  <a:srgbClr val="FF0000"/>
                </a:solidFill>
              </a:rPr>
              <a:t>Local ancestry coordinates (LACs): genomic components from PCA projection in terms of local ancestry</a:t>
            </a:r>
          </a:p>
          <a:p>
            <a:pPr marL="742950" lvl="1" indent="-285750">
              <a:buFont typeface="Arial" panose="020B0604020202020204" pitchFamily="34" charset="0"/>
              <a:buChar char="•"/>
            </a:pPr>
            <a:r>
              <a:rPr lang="en-US" dirty="0"/>
              <a:t>Introduce a proper reference panel and corresponding global PCs spanned spaces</a:t>
            </a:r>
          </a:p>
          <a:p>
            <a:pPr marL="742950" lvl="1" indent="-285750">
              <a:buFont typeface="Arial" panose="020B0604020202020204" pitchFamily="34" charset="0"/>
              <a:buChar char="•"/>
            </a:pPr>
            <a:r>
              <a:rPr lang="en-US" dirty="0"/>
              <a:t>Project study samples onto the fixed reference-based global PC spaces</a:t>
            </a:r>
          </a:p>
          <a:p>
            <a:pPr marL="742950" lvl="1" indent="-285750">
              <a:buFont typeface="Arial" panose="020B0604020202020204" pitchFamily="34" charset="0"/>
              <a:buChar char="•"/>
            </a:pPr>
            <a:r>
              <a:rPr lang="en-US" dirty="0"/>
              <a:t>Refine the ancestry projection matrix from global PCs and project local ancestry onto the same spaces</a:t>
            </a:r>
          </a:p>
        </p:txBody>
      </p:sp>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9</a:t>
            </a:fld>
            <a:endParaRPr lang="en-US"/>
          </a:p>
        </p:txBody>
      </p:sp>
      <p:pic>
        <p:nvPicPr>
          <p:cNvPr id="2" name="Picture 1" descr="A diagram of a flowchart&#10;&#10;Description automatically generated">
            <a:extLst>
              <a:ext uri="{FF2B5EF4-FFF2-40B4-BE49-F238E27FC236}">
                <a16:creationId xmlns:a16="http://schemas.microsoft.com/office/drawing/2014/main" id="{A0DD5B5F-1F47-FC41-7035-C18383F6D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0510" y="3841579"/>
            <a:ext cx="7878599" cy="2743200"/>
          </a:xfrm>
          <a:prstGeom prst="rect">
            <a:avLst/>
          </a:prstGeom>
        </p:spPr>
      </p:pic>
      <p:sp>
        <p:nvSpPr>
          <p:cNvPr id="3" name="TextBox 2">
            <a:extLst>
              <a:ext uri="{FF2B5EF4-FFF2-40B4-BE49-F238E27FC236}">
                <a16:creationId xmlns:a16="http://schemas.microsoft.com/office/drawing/2014/main" id="{2E84BE5B-D178-1A0B-5DB0-CB5512D3AECB}"/>
              </a:ext>
            </a:extLst>
          </p:cNvPr>
          <p:cNvSpPr txBox="1"/>
          <p:nvPr/>
        </p:nvSpPr>
        <p:spPr>
          <a:xfrm>
            <a:off x="5162709" y="6565721"/>
            <a:ext cx="1994200" cy="307777"/>
          </a:xfrm>
          <a:prstGeom prst="rect">
            <a:avLst/>
          </a:prstGeom>
          <a:noFill/>
        </p:spPr>
        <p:txBody>
          <a:bodyPr wrap="none" rtlCol="0">
            <a:spAutoFit/>
          </a:bodyPr>
          <a:lstStyle/>
          <a:p>
            <a:pPr algn="ctr"/>
            <a:r>
              <a:rPr lang="en-US" sz="1400" dirty="0"/>
              <a:t>Fig 5. Overview of Aim1</a:t>
            </a:r>
          </a:p>
        </p:txBody>
      </p:sp>
    </p:spTree>
    <p:extLst>
      <p:ext uri="{BB962C8B-B14F-4D97-AF65-F5344CB8AC3E}">
        <p14:creationId xmlns:p14="http://schemas.microsoft.com/office/powerpoint/2010/main" val="1821035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8772530" cy="584775"/>
          </a:xfrm>
          <a:prstGeom prst="rect">
            <a:avLst/>
          </a:prstGeom>
          <a:noFill/>
        </p:spPr>
        <p:txBody>
          <a:bodyPr wrap="none" rtlCol="0">
            <a:spAutoFit/>
          </a:bodyPr>
          <a:lstStyle/>
          <a:p>
            <a:r>
              <a:rPr lang="en-US" sz="3200" b="1" dirty="0"/>
              <a:t>Aim 1: Design continuous local ancestry measure</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5651548" cy="1505220"/>
              </a:xfrm>
              <a:prstGeom prst="rect">
                <a:avLst/>
              </a:prstGeom>
              <a:noFill/>
            </p:spPr>
            <p:txBody>
              <a:bodyPr wrap="square" rtlCol="0">
                <a:spAutoFit/>
              </a:bodyPr>
              <a:lstStyle/>
              <a:p>
                <a:r>
                  <a:rPr lang="en-US" b="1" dirty="0"/>
                  <a:t>Rationale</a:t>
                </a:r>
              </a:p>
              <a:p>
                <a:pPr marL="285750" indent="-285750">
                  <a:buFont typeface="Arial" panose="020B0604020202020204" pitchFamily="34" charset="0"/>
                  <a:buChar char="•"/>
                </a:pPr>
                <a:r>
                  <a:rPr lang="en-US" dirty="0"/>
                  <a:t>Description of global ancestry characteristics of the reference panel</a:t>
                </a:r>
              </a:p>
              <a:p>
                <a:pPr algn="ctr"/>
                <a14:m>
                  <m:oMath xmlns:m="http://schemas.openxmlformats.org/officeDocument/2006/math">
                    <m:sSub>
                      <m:sSubPr>
                        <m:ctrlPr>
                          <a:rPr lang="en-US" i="1" smtClean="0">
                            <a:effectLst/>
                            <a:latin typeface="Cambria Math" panose="020405030504060302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𝐺</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𝑟𝑒𝑓</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𝑈</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𝑟𝑒𝑓</m:t>
                        </m:r>
                      </m:sub>
                    </m:sSub>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𝐷</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𝑟𝑒𝑓</m:t>
                        </m:r>
                      </m:sub>
                    </m:sSub>
                    <m:sSup>
                      <m:sSupPr>
                        <m:ctrlPr>
                          <a:rPr lang="en-US" i="1">
                            <a:effectLst/>
                            <a:latin typeface="Cambria Math" panose="02040503050406030204" pitchFamily="18" charset="0"/>
                          </a:rPr>
                        </m:ctrlPr>
                      </m:s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𝑉</m:t>
                        </m:r>
                      </m:e>
                      <m:sup>
                        <m:r>
                          <a:rPr lang="en-US" sz="1800" i="1">
                            <a:effectLst/>
                            <a:latin typeface="Cambria Math" panose="02040503050406030204" pitchFamily="18" charset="0"/>
                            <a:ea typeface="DengXian" panose="02010600030101010101" pitchFamily="2" charset="-122"/>
                            <a:cs typeface="Times New Roman" panose="02020603050405020304" pitchFamily="18" charset="0"/>
                          </a:rPr>
                          <m:t>𝑇</m:t>
                        </m:r>
                      </m:sup>
                    </m:sSup>
                  </m:oMath>
                </a14:m>
                <a:r>
                  <a:rPr lang="en-US" dirty="0">
                    <a:effectLst/>
                  </a:rPr>
                  <a:t> </a:t>
                </a:r>
              </a:p>
              <a:p>
                <a:endParaRPr lang="en-US" dirty="0">
                  <a:effectLst/>
                </a:endParaRPr>
              </a:p>
            </p:txBody>
          </p:sp>
        </mc:Choice>
        <mc:Fallback xmlns="">
          <p:sp>
            <p:nvSpPr>
              <p:cNvPr id="22" name="TextBox 21">
                <a:extLst>
                  <a:ext uri="{FF2B5EF4-FFF2-40B4-BE49-F238E27FC236}">
                    <a16:creationId xmlns:a16="http://schemas.microsoft.com/office/drawing/2014/main" id="{0C652F0A-CCC5-BD0C-4DE2-F2002A831F8E}"/>
                  </a:ext>
                </a:extLst>
              </p:cNvPr>
              <p:cNvSpPr txBox="1">
                <a:spLocks noRot="1" noChangeAspect="1" noMove="1" noResize="1" noEditPoints="1" noAdjustHandles="1" noChangeArrowheads="1" noChangeShapeType="1" noTextEdit="1"/>
              </p:cNvSpPr>
              <p:nvPr/>
            </p:nvSpPr>
            <p:spPr>
              <a:xfrm>
                <a:off x="444452" y="998620"/>
                <a:ext cx="5651548" cy="1505220"/>
              </a:xfrm>
              <a:prstGeom prst="rect">
                <a:avLst/>
              </a:prstGeom>
              <a:blipFill>
                <a:blip r:embed="rId3"/>
                <a:stretch>
                  <a:fillRect l="-1121" t="-1667"/>
                </a:stretch>
              </a:blipFill>
            </p:spPr>
            <p:txBody>
              <a:bodyPr/>
              <a:lstStyle/>
              <a:p>
                <a:r>
                  <a:rPr lang="en-US">
                    <a:noFill/>
                  </a:rPr>
                  <a:t> </a:t>
                </a:r>
              </a:p>
            </p:txBody>
          </p:sp>
        </mc:Fallback>
      </mc:AlternateContent>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10</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32C38F-57B5-0BCA-A07E-F5CA0B45D0F9}"/>
                  </a:ext>
                </a:extLst>
              </p:cNvPr>
              <p:cNvSpPr txBox="1"/>
              <p:nvPr/>
            </p:nvSpPr>
            <p:spPr>
              <a:xfrm>
                <a:off x="635076" y="6160496"/>
                <a:ext cx="11149494" cy="679545"/>
              </a:xfrm>
              <a:prstGeom prst="rect">
                <a:avLst/>
              </a:prstGeom>
              <a:noFill/>
            </p:spPr>
            <p:txBody>
              <a:bodyPr wrap="square">
                <a:spAutoFit/>
              </a:bodyPr>
              <a:lstStyle/>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𝐺</m:t>
                        </m:r>
                      </m:e>
                      <m:sub>
                        <m:r>
                          <a:rPr lang="en-US" sz="1200" b="0" i="1" smtClean="0">
                            <a:latin typeface="Cambria Math" panose="02040503050406030204" pitchFamily="18" charset="0"/>
                          </a:rPr>
                          <m:t>𝑟𝑒𝑓</m:t>
                        </m:r>
                        <m:r>
                          <a:rPr lang="en-US" sz="1200" b="0" i="1" smtClean="0">
                            <a:latin typeface="Cambria Math" panose="02040503050406030204" pitchFamily="18" charset="0"/>
                          </a:rPr>
                          <m:t>/</m:t>
                        </m:r>
                        <m:r>
                          <a:rPr lang="en-US" sz="1200" b="0" i="1" smtClean="0">
                            <a:latin typeface="Cambria Math" panose="02040503050406030204" pitchFamily="18" charset="0"/>
                          </a:rPr>
                          <m:t>𝑠𝑎𝑚𝑝𝑙𝑒</m:t>
                        </m:r>
                      </m:sub>
                    </m:sSub>
                    <m:r>
                      <a:rPr lang="en-US" sz="1200" i="1">
                        <a:latin typeface="Cambria Math" panose="02040503050406030204" pitchFamily="18" charset="0"/>
                      </a:rPr>
                      <m:t>=</m:t>
                    </m:r>
                    <m:r>
                      <a:rPr lang="en-US" sz="1200" i="1">
                        <a:latin typeface="Cambria Math" panose="02040503050406030204" pitchFamily="18" charset="0"/>
                      </a:rPr>
                      <m:t>𝑟𝑒𝑓𝑒𝑟𝑒𝑛𝑐𝑒</m:t>
                    </m:r>
                    <m:r>
                      <a:rPr lang="en-US" sz="1200" b="0" i="1" smtClean="0">
                        <a:latin typeface="Cambria Math" panose="02040503050406030204" pitchFamily="18" charset="0"/>
                      </a:rPr>
                      <m:t>/</m:t>
                    </m:r>
                    <m:r>
                      <a:rPr lang="en-US" sz="1200" i="1">
                        <a:latin typeface="Cambria Math" panose="02040503050406030204" pitchFamily="18" charset="0"/>
                      </a:rPr>
                      <m:t>𝑠𝑎𝑚𝑝𝑙𝑒</m:t>
                    </m:r>
                    <m:r>
                      <a:rPr lang="en-US" sz="1200" i="1">
                        <a:latin typeface="Cambria Math" panose="02040503050406030204" pitchFamily="18" charset="0"/>
                      </a:rPr>
                      <m:t> </m:t>
                    </m:r>
                    <m:r>
                      <a:rPr lang="en-US" sz="1200" i="1">
                        <a:latin typeface="Cambria Math" panose="02040503050406030204" pitchFamily="18" charset="0"/>
                      </a:rPr>
                      <m:t>𝑔𝑒𝑛𝑜𝑡𝑦𝑝𝑒</m:t>
                    </m:r>
                    <m:r>
                      <a:rPr lang="en-US" sz="1200" i="1">
                        <a:latin typeface="Cambria Math" panose="02040503050406030204" pitchFamily="18" charset="0"/>
                      </a:rPr>
                      <m:t> </m:t>
                    </m:r>
                    <m:r>
                      <a:rPr lang="en-US" sz="1200" i="1">
                        <a:latin typeface="Cambria Math" panose="02040503050406030204" pitchFamily="18" charset="0"/>
                      </a:rPr>
                      <m:t>𝑑𝑎𝑡𝑎</m:t>
                    </m:r>
                    <m:r>
                      <a:rPr lang="en-US" sz="1200" i="1">
                        <a:latin typeface="Cambria Math" panose="02040503050406030204" pitchFamily="18" charset="0"/>
                      </a:rPr>
                      <m:t>, </m:t>
                    </m:r>
                    <m:r>
                      <a:rPr lang="en-US" sz="1200" b="0" i="1" smtClean="0">
                        <a:latin typeface="Cambria Math" panose="02040503050406030204" pitchFamily="18" charset="0"/>
                      </a:rPr>
                      <m:t>𝑉</m:t>
                    </m:r>
                    <m:r>
                      <a:rPr lang="en-US" sz="1200" b="0" i="1" smtClean="0">
                        <a:latin typeface="Cambria Math" panose="02040503050406030204" pitchFamily="18" charset="0"/>
                      </a:rPr>
                      <m:t>=</m:t>
                    </m:r>
                    <m:r>
                      <a:rPr lang="en-US" sz="1200" b="0" i="1" smtClean="0">
                        <a:latin typeface="Cambria Math" panose="02040503050406030204" pitchFamily="18" charset="0"/>
                      </a:rPr>
                      <m:t>𝑆𝑁𝑃</m:t>
                    </m:r>
                    <m:r>
                      <a:rPr lang="en-US" sz="1200" b="0" i="1" smtClean="0">
                        <a:latin typeface="Cambria Math" panose="02040503050406030204" pitchFamily="18" charset="0"/>
                      </a:rPr>
                      <m:t> </m:t>
                    </m:r>
                    <m:r>
                      <a:rPr lang="en-US" sz="1200" b="0" i="1" smtClean="0">
                        <a:latin typeface="Cambria Math" panose="02040503050406030204" pitchFamily="18" charset="0"/>
                      </a:rPr>
                      <m:t>𝑙𝑜𝑎𝑑𝑖𝑛𝑔</m:t>
                    </m:r>
                    <m:r>
                      <a:rPr lang="en-US" sz="1200" b="0" i="1" smtClean="0">
                        <a:latin typeface="Cambria Math" panose="02040503050406030204" pitchFamily="18" charset="0"/>
                      </a:rPr>
                      <m:t> </m:t>
                    </m:r>
                    <m:r>
                      <a:rPr lang="en-US" sz="1200" b="0" i="1" smtClean="0">
                        <a:latin typeface="Cambria Math" panose="02040503050406030204" pitchFamily="18" charset="0"/>
                      </a:rPr>
                      <m:t>𝑚𝑎𝑡𝑟𝑖𝑥</m:t>
                    </m:r>
                    <m:r>
                      <a:rPr lang="en-US" sz="1200" b="0" i="1" smtClean="0">
                        <a:latin typeface="Cambria Math" panose="02040503050406030204" pitchFamily="18" charset="0"/>
                      </a:rPr>
                      <m:t>, </m:t>
                    </m:r>
                    <m:r>
                      <a:rPr lang="en-US" sz="1200" b="0" i="1" smtClean="0">
                        <a:latin typeface="Cambria Math" panose="02040503050406030204" pitchFamily="18" charset="0"/>
                      </a:rPr>
                      <m:t>𝜓</m:t>
                    </m:r>
                    <m:r>
                      <a:rPr lang="en-US" sz="1200" b="0" i="1" smtClean="0">
                        <a:latin typeface="Cambria Math" panose="02040503050406030204" pitchFamily="18" charset="0"/>
                      </a:rPr>
                      <m:t>=</m:t>
                    </m:r>
                    <m:r>
                      <a:rPr lang="en-US" sz="1200" i="1">
                        <a:latin typeface="Cambria Math" panose="02040503050406030204" pitchFamily="18" charset="0"/>
                      </a:rPr>
                      <m:t>𝑎𝑛𝑐𝑒𝑠𝑡𝑟𝑦</m:t>
                    </m:r>
                    <m:r>
                      <a:rPr lang="en-US" sz="1200" i="1">
                        <a:latin typeface="Cambria Math" panose="02040503050406030204" pitchFamily="18" charset="0"/>
                      </a:rPr>
                      <m:t> </m:t>
                    </m:r>
                    <m:r>
                      <a:rPr lang="en-US" sz="1200" b="0" i="1" smtClean="0">
                        <a:latin typeface="Cambria Math" panose="02040503050406030204" pitchFamily="18" charset="0"/>
                      </a:rPr>
                      <m:t>𝑝𝑟𝑜𝑗𝑒𝑐𝑡𝑖𝑜𝑛</m:t>
                    </m:r>
                    <m:r>
                      <a:rPr lang="en-US" sz="1200" b="0" i="1" smtClean="0">
                        <a:latin typeface="Cambria Math" panose="02040503050406030204" pitchFamily="18" charset="0"/>
                      </a:rPr>
                      <m:t> </m:t>
                    </m:r>
                    <m:r>
                      <a:rPr lang="en-US" sz="1200" i="1">
                        <a:latin typeface="Cambria Math" panose="02040503050406030204" pitchFamily="18" charset="0"/>
                      </a:rPr>
                      <m:t>𝑚𝑎𝑡𝑟𝑖𝑥</m:t>
                    </m:r>
                    <m:r>
                      <a:rPr lang="en-US" sz="1200" i="1">
                        <a:latin typeface="Cambria Math" panose="02040503050406030204" pitchFamily="18" charset="0"/>
                      </a:rPr>
                      <m:t> </m:t>
                    </m:r>
                    <m:r>
                      <a:rPr lang="en-US" sz="1200" i="1">
                        <a:latin typeface="Cambria Math" panose="02040503050406030204" pitchFamily="18" charset="0"/>
                      </a:rPr>
                      <m:t>𝑓𝑜𝑟</m:t>
                    </m:r>
                    <m:r>
                      <a:rPr lang="en-US" sz="1200" i="1">
                        <a:latin typeface="Cambria Math" panose="02040503050406030204" pitchFamily="18" charset="0"/>
                      </a:rPr>
                      <m:t> </m:t>
                    </m:r>
                    <m:r>
                      <a:rPr lang="en-US" sz="1200" i="1">
                        <a:latin typeface="Cambria Math" panose="02040503050406030204" pitchFamily="18" charset="0"/>
                      </a:rPr>
                      <m:t>𝐾</m:t>
                    </m:r>
                    <m:r>
                      <a:rPr lang="en-US" sz="1200" i="1">
                        <a:latin typeface="Cambria Math" panose="02040503050406030204" pitchFamily="18" charset="0"/>
                      </a:rPr>
                      <m:t> </m:t>
                    </m:r>
                    <m:r>
                      <a:rPr lang="en-US" sz="1200" i="1">
                        <a:latin typeface="Cambria Math" panose="02040503050406030204" pitchFamily="18" charset="0"/>
                      </a:rPr>
                      <m:t>𝑎𝑛𝑐𝑒𝑠𝑡𝑟𝑦</m:t>
                    </m:r>
                    <m:r>
                      <a:rPr lang="en-US" sz="1200" i="1">
                        <a:latin typeface="Cambria Math" panose="02040503050406030204" pitchFamily="18" charset="0"/>
                      </a:rPr>
                      <m:t> </m:t>
                    </m:r>
                    <m:r>
                      <a:rPr lang="en-US" sz="1200" i="1">
                        <a:latin typeface="Cambria Math" panose="02040503050406030204" pitchFamily="18" charset="0"/>
                      </a:rPr>
                      <m:t>𝑖𝑛</m:t>
                    </m:r>
                    <m:r>
                      <a:rPr lang="en-US" sz="1200" i="1">
                        <a:latin typeface="Cambria Math" panose="02040503050406030204" pitchFamily="18" charset="0"/>
                      </a:rPr>
                      <m:t> </m:t>
                    </m:r>
                    <m:r>
                      <a:rPr lang="en-US" sz="1200" i="1">
                        <a:latin typeface="Cambria Math" panose="02040503050406030204" pitchFamily="18" charset="0"/>
                      </a:rPr>
                      <m:t>𝑡h𝑒</m:t>
                    </m:r>
                    <m:r>
                      <a:rPr lang="en-US" sz="1200" i="1">
                        <a:latin typeface="Cambria Math" panose="02040503050406030204" pitchFamily="18" charset="0"/>
                      </a:rPr>
                      <m:t> </m:t>
                    </m:r>
                    <m:r>
                      <a:rPr lang="en-US" sz="1200" i="1">
                        <a:latin typeface="Cambria Math" panose="02040503050406030204" pitchFamily="18" charset="0"/>
                      </a:rPr>
                      <m:t>𝑡𝑜𝑝</m:t>
                    </m:r>
                    <m:r>
                      <a:rPr lang="en-US" sz="1200" i="1">
                        <a:latin typeface="Cambria Math" panose="02040503050406030204" pitchFamily="18" charset="0"/>
                      </a:rPr>
                      <m:t> </m:t>
                    </m:r>
                    <m:r>
                      <a:rPr lang="en-US" sz="1200" i="1">
                        <a:latin typeface="Cambria Math" panose="02040503050406030204" pitchFamily="18" charset="0"/>
                      </a:rPr>
                      <m:t>𝐽</m:t>
                    </m:r>
                    <m:r>
                      <a:rPr lang="en-US" sz="1200" i="1">
                        <a:latin typeface="Cambria Math" panose="02040503050406030204" pitchFamily="18" charset="0"/>
                      </a:rPr>
                      <m:t> </m:t>
                    </m:r>
                    <m:r>
                      <a:rPr lang="en-US" sz="1200" i="1">
                        <a:latin typeface="Cambria Math" panose="02040503050406030204" pitchFamily="18" charset="0"/>
                      </a:rPr>
                      <m:t>𝑃𝐶𝑠</m:t>
                    </m:r>
                    <m:r>
                      <a:rPr lang="en-US" sz="1200" b="0" i="1" smtClean="0">
                        <a:latin typeface="Cambria Math" panose="02040503050406030204" pitchFamily="18" charset="0"/>
                      </a:rPr>
                      <m:t>, </m:t>
                    </m:r>
                  </m:oMath>
                </a14:m>
                <a:r>
                  <a:rPr lang="en-US" sz="1200" b="0" i="1" dirty="0">
                    <a:latin typeface="Cambria Math" panose="02040503050406030204" pitchFamily="18" charset="0"/>
                  </a:rPr>
                  <a:t> </a:t>
                </a:r>
              </a:p>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𝑊</m:t>
                        </m:r>
                      </m:e>
                      <m:sub>
                        <m:r>
                          <a:rPr lang="en-US" sz="1200" b="0" i="1" smtClean="0">
                            <a:latin typeface="Cambria Math" panose="02040503050406030204" pitchFamily="18" charset="0"/>
                          </a:rPr>
                          <m:t>𝑔</m:t>
                        </m:r>
                        <m:r>
                          <a:rPr lang="en-US" sz="1200" b="0" i="1" smtClean="0">
                            <a:latin typeface="Cambria Math" panose="02040503050406030204" pitchFamily="18" charset="0"/>
                          </a:rPr>
                          <m:t>/</m:t>
                        </m:r>
                        <m:r>
                          <a:rPr lang="en-US" sz="1200" b="0" i="1" smtClean="0">
                            <a:latin typeface="Cambria Math" panose="02040503050406030204" pitchFamily="18" charset="0"/>
                          </a:rPr>
                          <m:t>𝑙</m:t>
                        </m:r>
                      </m:sub>
                    </m:sSub>
                    <m:r>
                      <a:rPr lang="en-US" sz="1200" b="0" i="1" smtClean="0">
                        <a:latin typeface="Cambria Math" panose="02040503050406030204" pitchFamily="18" charset="0"/>
                      </a:rPr>
                      <m:t>=</m:t>
                    </m:r>
                    <m:r>
                      <a:rPr lang="en-US" sz="1200" i="1">
                        <a:latin typeface="Cambria Math" panose="02040503050406030204" pitchFamily="18" charset="0"/>
                      </a:rPr>
                      <m:t>𝑔𝑙𝑜𝑏𝑎𝑙</m:t>
                    </m:r>
                    <m:r>
                      <a:rPr lang="en-US" sz="1200" i="1">
                        <a:latin typeface="Cambria Math" panose="02040503050406030204" pitchFamily="18" charset="0"/>
                      </a:rPr>
                      <m:t>/</m:t>
                    </m:r>
                    <m:r>
                      <a:rPr lang="en-US" sz="1200" i="1">
                        <a:latin typeface="Cambria Math" panose="02040503050406030204" pitchFamily="18" charset="0"/>
                      </a:rPr>
                      <m:t>𝑙𝑜𝑐𝑎𝑙</m:t>
                    </m:r>
                    <m:r>
                      <a:rPr lang="en-US" sz="1200" i="1">
                        <a:latin typeface="Cambria Math" panose="02040503050406030204" pitchFamily="18" charset="0"/>
                      </a:rPr>
                      <m:t> </m:t>
                    </m:r>
                    <m:r>
                      <a:rPr lang="en-US" sz="1200" i="1">
                        <a:latin typeface="Cambria Math" panose="02040503050406030204" pitchFamily="18" charset="0"/>
                      </a:rPr>
                      <m:t>𝑎𝑛𝑐𝑒𝑠𝑡𝑟𝑦</m:t>
                    </m:r>
                    <m:r>
                      <a:rPr lang="en-US" sz="1200" i="1">
                        <a:latin typeface="Cambria Math" panose="02040503050406030204" pitchFamily="18" charset="0"/>
                      </a:rPr>
                      <m:t> </m:t>
                    </m:r>
                    <m:r>
                      <a:rPr lang="en-US" sz="1200" i="1">
                        <a:latin typeface="Cambria Math" panose="02040503050406030204" pitchFamily="18" charset="0"/>
                      </a:rPr>
                      <m:t>𝑝𝑟𝑜𝑝𝑜𝑟𝑡𝑖𝑜𝑛</m:t>
                    </m:r>
                    <m:r>
                      <a:rPr lang="en-US" sz="1200" i="1">
                        <a:latin typeface="Cambria Math" panose="02040503050406030204" pitchFamily="18" charset="0"/>
                      </a:rPr>
                      <m:t> </m:t>
                    </m:r>
                    <m:r>
                      <a:rPr lang="en-US" sz="1200" i="1">
                        <a:latin typeface="Cambria Math" panose="02040503050406030204" pitchFamily="18" charset="0"/>
                      </a:rPr>
                      <m:t>𝑒𝑠𝑡𝑖𝑚𝑎𝑡𝑒𝑠</m:t>
                    </m:r>
                    <m:r>
                      <a:rPr lang="en-US" sz="1200" i="1">
                        <a:latin typeface="Cambria Math" panose="02040503050406030204" pitchFamily="18" charset="0"/>
                      </a:rPr>
                      <m:t> </m:t>
                    </m:r>
                    <m:r>
                      <a:rPr lang="en-US" sz="1200" i="1">
                        <a:latin typeface="Cambria Math" panose="02040503050406030204" pitchFamily="18" charset="0"/>
                      </a:rPr>
                      <m:t>𝑜𝑓</m:t>
                    </m:r>
                    <m:r>
                      <a:rPr lang="en-US" sz="1200" i="1">
                        <a:latin typeface="Cambria Math" panose="02040503050406030204" pitchFamily="18" charset="0"/>
                      </a:rPr>
                      <m:t> </m:t>
                    </m:r>
                    <m:r>
                      <a:rPr lang="en-US" sz="1200" i="1">
                        <a:latin typeface="Cambria Math" panose="02040503050406030204" pitchFamily="18" charset="0"/>
                      </a:rPr>
                      <m:t>𝐾</m:t>
                    </m:r>
                    <m:r>
                      <a:rPr lang="en-US" sz="1200" i="1">
                        <a:latin typeface="Cambria Math" panose="02040503050406030204" pitchFamily="18" charset="0"/>
                      </a:rPr>
                      <m:t> </m:t>
                    </m:r>
                    <m:r>
                      <a:rPr lang="en-US" sz="1200" i="1">
                        <a:latin typeface="Cambria Math" panose="02040503050406030204" pitchFamily="18" charset="0"/>
                      </a:rPr>
                      <m:t>𝑎𝑛𝑐𝑒𝑠𝑡𝑟𝑦</m:t>
                    </m:r>
                    <m:r>
                      <a:rPr lang="en-US" sz="1200" i="1">
                        <a:latin typeface="Cambria Math" panose="02040503050406030204" pitchFamily="18" charset="0"/>
                      </a:rPr>
                      <m:t> </m:t>
                    </m:r>
                    <m:r>
                      <a:rPr lang="en-US" sz="1200" i="1">
                        <a:latin typeface="Cambria Math" panose="02040503050406030204" pitchFamily="18" charset="0"/>
                      </a:rPr>
                      <m:t>𝑓𝑜𝑟</m:t>
                    </m:r>
                    <m:r>
                      <a:rPr lang="en-US" sz="1200" i="1">
                        <a:latin typeface="Cambria Math" panose="02040503050406030204" pitchFamily="18" charset="0"/>
                      </a:rPr>
                      <m:t> </m:t>
                    </m:r>
                    <m:r>
                      <a:rPr lang="en-US" sz="1200" i="1">
                        <a:latin typeface="Cambria Math" panose="02040503050406030204" pitchFamily="18" charset="0"/>
                      </a:rPr>
                      <m:t>𝑁</m:t>
                    </m:r>
                    <m:r>
                      <a:rPr lang="en-US" sz="1200" i="1">
                        <a:latin typeface="Cambria Math" panose="02040503050406030204" pitchFamily="18" charset="0"/>
                      </a:rPr>
                      <m:t> </m:t>
                    </m:r>
                    <m:r>
                      <a:rPr lang="en-US" sz="1200" i="1">
                        <a:latin typeface="Cambria Math" panose="02040503050406030204" pitchFamily="18" charset="0"/>
                      </a:rPr>
                      <m:t>𝑠𝑎𝑚𝑝𝑙𝑒𝑠</m:t>
                    </m:r>
                    <m:r>
                      <a:rPr lang="en-US" sz="1200" i="1">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𝑔</m:t>
                        </m:r>
                        <m:r>
                          <a:rPr lang="en-US" sz="1200" b="0" i="1" smtClean="0">
                            <a:latin typeface="Cambria Math" panose="02040503050406030204" pitchFamily="18" charset="0"/>
                          </a:rPr>
                          <m:t>/</m:t>
                        </m:r>
                        <m:r>
                          <a:rPr lang="en-US" sz="1200" b="0" i="1" smtClean="0">
                            <a:latin typeface="Cambria Math" panose="02040503050406030204" pitchFamily="18" charset="0"/>
                          </a:rPr>
                          <m:t>𝑙</m:t>
                        </m:r>
                      </m:sub>
                    </m:sSub>
                    <m:r>
                      <a:rPr lang="en-US" sz="1200" i="1">
                        <a:latin typeface="Cambria Math" panose="02040503050406030204" pitchFamily="18" charset="0"/>
                      </a:rPr>
                      <m:t>=</m:t>
                    </m:r>
                    <m:r>
                      <a:rPr lang="en-US" sz="1200" i="1">
                        <a:latin typeface="Cambria Math" panose="02040503050406030204" pitchFamily="18" charset="0"/>
                      </a:rPr>
                      <m:t>𝑔𝑙𝑜𝑏𝑎𝑙</m:t>
                    </m:r>
                    <m:r>
                      <a:rPr lang="en-US" sz="1200" i="1">
                        <a:latin typeface="Cambria Math" panose="02040503050406030204" pitchFamily="18" charset="0"/>
                      </a:rPr>
                      <m:t>/</m:t>
                    </m:r>
                    <m:r>
                      <a:rPr lang="en-US" sz="1200" i="1">
                        <a:latin typeface="Cambria Math" panose="02040503050406030204" pitchFamily="18" charset="0"/>
                      </a:rPr>
                      <m:t>𝑙𝑜𝑐𝑎𝑙</m:t>
                    </m:r>
                    <m:r>
                      <a:rPr lang="en-US" sz="1200" i="1">
                        <a:latin typeface="Cambria Math" panose="02040503050406030204" pitchFamily="18" charset="0"/>
                      </a:rPr>
                      <m:t> </m:t>
                    </m:r>
                    <m:r>
                      <a:rPr lang="en-US" sz="1200" i="1">
                        <a:latin typeface="Cambria Math" panose="02040503050406030204" pitchFamily="18" charset="0"/>
                      </a:rPr>
                      <m:t>𝑎𝑛𝑐𝑒𝑠𝑡𝑟𝑦</m:t>
                    </m:r>
                    <m:r>
                      <a:rPr lang="en-US" sz="1200" i="1">
                        <a:latin typeface="Cambria Math" panose="02040503050406030204" pitchFamily="18" charset="0"/>
                      </a:rPr>
                      <m:t> </m:t>
                    </m:r>
                    <m:r>
                      <a:rPr lang="en-US" sz="1200" i="1">
                        <a:latin typeface="Cambria Math" panose="02040503050406030204" pitchFamily="18" charset="0"/>
                      </a:rPr>
                      <m:t>𝑝𝑟𝑜𝑗𝑒𝑐𝑡𝑖𝑜𝑛</m:t>
                    </m:r>
                    <m:r>
                      <a:rPr lang="en-US" sz="1200" i="1">
                        <a:latin typeface="Cambria Math" panose="02040503050406030204" pitchFamily="18" charset="0"/>
                      </a:rPr>
                      <m:t> </m:t>
                    </m:r>
                    <m:r>
                      <a:rPr lang="en-US" sz="1200" i="1">
                        <a:latin typeface="Cambria Math" panose="02040503050406030204" pitchFamily="18" charset="0"/>
                      </a:rPr>
                      <m:t>𝑜𝑛𝑡𝑜</m:t>
                    </m:r>
                    <m:r>
                      <a:rPr lang="en-US" sz="1200" i="1">
                        <a:latin typeface="Cambria Math" panose="02040503050406030204" pitchFamily="18" charset="0"/>
                      </a:rPr>
                      <m:t> </m:t>
                    </m:r>
                    <m:r>
                      <a:rPr lang="en-US" sz="1200" i="1">
                        <a:latin typeface="Cambria Math" panose="02040503050406030204" pitchFamily="18" charset="0"/>
                      </a:rPr>
                      <m:t>𝑡h𝑒</m:t>
                    </m:r>
                    <m:r>
                      <a:rPr lang="en-US" sz="1200" i="1">
                        <a:latin typeface="Cambria Math" panose="02040503050406030204" pitchFamily="18" charset="0"/>
                      </a:rPr>
                      <m:t> </m:t>
                    </m:r>
                    <m:r>
                      <a:rPr lang="en-US" sz="1200" i="1">
                        <a:latin typeface="Cambria Math" panose="02040503050406030204" pitchFamily="18" charset="0"/>
                      </a:rPr>
                      <m:t>𝑡𝑜𝑝</m:t>
                    </m:r>
                    <m:r>
                      <a:rPr lang="en-US" sz="1200" i="1">
                        <a:latin typeface="Cambria Math" panose="02040503050406030204" pitchFamily="18" charset="0"/>
                      </a:rPr>
                      <m:t> </m:t>
                    </m:r>
                    <m:r>
                      <a:rPr lang="en-US" sz="1200" i="1">
                        <a:latin typeface="Cambria Math" panose="02040503050406030204" pitchFamily="18" charset="0"/>
                      </a:rPr>
                      <m:t>𝐽</m:t>
                    </m:r>
                    <m:r>
                      <a:rPr lang="en-US" sz="1200" i="1">
                        <a:latin typeface="Cambria Math" panose="02040503050406030204" pitchFamily="18" charset="0"/>
                      </a:rPr>
                      <m:t> </m:t>
                    </m:r>
                    <m:r>
                      <a:rPr lang="en-US" sz="1200" i="1">
                        <a:latin typeface="Cambria Math" panose="02040503050406030204" pitchFamily="18" charset="0"/>
                      </a:rPr>
                      <m:t>𝑃𝐶𝑠</m:t>
                    </m:r>
                  </m:oMath>
                </a14:m>
                <a:r>
                  <a:rPr lang="en-US" sz="1200" i="1" dirty="0"/>
                  <a:t>,</a:t>
                </a:r>
              </a:p>
              <a:p>
                <a14:m>
                  <m:oMath xmlns:m="http://schemas.openxmlformats.org/officeDocument/2006/math">
                    <m:r>
                      <a:rPr lang="en-US" sz="1200" b="0" i="1" smtClean="0">
                        <a:latin typeface="Cambria Math" panose="02040503050406030204" pitchFamily="18" charset="0"/>
                      </a:rPr>
                      <m:t>𝑈</m:t>
                    </m:r>
                    <m:r>
                      <a:rPr lang="en-US" sz="1200" b="0" i="1" smtClean="0">
                        <a:latin typeface="Cambria Math" panose="02040503050406030204" pitchFamily="18" charset="0"/>
                      </a:rPr>
                      <m:t>=</m:t>
                    </m:r>
                    <m:r>
                      <a:rPr lang="en-US" sz="1200" b="0" i="1" smtClean="0">
                        <a:latin typeface="Cambria Math" panose="02040503050406030204" pitchFamily="18" charset="0"/>
                      </a:rPr>
                      <m:t>𝑎𝑛𝑐𝑒𝑠𝑡𝑟𝑎𝑙</m:t>
                    </m:r>
                    <m:r>
                      <a:rPr lang="en-US" sz="1200" b="0" i="1" smtClean="0">
                        <a:latin typeface="Cambria Math" panose="02040503050406030204" pitchFamily="18" charset="0"/>
                      </a:rPr>
                      <m:t> </m:t>
                    </m:r>
                    <m:r>
                      <a:rPr lang="en-US" sz="1200" b="0" i="1" smtClean="0">
                        <a:latin typeface="Cambria Math" panose="02040503050406030204" pitchFamily="18" charset="0"/>
                      </a:rPr>
                      <m:t>𝑒𝑖𝑔𝑒𝑛𝑣𝑒𝑐𝑡𝑜𝑟𝑠</m:t>
                    </m:r>
                    <m:r>
                      <a:rPr lang="en-US" sz="1200" b="0" i="1" smtClean="0">
                        <a:latin typeface="Cambria Math" panose="02040503050406030204" pitchFamily="18" charset="0"/>
                      </a:rPr>
                      <m:t>, </m:t>
                    </m:r>
                    <m:r>
                      <a:rPr lang="en-US" sz="1200" b="0" i="1" smtClean="0">
                        <a:latin typeface="Cambria Math" panose="02040503050406030204" pitchFamily="18" charset="0"/>
                      </a:rPr>
                      <m:t>𝐷</m:t>
                    </m:r>
                    <m:r>
                      <a:rPr lang="en-US" sz="1200" b="0" i="1" smtClean="0">
                        <a:latin typeface="Cambria Math" panose="02040503050406030204" pitchFamily="18" charset="0"/>
                      </a:rPr>
                      <m:t>=</m:t>
                    </m:r>
                    <m:r>
                      <a:rPr lang="en-US" sz="1200" b="0" i="1" smtClean="0">
                        <a:latin typeface="Cambria Math" panose="02040503050406030204" pitchFamily="18" charset="0"/>
                      </a:rPr>
                      <m:t>𝑐𝑜𝑜𝑟𝑑𝑖𝑛𝑎𝑡𝑒</m:t>
                    </m:r>
                    <m:r>
                      <a:rPr lang="en-US" sz="1200" b="0" i="1" smtClean="0">
                        <a:latin typeface="Cambria Math" panose="02040503050406030204" pitchFamily="18" charset="0"/>
                      </a:rPr>
                      <m:t> </m:t>
                    </m:r>
                    <m:r>
                      <a:rPr lang="en-US" sz="1200" b="0" i="1" smtClean="0">
                        <a:latin typeface="Cambria Math" panose="02040503050406030204" pitchFamily="18" charset="0"/>
                      </a:rPr>
                      <m:t>𝑠𝑐𝑎𝑙𝑖𝑛𝑔</m:t>
                    </m:r>
                    <m:r>
                      <a:rPr lang="en-US" sz="1200" b="0" i="1" smtClean="0">
                        <a:latin typeface="Cambria Math" panose="02040503050406030204" pitchFamily="18" charset="0"/>
                      </a:rPr>
                      <m:t> </m:t>
                    </m:r>
                    <m:r>
                      <a:rPr lang="en-US" sz="1200" b="0" i="1" smtClean="0">
                        <a:latin typeface="Cambria Math" panose="02040503050406030204" pitchFamily="18" charset="0"/>
                      </a:rPr>
                      <m:t>𝑚𝑎𝑡𝑟𝑖𝑥</m:t>
                    </m:r>
                    <m:r>
                      <a:rPr lang="en-US" sz="1200" b="0" i="1" smtClean="0">
                        <a:latin typeface="Cambria Math" panose="02040503050406030204" pitchFamily="18" charset="0"/>
                      </a:rPr>
                      <m:t> </m:t>
                    </m:r>
                  </m:oMath>
                </a14:m>
                <a:r>
                  <a:rPr lang="en-US" sz="1200" i="1" dirty="0"/>
                  <a:t> </a:t>
                </a:r>
              </a:p>
            </p:txBody>
          </p:sp>
        </mc:Choice>
        <mc:Fallback xmlns="">
          <p:sp>
            <p:nvSpPr>
              <p:cNvPr id="4" name="TextBox 3">
                <a:extLst>
                  <a:ext uri="{FF2B5EF4-FFF2-40B4-BE49-F238E27FC236}">
                    <a16:creationId xmlns:a16="http://schemas.microsoft.com/office/drawing/2014/main" id="{D132C38F-57B5-0BCA-A07E-F5CA0B45D0F9}"/>
                  </a:ext>
                </a:extLst>
              </p:cNvPr>
              <p:cNvSpPr txBox="1">
                <a:spLocks noRot="1" noChangeAspect="1" noMove="1" noResize="1" noEditPoints="1" noAdjustHandles="1" noChangeArrowheads="1" noChangeShapeType="1" noTextEdit="1"/>
              </p:cNvSpPr>
              <p:nvPr/>
            </p:nvSpPr>
            <p:spPr>
              <a:xfrm>
                <a:off x="635076" y="6160496"/>
                <a:ext cx="11149494" cy="679545"/>
              </a:xfrm>
              <a:prstGeom prst="rect">
                <a:avLst/>
              </a:prstGeom>
              <a:blipFill>
                <a:blip r:embed="rId4"/>
                <a:stretch>
                  <a:fillRect b="-3704"/>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4A08F794-42A2-1B0F-5999-126051AB167A}"/>
              </a:ext>
            </a:extLst>
          </p:cNvPr>
          <p:cNvCxnSpPr>
            <a:cxnSpLocks/>
          </p:cNvCxnSpPr>
          <p:nvPr/>
        </p:nvCxnSpPr>
        <p:spPr>
          <a:xfrm>
            <a:off x="447174" y="6160496"/>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96C21E5A-59BE-EE12-450C-70EA0819659B}"/>
              </a:ext>
            </a:extLst>
          </p:cNvPr>
          <p:cNvSpPr txBox="1"/>
          <p:nvPr/>
        </p:nvSpPr>
        <p:spPr>
          <a:xfrm>
            <a:off x="1009030" y="5730040"/>
            <a:ext cx="4522392" cy="307777"/>
          </a:xfrm>
          <a:prstGeom prst="rect">
            <a:avLst/>
          </a:prstGeom>
          <a:noFill/>
        </p:spPr>
        <p:txBody>
          <a:bodyPr wrap="none" rtlCol="0">
            <a:spAutoFit/>
          </a:bodyPr>
          <a:lstStyle/>
          <a:p>
            <a:pPr algn="ctr"/>
            <a:r>
              <a:rPr lang="en-US" sz="1400" dirty="0"/>
              <a:t>Fig 6. Projection of global ancestry from the reference panel</a:t>
            </a:r>
          </a:p>
        </p:txBody>
      </p:sp>
      <p:sp>
        <p:nvSpPr>
          <p:cNvPr id="11" name="TextBox 10">
            <a:extLst>
              <a:ext uri="{FF2B5EF4-FFF2-40B4-BE49-F238E27FC236}">
                <a16:creationId xmlns:a16="http://schemas.microsoft.com/office/drawing/2014/main" id="{C3317776-E1CC-76FD-5EEC-CF8810C167E8}"/>
              </a:ext>
            </a:extLst>
          </p:cNvPr>
          <p:cNvSpPr txBox="1"/>
          <p:nvPr/>
        </p:nvSpPr>
        <p:spPr>
          <a:xfrm>
            <a:off x="6889738" y="5730040"/>
            <a:ext cx="3999813" cy="307777"/>
          </a:xfrm>
          <a:prstGeom prst="rect">
            <a:avLst/>
          </a:prstGeom>
          <a:noFill/>
        </p:spPr>
        <p:txBody>
          <a:bodyPr wrap="none" rtlCol="0">
            <a:spAutoFit/>
          </a:bodyPr>
          <a:lstStyle/>
          <a:p>
            <a:pPr algn="ctr"/>
            <a:r>
              <a:rPr lang="en-US" sz="1400" dirty="0"/>
              <a:t>Fig 7. Projection of global ancestry from the samples</a:t>
            </a:r>
          </a:p>
        </p:txBody>
      </p:sp>
      <p:pic>
        <p:nvPicPr>
          <p:cNvPr id="6" name="Picture 5" descr="A graph of different colored dots&#10;&#10;Description automatically generated with medium confidence">
            <a:extLst>
              <a:ext uri="{FF2B5EF4-FFF2-40B4-BE49-F238E27FC236}">
                <a16:creationId xmlns:a16="http://schemas.microsoft.com/office/drawing/2014/main" id="{79321C3B-C02F-373D-EDAC-65C3A5DFB322}"/>
              </a:ext>
            </a:extLst>
          </p:cNvPr>
          <p:cNvPicPr>
            <a:picLocks noChangeAspect="1"/>
          </p:cNvPicPr>
          <p:nvPr/>
        </p:nvPicPr>
        <p:blipFill rotWithShape="1">
          <a:blip r:embed="rId5"/>
          <a:srcRect t="13993" b="14823"/>
          <a:stretch/>
        </p:blipFill>
        <p:spPr>
          <a:xfrm>
            <a:off x="1022223" y="2462972"/>
            <a:ext cx="4496006" cy="3200400"/>
          </a:xfrm>
          <a:prstGeom prst="rect">
            <a:avLst/>
          </a:prstGeom>
        </p:spPr>
      </p:pic>
      <p:pic>
        <p:nvPicPr>
          <p:cNvPr id="12" name="Picture 11" descr="A graph of different colored dots&#10;&#10;Description automatically generated">
            <a:extLst>
              <a:ext uri="{FF2B5EF4-FFF2-40B4-BE49-F238E27FC236}">
                <a16:creationId xmlns:a16="http://schemas.microsoft.com/office/drawing/2014/main" id="{4900E536-336F-ED2A-254E-07A237598239}"/>
              </a:ext>
            </a:extLst>
          </p:cNvPr>
          <p:cNvPicPr>
            <a:picLocks noChangeAspect="1"/>
          </p:cNvPicPr>
          <p:nvPr/>
        </p:nvPicPr>
        <p:blipFill rotWithShape="1">
          <a:blip r:embed="rId6"/>
          <a:srcRect t="12571" b="18696"/>
          <a:stretch/>
        </p:blipFill>
        <p:spPr>
          <a:xfrm>
            <a:off x="6523940" y="2087430"/>
            <a:ext cx="5321425" cy="36576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B569C2-1D56-3AE9-7169-DE215825415F}"/>
                  </a:ext>
                </a:extLst>
              </p:cNvPr>
              <p:cNvSpPr txBox="1"/>
              <p:nvPr/>
            </p:nvSpPr>
            <p:spPr>
              <a:xfrm>
                <a:off x="5841645" y="1282336"/>
                <a:ext cx="6096000" cy="966162"/>
              </a:xfrm>
              <a:prstGeom prst="rect">
                <a:avLst/>
              </a:prstGeom>
              <a:noFill/>
            </p:spPr>
            <p:txBody>
              <a:bodyPr wrap="square">
                <a:spAutoFit/>
              </a:bodyPr>
              <a:lstStyle/>
              <a:p>
                <a:pPr marL="285750" indent="-285750">
                  <a:buFont typeface="Arial" panose="020B0604020202020204" pitchFamily="34" charset="0"/>
                  <a:buChar char="•"/>
                </a:pPr>
                <a:r>
                  <a:rPr lang="en-US" dirty="0"/>
                  <a:t>To project study samples onto the reference-based PC space</a:t>
                </a:r>
              </a:p>
              <a:p>
                <a:pPr algn="ctr"/>
                <a14:m>
                  <m:oMathPara xmlns:m="http://schemas.openxmlformats.org/officeDocument/2006/math">
                    <m:oMathParaPr>
                      <m:jc m:val="centerGroup"/>
                    </m:oMathParaPr>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𝐺</m:t>
                          </m:r>
                        </m:e>
                        <m:sub>
                          <m:r>
                            <a:rPr lang="en-US" b="0" i="1" smtClean="0">
                              <a:effectLst/>
                              <a:latin typeface="Cambria Math" panose="02040503050406030204" pitchFamily="18" charset="0"/>
                            </a:rPr>
                            <m:t>𝑠𝑎𝑚𝑝𝑙𝑒</m:t>
                          </m:r>
                        </m:sub>
                      </m:sSub>
                      <m:r>
                        <a:rPr lang="en-US" b="0" i="1" smtClean="0">
                          <a:effectLst/>
                          <a:latin typeface="Cambria Math" panose="02040503050406030204" pitchFamily="18" charset="0"/>
                        </a:rPr>
                        <m:t>=</m:t>
                      </m:r>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𝑈</m:t>
                          </m:r>
                        </m:e>
                        <m:sub>
                          <m:r>
                            <a:rPr lang="en-US" b="0" i="1" smtClean="0">
                              <a:effectLst/>
                              <a:latin typeface="Cambria Math" panose="02040503050406030204" pitchFamily="18" charset="0"/>
                            </a:rPr>
                            <m:t>𝑠𝑎𝑚𝑝𝑙𝑒</m:t>
                          </m:r>
                        </m:sub>
                      </m:sSub>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𝐷</m:t>
                          </m:r>
                        </m:e>
                        <m:sub>
                          <m:r>
                            <a:rPr lang="en-US" b="0" i="1" smtClean="0">
                              <a:effectLst/>
                              <a:latin typeface="Cambria Math" panose="02040503050406030204" pitchFamily="18" charset="0"/>
                            </a:rPr>
                            <m:t>𝑠𝑎𝑚𝑝𝑙𝑒</m:t>
                          </m:r>
                        </m:sub>
                      </m:sSub>
                      <m:sSup>
                        <m:sSupPr>
                          <m:ctrlPr>
                            <a:rPr lang="en-US" b="0" i="1" smtClean="0">
                              <a:effectLst/>
                              <a:latin typeface="Cambria Math" panose="02040503050406030204" pitchFamily="18" charset="0"/>
                            </a:rPr>
                          </m:ctrlPr>
                        </m:sSupPr>
                        <m:e>
                          <m:r>
                            <a:rPr lang="en-US" b="0" i="1" smtClean="0">
                              <a:effectLst/>
                              <a:latin typeface="Cambria Math" panose="02040503050406030204" pitchFamily="18" charset="0"/>
                            </a:rPr>
                            <m:t>𝑉</m:t>
                          </m:r>
                        </m:e>
                        <m:sup>
                          <m:r>
                            <a:rPr lang="en-US" b="0" i="1" smtClean="0">
                              <a:effectLst/>
                              <a:latin typeface="Cambria Math" panose="02040503050406030204" pitchFamily="18" charset="0"/>
                            </a:rPr>
                            <m:t>𝑇</m:t>
                          </m:r>
                        </m:sup>
                      </m:sSup>
                    </m:oMath>
                  </m:oMathPara>
                </a14:m>
                <a:endParaRPr lang="en-US" i="1" dirty="0">
                  <a:effectLst/>
                  <a:latin typeface="Cambria Math" panose="02040503050406030204" pitchFamily="18" charset="0"/>
                </a:endParaRPr>
              </a:p>
              <a:p>
                <a:pPr algn="ctr"/>
                <a14:m>
                  <m:oMath xmlns:m="http://schemas.openxmlformats.org/officeDocument/2006/math">
                    <m:sSub>
                      <m:sSubPr>
                        <m:ctrlPr>
                          <a:rPr lang="en-US" i="1" smtClean="0">
                            <a:effectLst/>
                            <a:latin typeface="Cambria Math" panose="020405030504060302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𝐺</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𝑠𝑎𝑚𝑝𝑙𝑒</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𝑉</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𝑈</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𝑠𝑎𝑚𝑝𝑙𝑒</m:t>
                        </m:r>
                      </m:sub>
                    </m:sSub>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𝐷</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𝑠𝑎𝑚𝑝𝑙𝑒</m:t>
                        </m:r>
                      </m:sub>
                    </m:sSub>
                  </m:oMath>
                </a14:m>
                <a:r>
                  <a:rPr lang="en-US" dirty="0">
                    <a:effectLst/>
                  </a:rPr>
                  <a:t> </a:t>
                </a:r>
                <a:endParaRPr lang="en-US" dirty="0"/>
              </a:p>
            </p:txBody>
          </p:sp>
        </mc:Choice>
        <mc:Fallback xmlns="">
          <p:sp>
            <p:nvSpPr>
              <p:cNvPr id="7" name="TextBox 6">
                <a:extLst>
                  <a:ext uri="{FF2B5EF4-FFF2-40B4-BE49-F238E27FC236}">
                    <a16:creationId xmlns:a16="http://schemas.microsoft.com/office/drawing/2014/main" id="{3EB569C2-1D56-3AE9-7169-DE215825415F}"/>
                  </a:ext>
                </a:extLst>
              </p:cNvPr>
              <p:cNvSpPr txBox="1">
                <a:spLocks noRot="1" noChangeAspect="1" noMove="1" noResize="1" noEditPoints="1" noAdjustHandles="1" noChangeArrowheads="1" noChangeShapeType="1" noTextEdit="1"/>
              </p:cNvSpPr>
              <p:nvPr/>
            </p:nvSpPr>
            <p:spPr>
              <a:xfrm>
                <a:off x="5841645" y="1282336"/>
                <a:ext cx="6096000" cy="966162"/>
              </a:xfrm>
              <a:prstGeom prst="rect">
                <a:avLst/>
              </a:prstGeom>
              <a:blipFill>
                <a:blip r:embed="rId7"/>
                <a:stretch>
                  <a:fillRect l="-624" t="-2564" b="-2564"/>
                </a:stretch>
              </a:blipFill>
            </p:spPr>
            <p:txBody>
              <a:bodyPr/>
              <a:lstStyle/>
              <a:p>
                <a:r>
                  <a:rPr lang="en-US">
                    <a:noFill/>
                  </a:rPr>
                  <a:t> </a:t>
                </a:r>
              </a:p>
            </p:txBody>
          </p:sp>
        </mc:Fallback>
      </mc:AlternateContent>
    </p:spTree>
    <p:extLst>
      <p:ext uri="{BB962C8B-B14F-4D97-AF65-F5344CB8AC3E}">
        <p14:creationId xmlns:p14="http://schemas.microsoft.com/office/powerpoint/2010/main" val="2383350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8772530" cy="584775"/>
          </a:xfrm>
          <a:prstGeom prst="rect">
            <a:avLst/>
          </a:prstGeom>
          <a:noFill/>
        </p:spPr>
        <p:txBody>
          <a:bodyPr wrap="none" rtlCol="0">
            <a:spAutoFit/>
          </a:bodyPr>
          <a:lstStyle/>
          <a:p>
            <a:r>
              <a:rPr lang="en-US" sz="3200" b="1" dirty="0"/>
              <a:t>Aim 1: Design continuous local ancestry measure</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652F0A-CCC5-BD0C-4DE2-F2002A831F8E}"/>
                  </a:ext>
                </a:extLst>
              </p:cNvPr>
              <p:cNvSpPr txBox="1"/>
              <p:nvPr/>
            </p:nvSpPr>
            <p:spPr>
              <a:xfrm>
                <a:off x="444453" y="998620"/>
                <a:ext cx="4791882" cy="1596334"/>
              </a:xfrm>
              <a:prstGeom prst="rect">
                <a:avLst/>
              </a:prstGeom>
              <a:noFill/>
            </p:spPr>
            <p:txBody>
              <a:bodyPr wrap="square" rtlCol="0">
                <a:spAutoFit/>
              </a:bodyPr>
              <a:lstStyle/>
              <a:p>
                <a:r>
                  <a:rPr lang="en-US" b="1" dirty="0"/>
                  <a:t>Rationale</a:t>
                </a:r>
                <a:endParaRPr lang="en-US" dirty="0">
                  <a:effectLst/>
                </a:endParaRPr>
              </a:p>
              <a:p>
                <a:pPr marL="285750" indent="-285750">
                  <a:buFont typeface="Arial" panose="020B0604020202020204" pitchFamily="34" charset="0"/>
                  <a:buChar char="•"/>
                </a:pPr>
                <a:r>
                  <a:rPr lang="en-US" dirty="0"/>
                  <a:t>Assume that PCs is in linear combinations</a:t>
                </a:r>
              </a:p>
              <a:p>
                <a:pPr algn="ctr"/>
                <a14:m>
                  <m:oMath xmlns:m="http://schemas.openxmlformats.org/officeDocument/2006/math">
                    <m:sSub>
                      <m:sSubPr>
                        <m:ctrlPr>
                          <a:rPr lang="en-US" i="1" smtClean="0">
                            <a:effectLst/>
                            <a:latin typeface="Cambria Math" panose="020405030504060302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𝑋</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𝑔</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𝑊</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𝑔</m:t>
                        </m:r>
                      </m:sub>
                    </m:sSub>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𝜓</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𝜖</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𝑔</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𝑋</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𝑙</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𝑊</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𝑙</m:t>
                        </m:r>
                      </m:sub>
                    </m:sSub>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𝜓</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𝜖</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𝑙</m:t>
                        </m:r>
                      </m:sub>
                    </m:sSub>
                  </m:oMath>
                </a14:m>
                <a:r>
                  <a:rPr lang="en-US" dirty="0">
                    <a:effectLst/>
                  </a:rPr>
                  <a:t> </a:t>
                </a:r>
              </a:p>
              <a:p>
                <a:pPr marL="285750" indent="-285750">
                  <a:buFont typeface="Arial" panose="020B0604020202020204" pitchFamily="34" charset="0"/>
                  <a:buChar char="•"/>
                </a:pPr>
                <a:r>
                  <a:rPr lang="en-US" dirty="0"/>
                  <a:t>The ancestry projection matrix is</a:t>
                </a:r>
              </a:p>
              <a:p>
                <a:pPr algn="ctr"/>
                <a14:m>
                  <m:oMath xmlns:m="http://schemas.openxmlformats.org/officeDocument/2006/math">
                    <m:acc>
                      <m:accPr>
                        <m:chr m:val="̂"/>
                        <m:ctrlPr>
                          <a:rPr lang="en-US" i="1" smtClean="0">
                            <a:effectLst/>
                            <a:latin typeface="Cambria Math" panose="02040503050406030204" pitchFamily="18" charset="0"/>
                          </a:rPr>
                        </m:ctrlPr>
                      </m:acc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𝜓</m:t>
                        </m:r>
                      </m:e>
                    </m:acc>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a:effectLst/>
                            <a:latin typeface="Cambria Math" panose="02040503050406030204" pitchFamily="18" charset="0"/>
                          </a:rPr>
                        </m:ctrlPr>
                      </m:sSupPr>
                      <m:e>
                        <m:d>
                          <m:dPr>
                            <m:ctrlPr>
                              <a:rPr lang="en-US" i="1">
                                <a:effectLst/>
                                <a:latin typeface="Cambria Math" panose="02040503050406030204" pitchFamily="18" charset="0"/>
                              </a:rPr>
                            </m:ctrlPr>
                          </m:dPr>
                          <m:e>
                            <m:sSubSup>
                              <m:sSubSupPr>
                                <m:ctrlPr>
                                  <a:rPr lang="en-US" i="1">
                                    <a:effectLst/>
                                    <a:latin typeface="Cambria Math" panose="02040503050406030204" pitchFamily="18" charset="0"/>
                                  </a:rPr>
                                </m:ctrlPr>
                              </m:sSub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𝑊</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𝑔</m:t>
                                </m:r>
                              </m:sub>
                              <m:sup>
                                <m:r>
                                  <a:rPr lang="en-US" sz="1800" i="1">
                                    <a:effectLst/>
                                    <a:latin typeface="Cambria Math" panose="02040503050406030204" pitchFamily="18" charset="0"/>
                                    <a:ea typeface="DengXian" panose="02010600030101010101" pitchFamily="2" charset="-122"/>
                                    <a:cs typeface="Times New Roman" panose="02020603050405020304" pitchFamily="18" charset="0"/>
                                  </a:rPr>
                                  <m:t>𝑇</m:t>
                                </m:r>
                              </m:sup>
                            </m:sSubSup>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𝑊</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𝑔</m:t>
                                </m:r>
                              </m:sub>
                            </m:sSub>
                          </m:e>
                        </m:d>
                      </m:e>
                      <m:sup>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sup>
                    </m:sSup>
                    <m:sSubSup>
                      <m:sSubSupPr>
                        <m:ctrlPr>
                          <a:rPr lang="en-US" i="1">
                            <a:effectLst/>
                            <a:latin typeface="Cambria Math" panose="02040503050406030204" pitchFamily="18" charset="0"/>
                          </a:rPr>
                        </m:ctrlPr>
                      </m:sSub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𝑊</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𝑔</m:t>
                        </m:r>
                      </m:sub>
                      <m:sup>
                        <m:r>
                          <a:rPr lang="en-US" sz="1800" i="1">
                            <a:effectLst/>
                            <a:latin typeface="Cambria Math" panose="02040503050406030204" pitchFamily="18" charset="0"/>
                            <a:ea typeface="DengXian" panose="02010600030101010101" pitchFamily="2" charset="-122"/>
                            <a:cs typeface="Times New Roman" panose="02020603050405020304" pitchFamily="18" charset="0"/>
                          </a:rPr>
                          <m:t>𝑇</m:t>
                        </m:r>
                      </m:sup>
                    </m:sSubSup>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𝑋</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𝑔</m:t>
                        </m:r>
                      </m:sub>
                    </m:sSub>
                  </m:oMath>
                </a14:m>
                <a:r>
                  <a:rPr lang="en-US" dirty="0">
                    <a:effectLst/>
                  </a:rPr>
                  <a:t> </a:t>
                </a:r>
              </a:p>
            </p:txBody>
          </p:sp>
        </mc:Choice>
        <mc:Fallback xmlns="">
          <p:sp>
            <p:nvSpPr>
              <p:cNvPr id="22" name="TextBox 21">
                <a:extLst>
                  <a:ext uri="{FF2B5EF4-FFF2-40B4-BE49-F238E27FC236}">
                    <a16:creationId xmlns:a16="http://schemas.microsoft.com/office/drawing/2014/main" id="{0C652F0A-CCC5-BD0C-4DE2-F2002A831F8E}"/>
                  </a:ext>
                </a:extLst>
              </p:cNvPr>
              <p:cNvSpPr txBox="1">
                <a:spLocks noRot="1" noChangeAspect="1" noMove="1" noResize="1" noEditPoints="1" noAdjustHandles="1" noChangeArrowheads="1" noChangeShapeType="1" noTextEdit="1"/>
              </p:cNvSpPr>
              <p:nvPr/>
            </p:nvSpPr>
            <p:spPr>
              <a:xfrm>
                <a:off x="444453" y="998620"/>
                <a:ext cx="4791882" cy="1596334"/>
              </a:xfrm>
              <a:prstGeom prst="rect">
                <a:avLst/>
              </a:prstGeom>
              <a:blipFill>
                <a:blip r:embed="rId3"/>
                <a:stretch>
                  <a:fillRect l="-1323" t="-1575" b="-787"/>
                </a:stretch>
              </a:blipFill>
            </p:spPr>
            <p:txBody>
              <a:bodyPr/>
              <a:lstStyle/>
              <a:p>
                <a:r>
                  <a:rPr lang="en-US">
                    <a:noFill/>
                  </a:rPr>
                  <a:t> </a:t>
                </a:r>
              </a:p>
            </p:txBody>
          </p:sp>
        </mc:Fallback>
      </mc:AlternateContent>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11</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32C38F-57B5-0BCA-A07E-F5CA0B45D0F9}"/>
                  </a:ext>
                </a:extLst>
              </p:cNvPr>
              <p:cNvSpPr txBox="1"/>
              <p:nvPr/>
            </p:nvSpPr>
            <p:spPr>
              <a:xfrm>
                <a:off x="635076" y="6160496"/>
                <a:ext cx="11149494" cy="679545"/>
              </a:xfrm>
              <a:prstGeom prst="rect">
                <a:avLst/>
              </a:prstGeom>
              <a:noFill/>
            </p:spPr>
            <p:txBody>
              <a:bodyPr wrap="square">
                <a:spAutoFit/>
              </a:bodyPr>
              <a:lstStyle/>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𝐺</m:t>
                        </m:r>
                      </m:e>
                      <m:sub>
                        <m:r>
                          <a:rPr lang="en-US" sz="1200" b="0" i="1" smtClean="0">
                            <a:latin typeface="Cambria Math" panose="02040503050406030204" pitchFamily="18" charset="0"/>
                          </a:rPr>
                          <m:t>𝑟𝑒𝑓</m:t>
                        </m:r>
                        <m:r>
                          <a:rPr lang="en-US" sz="1200" b="0" i="1" smtClean="0">
                            <a:latin typeface="Cambria Math" panose="02040503050406030204" pitchFamily="18" charset="0"/>
                          </a:rPr>
                          <m:t>/</m:t>
                        </m:r>
                        <m:r>
                          <a:rPr lang="en-US" sz="1200" b="0" i="1" smtClean="0">
                            <a:latin typeface="Cambria Math" panose="02040503050406030204" pitchFamily="18" charset="0"/>
                          </a:rPr>
                          <m:t>𝑠𝑎𝑚𝑝𝑙𝑒</m:t>
                        </m:r>
                      </m:sub>
                    </m:sSub>
                    <m:r>
                      <a:rPr lang="en-US" sz="1200" i="1">
                        <a:latin typeface="Cambria Math" panose="02040503050406030204" pitchFamily="18" charset="0"/>
                      </a:rPr>
                      <m:t>=</m:t>
                    </m:r>
                    <m:r>
                      <a:rPr lang="en-US" sz="1200" i="1">
                        <a:latin typeface="Cambria Math" panose="02040503050406030204" pitchFamily="18" charset="0"/>
                      </a:rPr>
                      <m:t>𝑟𝑒𝑓𝑒𝑟𝑒𝑛𝑐𝑒</m:t>
                    </m:r>
                    <m:r>
                      <a:rPr lang="en-US" sz="1200" b="0" i="1" smtClean="0">
                        <a:latin typeface="Cambria Math" panose="02040503050406030204" pitchFamily="18" charset="0"/>
                      </a:rPr>
                      <m:t>/</m:t>
                    </m:r>
                    <m:r>
                      <a:rPr lang="en-US" sz="1200" i="1">
                        <a:latin typeface="Cambria Math" panose="02040503050406030204" pitchFamily="18" charset="0"/>
                      </a:rPr>
                      <m:t>𝑠𝑎𝑚𝑝𝑙𝑒</m:t>
                    </m:r>
                    <m:r>
                      <a:rPr lang="en-US" sz="1200" i="1">
                        <a:latin typeface="Cambria Math" panose="02040503050406030204" pitchFamily="18" charset="0"/>
                      </a:rPr>
                      <m:t> </m:t>
                    </m:r>
                    <m:r>
                      <a:rPr lang="en-US" sz="1200" i="1">
                        <a:latin typeface="Cambria Math" panose="02040503050406030204" pitchFamily="18" charset="0"/>
                      </a:rPr>
                      <m:t>𝑔𝑒𝑛𝑜𝑡𝑦𝑝𝑒</m:t>
                    </m:r>
                    <m:r>
                      <a:rPr lang="en-US" sz="1200" i="1">
                        <a:latin typeface="Cambria Math" panose="02040503050406030204" pitchFamily="18" charset="0"/>
                      </a:rPr>
                      <m:t> </m:t>
                    </m:r>
                    <m:r>
                      <a:rPr lang="en-US" sz="1200" i="1">
                        <a:latin typeface="Cambria Math" panose="02040503050406030204" pitchFamily="18" charset="0"/>
                      </a:rPr>
                      <m:t>𝑑𝑎𝑡𝑎</m:t>
                    </m:r>
                    <m:r>
                      <a:rPr lang="en-US" sz="1200" i="1">
                        <a:latin typeface="Cambria Math" panose="02040503050406030204" pitchFamily="18" charset="0"/>
                      </a:rPr>
                      <m:t>, </m:t>
                    </m:r>
                    <m:r>
                      <a:rPr lang="en-US" sz="1200" b="0" i="1" smtClean="0">
                        <a:latin typeface="Cambria Math" panose="02040503050406030204" pitchFamily="18" charset="0"/>
                      </a:rPr>
                      <m:t>𝑉</m:t>
                    </m:r>
                    <m:r>
                      <a:rPr lang="en-US" sz="1200" b="0" i="1" smtClean="0">
                        <a:latin typeface="Cambria Math" panose="02040503050406030204" pitchFamily="18" charset="0"/>
                      </a:rPr>
                      <m:t>=</m:t>
                    </m:r>
                    <m:r>
                      <a:rPr lang="en-US" sz="1200" b="0" i="1" smtClean="0">
                        <a:latin typeface="Cambria Math" panose="02040503050406030204" pitchFamily="18" charset="0"/>
                      </a:rPr>
                      <m:t>𝑆𝑁𝑃</m:t>
                    </m:r>
                    <m:r>
                      <a:rPr lang="en-US" sz="1200" b="0" i="1" smtClean="0">
                        <a:latin typeface="Cambria Math" panose="02040503050406030204" pitchFamily="18" charset="0"/>
                      </a:rPr>
                      <m:t> </m:t>
                    </m:r>
                    <m:r>
                      <a:rPr lang="en-US" sz="1200" b="0" i="1" smtClean="0">
                        <a:latin typeface="Cambria Math" panose="02040503050406030204" pitchFamily="18" charset="0"/>
                      </a:rPr>
                      <m:t>𝑙𝑜𝑎𝑑𝑖𝑛𝑔</m:t>
                    </m:r>
                    <m:r>
                      <a:rPr lang="en-US" sz="1200" b="0" i="1" smtClean="0">
                        <a:latin typeface="Cambria Math" panose="02040503050406030204" pitchFamily="18" charset="0"/>
                      </a:rPr>
                      <m:t> </m:t>
                    </m:r>
                    <m:r>
                      <a:rPr lang="en-US" sz="1200" b="0" i="1" smtClean="0">
                        <a:latin typeface="Cambria Math" panose="02040503050406030204" pitchFamily="18" charset="0"/>
                      </a:rPr>
                      <m:t>𝑚𝑎𝑡𝑟𝑖𝑥</m:t>
                    </m:r>
                    <m:r>
                      <a:rPr lang="en-US" sz="1200" b="0" i="1" smtClean="0">
                        <a:latin typeface="Cambria Math" panose="02040503050406030204" pitchFamily="18" charset="0"/>
                      </a:rPr>
                      <m:t>, </m:t>
                    </m:r>
                    <m:r>
                      <a:rPr lang="en-US" sz="1200" b="0" i="1" smtClean="0">
                        <a:latin typeface="Cambria Math" panose="02040503050406030204" pitchFamily="18" charset="0"/>
                      </a:rPr>
                      <m:t>𝜓</m:t>
                    </m:r>
                    <m:r>
                      <a:rPr lang="en-US" sz="1200" b="0" i="1" smtClean="0">
                        <a:latin typeface="Cambria Math" panose="02040503050406030204" pitchFamily="18" charset="0"/>
                      </a:rPr>
                      <m:t>=</m:t>
                    </m:r>
                    <m:r>
                      <a:rPr lang="en-US" sz="1200" i="1">
                        <a:latin typeface="Cambria Math" panose="02040503050406030204" pitchFamily="18" charset="0"/>
                      </a:rPr>
                      <m:t>𝑎𝑛𝑐𝑒𝑠𝑡𝑟𝑦</m:t>
                    </m:r>
                    <m:r>
                      <a:rPr lang="en-US" sz="1200" i="1">
                        <a:latin typeface="Cambria Math" panose="02040503050406030204" pitchFamily="18" charset="0"/>
                      </a:rPr>
                      <m:t> </m:t>
                    </m:r>
                    <m:r>
                      <a:rPr lang="en-US" sz="1200" i="1">
                        <a:latin typeface="Cambria Math" panose="02040503050406030204" pitchFamily="18" charset="0"/>
                      </a:rPr>
                      <m:t>𝑝𝑟𝑜𝑗𝑒𝑐𝑡𝑖𝑜𝑛</m:t>
                    </m:r>
                    <m:r>
                      <a:rPr lang="en-US" sz="1200" i="1">
                        <a:latin typeface="Cambria Math" panose="02040503050406030204" pitchFamily="18" charset="0"/>
                      </a:rPr>
                      <m:t> </m:t>
                    </m:r>
                    <m:r>
                      <a:rPr lang="en-US" sz="1200" i="1">
                        <a:latin typeface="Cambria Math" panose="02040503050406030204" pitchFamily="18" charset="0"/>
                      </a:rPr>
                      <m:t>𝑚𝑎𝑡𝑟𝑖𝑥</m:t>
                    </m:r>
                    <m:r>
                      <a:rPr lang="en-US" sz="1200" i="1">
                        <a:latin typeface="Cambria Math" panose="02040503050406030204" pitchFamily="18" charset="0"/>
                      </a:rPr>
                      <m:t> </m:t>
                    </m:r>
                    <m:r>
                      <a:rPr lang="en-US" sz="1200" i="1">
                        <a:latin typeface="Cambria Math" panose="02040503050406030204" pitchFamily="18" charset="0"/>
                      </a:rPr>
                      <m:t>𝑓𝑜𝑟</m:t>
                    </m:r>
                    <m:r>
                      <a:rPr lang="en-US" sz="1200" i="1">
                        <a:latin typeface="Cambria Math" panose="02040503050406030204" pitchFamily="18" charset="0"/>
                      </a:rPr>
                      <m:t> </m:t>
                    </m:r>
                    <m:r>
                      <a:rPr lang="en-US" sz="1200" i="1">
                        <a:latin typeface="Cambria Math" panose="02040503050406030204" pitchFamily="18" charset="0"/>
                      </a:rPr>
                      <m:t>𝐾</m:t>
                    </m:r>
                    <m:r>
                      <a:rPr lang="en-US" sz="1200" i="1">
                        <a:latin typeface="Cambria Math" panose="02040503050406030204" pitchFamily="18" charset="0"/>
                      </a:rPr>
                      <m:t> </m:t>
                    </m:r>
                    <m:r>
                      <a:rPr lang="en-US" sz="1200" i="1">
                        <a:latin typeface="Cambria Math" panose="02040503050406030204" pitchFamily="18" charset="0"/>
                      </a:rPr>
                      <m:t>𝑎𝑛𝑐𝑒𝑠𝑡𝑟𝑦</m:t>
                    </m:r>
                    <m:r>
                      <a:rPr lang="en-US" sz="1200" i="1">
                        <a:latin typeface="Cambria Math" panose="02040503050406030204" pitchFamily="18" charset="0"/>
                      </a:rPr>
                      <m:t> </m:t>
                    </m:r>
                    <m:r>
                      <a:rPr lang="en-US" sz="1200" i="1">
                        <a:latin typeface="Cambria Math" panose="02040503050406030204" pitchFamily="18" charset="0"/>
                      </a:rPr>
                      <m:t>𝑖𝑛</m:t>
                    </m:r>
                    <m:r>
                      <a:rPr lang="en-US" sz="1200" i="1">
                        <a:latin typeface="Cambria Math" panose="02040503050406030204" pitchFamily="18" charset="0"/>
                      </a:rPr>
                      <m:t> </m:t>
                    </m:r>
                    <m:r>
                      <a:rPr lang="en-US" sz="1200" i="1">
                        <a:latin typeface="Cambria Math" panose="02040503050406030204" pitchFamily="18" charset="0"/>
                      </a:rPr>
                      <m:t>𝑡h𝑒</m:t>
                    </m:r>
                    <m:r>
                      <a:rPr lang="en-US" sz="1200" i="1">
                        <a:latin typeface="Cambria Math" panose="02040503050406030204" pitchFamily="18" charset="0"/>
                      </a:rPr>
                      <m:t> </m:t>
                    </m:r>
                    <m:r>
                      <a:rPr lang="en-US" sz="1200" i="1">
                        <a:latin typeface="Cambria Math" panose="02040503050406030204" pitchFamily="18" charset="0"/>
                      </a:rPr>
                      <m:t>𝑡𝑜𝑝</m:t>
                    </m:r>
                    <m:r>
                      <a:rPr lang="en-US" sz="1200" i="1">
                        <a:latin typeface="Cambria Math" panose="02040503050406030204" pitchFamily="18" charset="0"/>
                      </a:rPr>
                      <m:t> </m:t>
                    </m:r>
                    <m:r>
                      <a:rPr lang="en-US" sz="1200" i="1">
                        <a:latin typeface="Cambria Math" panose="02040503050406030204" pitchFamily="18" charset="0"/>
                      </a:rPr>
                      <m:t>𝐽</m:t>
                    </m:r>
                    <m:r>
                      <a:rPr lang="en-US" sz="1200" i="1">
                        <a:latin typeface="Cambria Math" panose="02040503050406030204" pitchFamily="18" charset="0"/>
                      </a:rPr>
                      <m:t> </m:t>
                    </m:r>
                    <m:r>
                      <a:rPr lang="en-US" sz="1200" i="1">
                        <a:latin typeface="Cambria Math" panose="02040503050406030204" pitchFamily="18" charset="0"/>
                      </a:rPr>
                      <m:t>𝑃𝐶𝑠</m:t>
                    </m:r>
                    <m:r>
                      <a:rPr lang="en-US" sz="1200" b="0" i="1" smtClean="0">
                        <a:latin typeface="Cambria Math" panose="02040503050406030204" pitchFamily="18" charset="0"/>
                      </a:rPr>
                      <m:t>, </m:t>
                    </m:r>
                  </m:oMath>
                </a14:m>
                <a:r>
                  <a:rPr lang="en-US" sz="1200" b="0" i="1" dirty="0">
                    <a:latin typeface="Cambria Math" panose="02040503050406030204" pitchFamily="18" charset="0"/>
                  </a:rPr>
                  <a:t> </a:t>
                </a:r>
              </a:p>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𝑊</m:t>
                        </m:r>
                      </m:e>
                      <m:sub>
                        <m:r>
                          <a:rPr lang="en-US" sz="1200" b="0" i="1" smtClean="0">
                            <a:latin typeface="Cambria Math" panose="02040503050406030204" pitchFamily="18" charset="0"/>
                          </a:rPr>
                          <m:t>𝑔</m:t>
                        </m:r>
                        <m:r>
                          <a:rPr lang="en-US" sz="1200" b="0" i="1" smtClean="0">
                            <a:latin typeface="Cambria Math" panose="02040503050406030204" pitchFamily="18" charset="0"/>
                          </a:rPr>
                          <m:t>/</m:t>
                        </m:r>
                        <m:r>
                          <a:rPr lang="en-US" sz="1200" b="0" i="1" smtClean="0">
                            <a:latin typeface="Cambria Math" panose="02040503050406030204" pitchFamily="18" charset="0"/>
                          </a:rPr>
                          <m:t>𝑙</m:t>
                        </m:r>
                      </m:sub>
                    </m:sSub>
                    <m:r>
                      <a:rPr lang="en-US" sz="1200" b="0" i="1" smtClean="0">
                        <a:latin typeface="Cambria Math" panose="02040503050406030204" pitchFamily="18" charset="0"/>
                      </a:rPr>
                      <m:t>=</m:t>
                    </m:r>
                    <m:r>
                      <a:rPr lang="en-US" sz="1200" i="1">
                        <a:latin typeface="Cambria Math" panose="02040503050406030204" pitchFamily="18" charset="0"/>
                      </a:rPr>
                      <m:t>𝑔𝑙𝑜𝑏𝑎𝑙</m:t>
                    </m:r>
                    <m:r>
                      <a:rPr lang="en-US" sz="1200" i="1">
                        <a:latin typeface="Cambria Math" panose="02040503050406030204" pitchFamily="18" charset="0"/>
                      </a:rPr>
                      <m:t>/</m:t>
                    </m:r>
                    <m:r>
                      <a:rPr lang="en-US" sz="1200" i="1">
                        <a:latin typeface="Cambria Math" panose="02040503050406030204" pitchFamily="18" charset="0"/>
                      </a:rPr>
                      <m:t>𝑙𝑜𝑐𝑎𝑙</m:t>
                    </m:r>
                    <m:r>
                      <a:rPr lang="en-US" sz="1200" i="1">
                        <a:latin typeface="Cambria Math" panose="02040503050406030204" pitchFamily="18" charset="0"/>
                      </a:rPr>
                      <m:t> </m:t>
                    </m:r>
                    <m:r>
                      <a:rPr lang="en-US" sz="1200" i="1">
                        <a:latin typeface="Cambria Math" panose="02040503050406030204" pitchFamily="18" charset="0"/>
                      </a:rPr>
                      <m:t>𝑎𝑛𝑐𝑒𝑠𝑡𝑟𝑦</m:t>
                    </m:r>
                    <m:r>
                      <a:rPr lang="en-US" sz="1200" i="1">
                        <a:latin typeface="Cambria Math" panose="02040503050406030204" pitchFamily="18" charset="0"/>
                      </a:rPr>
                      <m:t> </m:t>
                    </m:r>
                    <m:r>
                      <a:rPr lang="en-US" sz="1200" i="1">
                        <a:latin typeface="Cambria Math" panose="02040503050406030204" pitchFamily="18" charset="0"/>
                      </a:rPr>
                      <m:t>𝑝𝑟𝑜𝑝𝑜𝑟𝑡𝑖𝑜𝑛</m:t>
                    </m:r>
                    <m:r>
                      <a:rPr lang="en-US" sz="1200" i="1">
                        <a:latin typeface="Cambria Math" panose="02040503050406030204" pitchFamily="18" charset="0"/>
                      </a:rPr>
                      <m:t> </m:t>
                    </m:r>
                    <m:r>
                      <a:rPr lang="en-US" sz="1200" i="1">
                        <a:latin typeface="Cambria Math" panose="02040503050406030204" pitchFamily="18" charset="0"/>
                      </a:rPr>
                      <m:t>𝑒𝑠𝑡𝑖𝑚𝑎𝑡𝑒𝑠</m:t>
                    </m:r>
                    <m:r>
                      <a:rPr lang="en-US" sz="1200" i="1">
                        <a:latin typeface="Cambria Math" panose="02040503050406030204" pitchFamily="18" charset="0"/>
                      </a:rPr>
                      <m:t> </m:t>
                    </m:r>
                    <m:r>
                      <a:rPr lang="en-US" sz="1200" i="1">
                        <a:latin typeface="Cambria Math" panose="02040503050406030204" pitchFamily="18" charset="0"/>
                      </a:rPr>
                      <m:t>𝑜𝑓</m:t>
                    </m:r>
                    <m:r>
                      <a:rPr lang="en-US" sz="1200" i="1">
                        <a:latin typeface="Cambria Math" panose="02040503050406030204" pitchFamily="18" charset="0"/>
                      </a:rPr>
                      <m:t> </m:t>
                    </m:r>
                    <m:r>
                      <a:rPr lang="en-US" sz="1200" i="1">
                        <a:latin typeface="Cambria Math" panose="02040503050406030204" pitchFamily="18" charset="0"/>
                      </a:rPr>
                      <m:t>𝐾</m:t>
                    </m:r>
                    <m:r>
                      <a:rPr lang="en-US" sz="1200" i="1">
                        <a:latin typeface="Cambria Math" panose="02040503050406030204" pitchFamily="18" charset="0"/>
                      </a:rPr>
                      <m:t> </m:t>
                    </m:r>
                    <m:r>
                      <a:rPr lang="en-US" sz="1200" i="1">
                        <a:latin typeface="Cambria Math" panose="02040503050406030204" pitchFamily="18" charset="0"/>
                      </a:rPr>
                      <m:t>𝑎𝑛𝑐𝑒𝑠𝑡𝑟𝑦</m:t>
                    </m:r>
                    <m:r>
                      <a:rPr lang="en-US" sz="1200" i="1">
                        <a:latin typeface="Cambria Math" panose="02040503050406030204" pitchFamily="18" charset="0"/>
                      </a:rPr>
                      <m:t> </m:t>
                    </m:r>
                    <m:r>
                      <a:rPr lang="en-US" sz="1200" i="1">
                        <a:latin typeface="Cambria Math" panose="02040503050406030204" pitchFamily="18" charset="0"/>
                      </a:rPr>
                      <m:t>𝑓𝑜𝑟</m:t>
                    </m:r>
                    <m:r>
                      <a:rPr lang="en-US" sz="1200" i="1">
                        <a:latin typeface="Cambria Math" panose="02040503050406030204" pitchFamily="18" charset="0"/>
                      </a:rPr>
                      <m:t> </m:t>
                    </m:r>
                    <m:r>
                      <a:rPr lang="en-US" sz="1200" i="1">
                        <a:latin typeface="Cambria Math" panose="02040503050406030204" pitchFamily="18" charset="0"/>
                      </a:rPr>
                      <m:t>𝑁</m:t>
                    </m:r>
                    <m:r>
                      <a:rPr lang="en-US" sz="1200" i="1">
                        <a:latin typeface="Cambria Math" panose="02040503050406030204" pitchFamily="18" charset="0"/>
                      </a:rPr>
                      <m:t> </m:t>
                    </m:r>
                    <m:r>
                      <a:rPr lang="en-US" sz="1200" i="1">
                        <a:latin typeface="Cambria Math" panose="02040503050406030204" pitchFamily="18" charset="0"/>
                      </a:rPr>
                      <m:t>𝑠𝑎𝑚𝑝𝑙𝑒𝑠</m:t>
                    </m:r>
                    <m:r>
                      <a:rPr lang="en-US" sz="1200" i="1">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𝑔</m:t>
                        </m:r>
                        <m:r>
                          <a:rPr lang="en-US" sz="1200" b="0" i="1" smtClean="0">
                            <a:latin typeface="Cambria Math" panose="02040503050406030204" pitchFamily="18" charset="0"/>
                          </a:rPr>
                          <m:t>/</m:t>
                        </m:r>
                        <m:r>
                          <a:rPr lang="en-US" sz="1200" b="0" i="1" smtClean="0">
                            <a:latin typeface="Cambria Math" panose="02040503050406030204" pitchFamily="18" charset="0"/>
                          </a:rPr>
                          <m:t>𝑙</m:t>
                        </m:r>
                      </m:sub>
                    </m:sSub>
                    <m:r>
                      <a:rPr lang="en-US" sz="1200" i="1">
                        <a:latin typeface="Cambria Math" panose="02040503050406030204" pitchFamily="18" charset="0"/>
                      </a:rPr>
                      <m:t>=</m:t>
                    </m:r>
                    <m:r>
                      <a:rPr lang="en-US" sz="1200" i="1">
                        <a:latin typeface="Cambria Math" panose="02040503050406030204" pitchFamily="18" charset="0"/>
                      </a:rPr>
                      <m:t>𝑔𝑙𝑜𝑏𝑎𝑙</m:t>
                    </m:r>
                    <m:r>
                      <a:rPr lang="en-US" sz="1200" i="1">
                        <a:latin typeface="Cambria Math" panose="02040503050406030204" pitchFamily="18" charset="0"/>
                      </a:rPr>
                      <m:t>/</m:t>
                    </m:r>
                    <m:r>
                      <a:rPr lang="en-US" sz="1200" i="1">
                        <a:latin typeface="Cambria Math" panose="02040503050406030204" pitchFamily="18" charset="0"/>
                      </a:rPr>
                      <m:t>𝑙𝑜𝑐𝑎𝑙</m:t>
                    </m:r>
                    <m:r>
                      <a:rPr lang="en-US" sz="1200" i="1">
                        <a:latin typeface="Cambria Math" panose="02040503050406030204" pitchFamily="18" charset="0"/>
                      </a:rPr>
                      <m:t> </m:t>
                    </m:r>
                    <m:r>
                      <a:rPr lang="en-US" sz="1200" i="1">
                        <a:latin typeface="Cambria Math" panose="02040503050406030204" pitchFamily="18" charset="0"/>
                      </a:rPr>
                      <m:t>𝑎𝑛𝑐𝑒𝑠𝑡𝑟𝑦</m:t>
                    </m:r>
                    <m:r>
                      <a:rPr lang="en-US" sz="1200" i="1">
                        <a:latin typeface="Cambria Math" panose="02040503050406030204" pitchFamily="18" charset="0"/>
                      </a:rPr>
                      <m:t> </m:t>
                    </m:r>
                    <m:r>
                      <a:rPr lang="en-US" sz="1200" i="1">
                        <a:latin typeface="Cambria Math" panose="02040503050406030204" pitchFamily="18" charset="0"/>
                      </a:rPr>
                      <m:t>𝑝𝑟𝑜𝑗𝑒𝑐𝑡𝑖𝑜𝑛</m:t>
                    </m:r>
                    <m:r>
                      <a:rPr lang="en-US" sz="1200" i="1">
                        <a:latin typeface="Cambria Math" panose="02040503050406030204" pitchFamily="18" charset="0"/>
                      </a:rPr>
                      <m:t> </m:t>
                    </m:r>
                    <m:r>
                      <a:rPr lang="en-US" sz="1200" i="1">
                        <a:latin typeface="Cambria Math" panose="02040503050406030204" pitchFamily="18" charset="0"/>
                      </a:rPr>
                      <m:t>𝑜𝑛𝑡𝑜</m:t>
                    </m:r>
                    <m:r>
                      <a:rPr lang="en-US" sz="1200" i="1">
                        <a:latin typeface="Cambria Math" panose="02040503050406030204" pitchFamily="18" charset="0"/>
                      </a:rPr>
                      <m:t> </m:t>
                    </m:r>
                    <m:r>
                      <a:rPr lang="en-US" sz="1200" i="1">
                        <a:latin typeface="Cambria Math" panose="02040503050406030204" pitchFamily="18" charset="0"/>
                      </a:rPr>
                      <m:t>𝑡h𝑒</m:t>
                    </m:r>
                    <m:r>
                      <a:rPr lang="en-US" sz="1200" i="1">
                        <a:latin typeface="Cambria Math" panose="02040503050406030204" pitchFamily="18" charset="0"/>
                      </a:rPr>
                      <m:t> </m:t>
                    </m:r>
                    <m:r>
                      <a:rPr lang="en-US" sz="1200" i="1">
                        <a:latin typeface="Cambria Math" panose="02040503050406030204" pitchFamily="18" charset="0"/>
                      </a:rPr>
                      <m:t>𝑡𝑜𝑝</m:t>
                    </m:r>
                    <m:r>
                      <a:rPr lang="en-US" sz="1200" i="1">
                        <a:latin typeface="Cambria Math" panose="02040503050406030204" pitchFamily="18" charset="0"/>
                      </a:rPr>
                      <m:t> </m:t>
                    </m:r>
                    <m:r>
                      <a:rPr lang="en-US" sz="1200" i="1">
                        <a:latin typeface="Cambria Math" panose="02040503050406030204" pitchFamily="18" charset="0"/>
                      </a:rPr>
                      <m:t>𝐽</m:t>
                    </m:r>
                    <m:r>
                      <a:rPr lang="en-US" sz="1200" i="1">
                        <a:latin typeface="Cambria Math" panose="02040503050406030204" pitchFamily="18" charset="0"/>
                      </a:rPr>
                      <m:t> </m:t>
                    </m:r>
                    <m:r>
                      <a:rPr lang="en-US" sz="1200" i="1">
                        <a:latin typeface="Cambria Math" panose="02040503050406030204" pitchFamily="18" charset="0"/>
                      </a:rPr>
                      <m:t>𝑃𝐶𝑠</m:t>
                    </m:r>
                  </m:oMath>
                </a14:m>
                <a:r>
                  <a:rPr lang="en-US" sz="1200" i="1" dirty="0"/>
                  <a:t>,</a:t>
                </a:r>
              </a:p>
              <a:p>
                <a14:m>
                  <m:oMath xmlns:m="http://schemas.openxmlformats.org/officeDocument/2006/math">
                    <m:r>
                      <a:rPr lang="en-US" sz="1200" b="0" i="1" smtClean="0">
                        <a:latin typeface="Cambria Math" panose="02040503050406030204" pitchFamily="18" charset="0"/>
                      </a:rPr>
                      <m:t>𝑈</m:t>
                    </m:r>
                    <m:r>
                      <a:rPr lang="en-US" sz="1200" b="0" i="1" smtClean="0">
                        <a:latin typeface="Cambria Math" panose="02040503050406030204" pitchFamily="18" charset="0"/>
                      </a:rPr>
                      <m:t>=</m:t>
                    </m:r>
                    <m:r>
                      <a:rPr lang="en-US" sz="1200" b="0" i="1" smtClean="0">
                        <a:latin typeface="Cambria Math" panose="02040503050406030204" pitchFamily="18" charset="0"/>
                      </a:rPr>
                      <m:t>𝑎𝑛𝑐𝑒𝑠𝑡𝑟𝑦</m:t>
                    </m:r>
                    <m:r>
                      <a:rPr lang="en-US" sz="1200" b="0" i="1" smtClean="0">
                        <a:latin typeface="Cambria Math" panose="02040503050406030204" pitchFamily="18" charset="0"/>
                      </a:rPr>
                      <m:t> </m:t>
                    </m:r>
                    <m:r>
                      <a:rPr lang="en-US" sz="1200" b="0" i="1" smtClean="0">
                        <a:latin typeface="Cambria Math" panose="02040503050406030204" pitchFamily="18" charset="0"/>
                      </a:rPr>
                      <m:t>𝑐𝑒𝑛𝑡𝑟𝑜𝑖𝑑</m:t>
                    </m:r>
                    <m:r>
                      <a:rPr lang="en-US" sz="1200" b="0" i="1" smtClean="0">
                        <a:latin typeface="Cambria Math" panose="02040503050406030204" pitchFamily="18" charset="0"/>
                      </a:rPr>
                      <m:t>, </m:t>
                    </m:r>
                    <m:r>
                      <a:rPr lang="en-US" sz="1200" b="0" i="1" smtClean="0">
                        <a:latin typeface="Cambria Math" panose="02040503050406030204" pitchFamily="18" charset="0"/>
                      </a:rPr>
                      <m:t>𝐷</m:t>
                    </m:r>
                    <m:r>
                      <a:rPr lang="en-US" sz="1200" b="0" i="1" smtClean="0">
                        <a:latin typeface="Cambria Math" panose="02040503050406030204" pitchFamily="18" charset="0"/>
                      </a:rPr>
                      <m:t>=</m:t>
                    </m:r>
                    <m:r>
                      <a:rPr lang="en-US" sz="1200" b="0" i="1" smtClean="0">
                        <a:latin typeface="Cambria Math" panose="02040503050406030204" pitchFamily="18" charset="0"/>
                      </a:rPr>
                      <m:t>𝑐𝑜𝑜𝑟𝑑𝑖𝑛𝑎𝑡𝑒</m:t>
                    </m:r>
                    <m:r>
                      <a:rPr lang="en-US" sz="1200" b="0" i="1" smtClean="0">
                        <a:latin typeface="Cambria Math" panose="02040503050406030204" pitchFamily="18" charset="0"/>
                      </a:rPr>
                      <m:t> </m:t>
                    </m:r>
                    <m:r>
                      <a:rPr lang="en-US" sz="1200" b="0" i="1" smtClean="0">
                        <a:latin typeface="Cambria Math" panose="02040503050406030204" pitchFamily="18" charset="0"/>
                      </a:rPr>
                      <m:t>𝑠𝑐𝑎𝑙𝑖𝑛𝑔</m:t>
                    </m:r>
                    <m:r>
                      <a:rPr lang="en-US" sz="1200" b="0" i="1" smtClean="0">
                        <a:latin typeface="Cambria Math" panose="02040503050406030204" pitchFamily="18" charset="0"/>
                      </a:rPr>
                      <m:t> </m:t>
                    </m:r>
                    <m:r>
                      <a:rPr lang="en-US" sz="1200" b="0" i="1" smtClean="0">
                        <a:latin typeface="Cambria Math" panose="02040503050406030204" pitchFamily="18" charset="0"/>
                      </a:rPr>
                      <m:t>𝑚𝑎𝑡𝑟𝑖𝑥</m:t>
                    </m:r>
                    <m:r>
                      <a:rPr lang="en-US" sz="1200" b="0" i="1" smtClean="0">
                        <a:latin typeface="Cambria Math" panose="02040503050406030204" pitchFamily="18" charset="0"/>
                      </a:rPr>
                      <m:t> </m:t>
                    </m:r>
                  </m:oMath>
                </a14:m>
                <a:r>
                  <a:rPr lang="en-US" sz="1200" i="1" dirty="0"/>
                  <a:t> </a:t>
                </a:r>
              </a:p>
            </p:txBody>
          </p:sp>
        </mc:Choice>
        <mc:Fallback xmlns="">
          <p:sp>
            <p:nvSpPr>
              <p:cNvPr id="4" name="TextBox 3">
                <a:extLst>
                  <a:ext uri="{FF2B5EF4-FFF2-40B4-BE49-F238E27FC236}">
                    <a16:creationId xmlns:a16="http://schemas.microsoft.com/office/drawing/2014/main" id="{D132C38F-57B5-0BCA-A07E-F5CA0B45D0F9}"/>
                  </a:ext>
                </a:extLst>
              </p:cNvPr>
              <p:cNvSpPr txBox="1">
                <a:spLocks noRot="1" noChangeAspect="1" noMove="1" noResize="1" noEditPoints="1" noAdjustHandles="1" noChangeArrowheads="1" noChangeShapeType="1" noTextEdit="1"/>
              </p:cNvSpPr>
              <p:nvPr/>
            </p:nvSpPr>
            <p:spPr>
              <a:xfrm>
                <a:off x="635076" y="6160496"/>
                <a:ext cx="11149494" cy="679545"/>
              </a:xfrm>
              <a:prstGeom prst="rect">
                <a:avLst/>
              </a:prstGeom>
              <a:blipFill>
                <a:blip r:embed="rId4"/>
                <a:stretch>
                  <a:fillRect b="-3704"/>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4A08F794-42A2-1B0F-5999-126051AB167A}"/>
              </a:ext>
            </a:extLst>
          </p:cNvPr>
          <p:cNvCxnSpPr>
            <a:cxnSpLocks/>
          </p:cNvCxnSpPr>
          <p:nvPr/>
        </p:nvCxnSpPr>
        <p:spPr>
          <a:xfrm>
            <a:off x="447174" y="6160496"/>
            <a:ext cx="11297653" cy="0"/>
          </a:xfrm>
          <a:prstGeom prst="line">
            <a:avLst/>
          </a:prstGeom>
          <a:ln w="952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9CCC2A-F986-70D8-E634-1565FCA55029}"/>
                  </a:ext>
                </a:extLst>
              </p:cNvPr>
              <p:cNvSpPr txBox="1"/>
              <p:nvPr/>
            </p:nvSpPr>
            <p:spPr>
              <a:xfrm>
                <a:off x="5688570" y="1274818"/>
                <a:ext cx="6096000" cy="1019766"/>
              </a:xfrm>
              <a:prstGeom prst="rect">
                <a:avLst/>
              </a:prstGeom>
              <a:noFill/>
            </p:spPr>
            <p:txBody>
              <a:bodyPr wrap="square">
                <a:spAutoFit/>
              </a:bodyPr>
              <a:lstStyle/>
              <a:p>
                <a:pPr marL="285750" indent="-285750">
                  <a:buFont typeface="Arial" panose="020B0604020202020204" pitchFamily="34" charset="0"/>
                  <a:buChar char="•"/>
                </a:pPr>
                <a:r>
                  <a:rPr lang="en-US" dirty="0"/>
                  <a:t>To </a:t>
                </a:r>
                <a:r>
                  <a:rPr lang="en-US" dirty="0">
                    <a:effectLst/>
                  </a:rPr>
                  <a:t>project local ancestry onto the same reference-based PC space, there is</a:t>
                </a:r>
              </a:p>
              <a:p>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𝑋</m:t>
                              </m:r>
                            </m:e>
                          </m:acc>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𝑙</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𝑊</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𝑙</m:t>
                          </m:r>
                        </m:sub>
                      </m:sSub>
                      <m:acc>
                        <m:accPr>
                          <m:chr m:val="̂"/>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𝜓</m:t>
                          </m:r>
                        </m:e>
                      </m:acc>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𝑊</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𝑙</m:t>
                          </m:r>
                        </m:sub>
                      </m:sSub>
                      <m:sSup>
                        <m:sSup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dPr>
                            <m:e>
                              <m:sSubSup>
                                <m:sSubSup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𝑊</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𝑔</m:t>
                                  </m:r>
                                </m:sub>
                                <m:sup>
                                  <m:r>
                                    <a:rPr lang="en-US" sz="1800" i="1">
                                      <a:effectLst/>
                                      <a:latin typeface="Cambria Math" panose="02040503050406030204" pitchFamily="18" charset="0"/>
                                      <a:ea typeface="DengXian" panose="02010600030101010101" pitchFamily="2" charset="-122"/>
                                      <a:cs typeface="Times New Roman" panose="02020603050405020304" pitchFamily="18" charset="0"/>
                                    </a:rPr>
                                    <m:t>𝑇</m:t>
                                  </m:r>
                                </m:sup>
                              </m:sSubSup>
                              <m:sSub>
                                <m:sSub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𝑊</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𝑔</m:t>
                                  </m:r>
                                </m:sub>
                              </m:sSub>
                            </m:e>
                          </m:d>
                        </m:e>
                        <m:sup>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sup>
                      </m:sSup>
                      <m:sSubSup>
                        <m:sSubSup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𝑊</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𝑔</m:t>
                          </m:r>
                        </m:sub>
                        <m:sup>
                          <m:r>
                            <a:rPr lang="en-US" sz="1800" i="1">
                              <a:effectLst/>
                              <a:latin typeface="Cambria Math" panose="02040503050406030204" pitchFamily="18" charset="0"/>
                              <a:ea typeface="DengXian" panose="02010600030101010101" pitchFamily="2" charset="-122"/>
                              <a:cs typeface="Times New Roman" panose="02020603050405020304" pitchFamily="18" charset="0"/>
                            </a:rPr>
                            <m:t>𝑇</m:t>
                          </m:r>
                        </m:sup>
                      </m:sSubSup>
                      <m:sSub>
                        <m:sSub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𝑋</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𝑔</m:t>
                          </m:r>
                        </m:sub>
                      </m:sSub>
                    </m:oMath>
                  </m:oMathPara>
                </a14:m>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9B9CCC2A-F986-70D8-E634-1565FCA55029}"/>
                  </a:ext>
                </a:extLst>
              </p:cNvPr>
              <p:cNvSpPr txBox="1">
                <a:spLocks noRot="1" noChangeAspect="1" noMove="1" noResize="1" noEditPoints="1" noAdjustHandles="1" noChangeArrowheads="1" noChangeShapeType="1" noTextEdit="1"/>
              </p:cNvSpPr>
              <p:nvPr/>
            </p:nvSpPr>
            <p:spPr>
              <a:xfrm>
                <a:off x="5688570" y="1274818"/>
                <a:ext cx="6096000" cy="1019766"/>
              </a:xfrm>
              <a:prstGeom prst="rect">
                <a:avLst/>
              </a:prstGeom>
              <a:blipFill>
                <a:blip r:embed="rId5"/>
                <a:stretch>
                  <a:fillRect l="-624" t="-2469" b="-246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49D9F24F-79A5-3D0D-7AEE-C12E5C830348}"/>
              </a:ext>
            </a:extLst>
          </p:cNvPr>
          <p:cNvSpPr txBox="1"/>
          <p:nvPr/>
        </p:nvSpPr>
        <p:spPr>
          <a:xfrm>
            <a:off x="7061720" y="5789065"/>
            <a:ext cx="3635932" cy="307777"/>
          </a:xfrm>
          <a:prstGeom prst="rect">
            <a:avLst/>
          </a:prstGeom>
          <a:noFill/>
        </p:spPr>
        <p:txBody>
          <a:bodyPr wrap="none" rtlCol="0">
            <a:spAutoFit/>
          </a:bodyPr>
          <a:lstStyle/>
          <a:p>
            <a:pPr algn="ctr"/>
            <a:r>
              <a:rPr lang="en-US" sz="1400" dirty="0"/>
              <a:t>Fig 9. Projection of local ancestry from samples</a:t>
            </a:r>
          </a:p>
        </p:txBody>
      </p:sp>
      <p:pic>
        <p:nvPicPr>
          <p:cNvPr id="3" name="Picture 2" descr="A graph of different colored dots&#10;&#10;Description automatically generated">
            <a:extLst>
              <a:ext uri="{FF2B5EF4-FFF2-40B4-BE49-F238E27FC236}">
                <a16:creationId xmlns:a16="http://schemas.microsoft.com/office/drawing/2014/main" id="{87F8FEF7-9C3B-6CD2-BDB9-1172EE149D4C}"/>
              </a:ext>
            </a:extLst>
          </p:cNvPr>
          <p:cNvPicPr>
            <a:picLocks noChangeAspect="1"/>
          </p:cNvPicPr>
          <p:nvPr/>
        </p:nvPicPr>
        <p:blipFill rotWithShape="1">
          <a:blip r:embed="rId6"/>
          <a:srcRect t="10396" b="17324"/>
          <a:stretch/>
        </p:blipFill>
        <p:spPr>
          <a:xfrm>
            <a:off x="6602545" y="2542731"/>
            <a:ext cx="4554282" cy="3291840"/>
          </a:xfrm>
          <a:prstGeom prst="rect">
            <a:avLst/>
          </a:prstGeom>
        </p:spPr>
      </p:pic>
      <p:sp>
        <p:nvSpPr>
          <p:cNvPr id="13" name="TextBox 12">
            <a:extLst>
              <a:ext uri="{FF2B5EF4-FFF2-40B4-BE49-F238E27FC236}">
                <a16:creationId xmlns:a16="http://schemas.microsoft.com/office/drawing/2014/main" id="{C9DAEE21-BD12-9675-1E4B-E7D6E4CB4D25}"/>
              </a:ext>
            </a:extLst>
          </p:cNvPr>
          <p:cNvSpPr txBox="1"/>
          <p:nvPr/>
        </p:nvSpPr>
        <p:spPr>
          <a:xfrm>
            <a:off x="650574" y="5795821"/>
            <a:ext cx="4398134" cy="316402"/>
          </a:xfrm>
          <a:prstGeom prst="rect">
            <a:avLst/>
          </a:prstGeom>
          <a:noFill/>
        </p:spPr>
        <p:txBody>
          <a:bodyPr wrap="square">
            <a:spAutoFit/>
          </a:bodyPr>
          <a:lstStyle/>
          <a:p>
            <a:pPr algn="ctr"/>
            <a:r>
              <a:rPr lang="en-US" sz="1400" dirty="0"/>
              <a:t>Fig 8. Projection of  ancestry projection matrix</a:t>
            </a:r>
          </a:p>
        </p:txBody>
      </p:sp>
      <p:pic>
        <p:nvPicPr>
          <p:cNvPr id="7" name="Picture 6">
            <a:extLst>
              <a:ext uri="{FF2B5EF4-FFF2-40B4-BE49-F238E27FC236}">
                <a16:creationId xmlns:a16="http://schemas.microsoft.com/office/drawing/2014/main" id="{28639EC4-4698-A339-88AC-B77DA3BACCFD}"/>
              </a:ext>
            </a:extLst>
          </p:cNvPr>
          <p:cNvPicPr>
            <a:picLocks noChangeAspect="1"/>
          </p:cNvPicPr>
          <p:nvPr/>
        </p:nvPicPr>
        <p:blipFill rotWithShape="1">
          <a:blip r:embed="rId7"/>
          <a:srcRect t="10702" b="16886"/>
          <a:stretch/>
        </p:blipFill>
        <p:spPr>
          <a:xfrm>
            <a:off x="650574" y="2590002"/>
            <a:ext cx="4419706" cy="3200400"/>
          </a:xfrm>
          <a:prstGeom prst="rect">
            <a:avLst/>
          </a:prstGeom>
        </p:spPr>
      </p:pic>
    </p:spTree>
    <p:extLst>
      <p:ext uri="{BB962C8B-B14F-4D97-AF65-F5344CB8AC3E}">
        <p14:creationId xmlns:p14="http://schemas.microsoft.com/office/powerpoint/2010/main" val="1466137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8772530" cy="584775"/>
          </a:xfrm>
          <a:prstGeom prst="rect">
            <a:avLst/>
          </a:prstGeom>
          <a:noFill/>
        </p:spPr>
        <p:txBody>
          <a:bodyPr wrap="none" rtlCol="0">
            <a:spAutoFit/>
          </a:bodyPr>
          <a:lstStyle/>
          <a:p>
            <a:r>
              <a:rPr lang="en-US" sz="3200" b="1" dirty="0"/>
              <a:t>Aim 1: Design continuous local ancestry measure</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11297653" cy="5355312"/>
              </a:xfrm>
              <a:prstGeom prst="rect">
                <a:avLst/>
              </a:prstGeom>
              <a:noFill/>
            </p:spPr>
            <p:txBody>
              <a:bodyPr wrap="square" rtlCol="0">
                <a:spAutoFit/>
              </a:bodyPr>
              <a:lstStyle/>
              <a:p>
                <a:r>
                  <a:rPr lang="en-US" b="1" dirty="0"/>
                  <a:t>Method</a:t>
                </a:r>
              </a:p>
              <a:p>
                <a:pPr marL="285750" indent="-285750">
                  <a:buFont typeface="Arial" panose="020B0604020202020204" pitchFamily="34" charset="0"/>
                  <a:buChar char="•"/>
                </a:pPr>
                <a:r>
                  <a:rPr lang="en-US" b="1" i="1" dirty="0"/>
                  <a:t>Simulation of genotypes of admixed population</a:t>
                </a:r>
                <a:endParaRPr lang="en-US" dirty="0"/>
              </a:p>
              <a:p>
                <a:pPr marL="742950" lvl="1" indent="-285750">
                  <a:buFont typeface="Arial" panose="020B0604020202020204" pitchFamily="34" charset="0"/>
                  <a:buChar char="•"/>
                </a:pPr>
                <a:r>
                  <a:rPr lang="en-US" dirty="0"/>
                  <a:t>Data: AFR, EUR, AMR continental superpopulations selected from phased 1000 Genomes projects</a:t>
                </a:r>
              </a:p>
              <a:p>
                <a:pPr marL="1200150" lvl="2" indent="-285750">
                  <a:buFont typeface="Arial" panose="020B0604020202020204" pitchFamily="34" charset="0"/>
                  <a:buChar char="•"/>
                </a:pPr>
                <a:r>
                  <a:rPr lang="en-US" dirty="0"/>
                  <a:t>Three populations selected within each superpopulation with MAF ≥ 0.05 (</a:t>
                </a:r>
                <a:r>
                  <a:rPr lang="en-US" b="1" i="1" dirty="0"/>
                  <a:t>St-trio reference panel</a:t>
                </a:r>
                <a:r>
                  <a:rPr lang="en-US" dirty="0"/>
                  <a:t>)</a:t>
                </a:r>
              </a:p>
              <a:p>
                <a:pPr marL="1200150" lvl="2" indent="-285750">
                  <a:buFont typeface="Arial" panose="020B0604020202020204" pitchFamily="34" charset="0"/>
                  <a:buChar char="•"/>
                </a:pPr>
                <a:r>
                  <a:rPr lang="en-US" dirty="0"/>
                  <a:t>Split into haplotypes and enriched into a group of 1000 independent haplotypes by Hapgen2</a:t>
                </a:r>
              </a:p>
              <a:p>
                <a:pPr marL="742950" lvl="1" indent="-285750">
                  <a:buFont typeface="Arial" panose="020B0604020202020204" pitchFamily="34" charset="0"/>
                  <a:buChar char="•"/>
                </a:pPr>
                <a:r>
                  <a:rPr lang="en-US" dirty="0"/>
                  <a:t>Simulation: Software Admix-</a:t>
                </a:r>
                <a:r>
                  <a:rPr lang="en-US" dirty="0" err="1"/>
                  <a:t>simu</a:t>
                </a:r>
                <a:endParaRPr lang="en-US" dirty="0"/>
              </a:p>
              <a:p>
                <a:pPr marL="1200150" lvl="2" indent="-285750">
                  <a:buFont typeface="Arial" panose="020B0604020202020204" pitchFamily="34" charset="0"/>
                  <a:buChar char="•"/>
                </a:pPr>
                <a:r>
                  <a:rPr lang="en-US" dirty="0"/>
                  <a:t>In the hybrid mode for 15 generations</a:t>
                </a:r>
              </a:p>
              <a:p>
                <a:pPr marL="1200150" lvl="2" indent="-285750">
                  <a:buFont typeface="Arial" panose="020B0604020202020204" pitchFamily="34" charset="0"/>
                  <a:buChar char="•"/>
                </a:pPr>
                <a:r>
                  <a:rPr lang="en-US" dirty="0"/>
                  <a:t>Generated 10000 unrelated haplotypes per chromosome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Genotype assemble</a:t>
                </a:r>
              </a:p>
              <a:p>
                <a:pPr marL="1200150" lvl="2" indent="-285750">
                  <a:buFont typeface="Arial" panose="020B0604020202020204" pitchFamily="34" charset="0"/>
                  <a:buChar char="•"/>
                </a:pPr>
                <a:r>
                  <a:rPr lang="en-US" dirty="0"/>
                  <a:t>Simulated global ancestry distribution for 5000 unrelated samples by </a:t>
                </a:r>
                <a14:m>
                  <m:oMath xmlns:m="http://schemas.openxmlformats.org/officeDocument/2006/math">
                    <m:r>
                      <a:rPr lang="en-US" b="0" i="1" smtClean="0">
                        <a:latin typeface="Cambria Math" panose="02040503050406030204" pitchFamily="18" charset="0"/>
                      </a:rPr>
                      <m:t>𝐷𝑖𝑟𝑖𝑐h𝑙𝑒𝑡</m:t>
                    </m:r>
                    <m:r>
                      <a:rPr lang="en-US" b="0" i="1" smtClean="0">
                        <a:latin typeface="Cambria Math" panose="02040503050406030204" pitchFamily="18" charset="0"/>
                      </a:rPr>
                      <m:t>~(0.24,0.36,0.6)</m:t>
                    </m:r>
                  </m:oMath>
                </a14:m>
                <a:r>
                  <a:rPr lang="en-US" baseline="30000" dirty="0"/>
                  <a:t>1</a:t>
                </a:r>
              </a:p>
              <a:p>
                <a:pPr marL="1200150" lvl="2" indent="-285750">
                  <a:buFont typeface="Arial" panose="020B0604020202020204" pitchFamily="34" charset="0"/>
                  <a:buChar char="•"/>
                </a:pPr>
                <a:r>
                  <a:rPr lang="en-US" dirty="0"/>
                  <a:t>Applied full matching to pair two haplotypes sharing minimum distances to a set of global ancestry entry in the global mode</a:t>
                </a:r>
              </a:p>
            </p:txBody>
          </p:sp>
        </mc:Choice>
        <mc:Fallback xmlns="">
          <p:sp>
            <p:nvSpPr>
              <p:cNvPr id="22" name="TextBox 21">
                <a:extLst>
                  <a:ext uri="{FF2B5EF4-FFF2-40B4-BE49-F238E27FC236}">
                    <a16:creationId xmlns:a16="http://schemas.microsoft.com/office/drawing/2014/main" id="{0C652F0A-CCC5-BD0C-4DE2-F2002A831F8E}"/>
                  </a:ext>
                </a:extLst>
              </p:cNvPr>
              <p:cNvSpPr txBox="1">
                <a:spLocks noRot="1" noChangeAspect="1" noMove="1" noResize="1" noEditPoints="1" noAdjustHandles="1" noChangeArrowheads="1" noChangeShapeType="1" noTextEdit="1"/>
              </p:cNvSpPr>
              <p:nvPr/>
            </p:nvSpPr>
            <p:spPr>
              <a:xfrm>
                <a:off x="444452" y="998620"/>
                <a:ext cx="11297653" cy="5355312"/>
              </a:xfrm>
              <a:prstGeom prst="rect">
                <a:avLst/>
              </a:prstGeom>
              <a:blipFill>
                <a:blip r:embed="rId3"/>
                <a:stretch>
                  <a:fillRect l="-562" t="-473" r="-337" b="-709"/>
                </a:stretch>
              </a:blipFill>
            </p:spPr>
            <p:txBody>
              <a:bodyPr/>
              <a:lstStyle/>
              <a:p>
                <a:r>
                  <a:rPr lang="en-US">
                    <a:noFill/>
                  </a:rPr>
                  <a:t> </a:t>
                </a:r>
              </a:p>
            </p:txBody>
          </p:sp>
        </mc:Fallback>
      </mc:AlternateContent>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12</a:t>
            </a:fld>
            <a:endParaRPr lang="en-US"/>
          </a:p>
        </p:txBody>
      </p:sp>
      <p:graphicFrame>
        <p:nvGraphicFramePr>
          <p:cNvPr id="2" name="Table 1">
            <a:extLst>
              <a:ext uri="{FF2B5EF4-FFF2-40B4-BE49-F238E27FC236}">
                <a16:creationId xmlns:a16="http://schemas.microsoft.com/office/drawing/2014/main" id="{C98A4525-BC47-9073-2CC2-6780E33F51A5}"/>
              </a:ext>
            </a:extLst>
          </p:cNvPr>
          <p:cNvGraphicFramePr>
            <a:graphicFrameLocks noGrp="1"/>
          </p:cNvGraphicFramePr>
          <p:nvPr>
            <p:extLst>
              <p:ext uri="{D42A27DB-BD31-4B8C-83A1-F6EECF244321}">
                <p14:modId xmlns:p14="http://schemas.microsoft.com/office/powerpoint/2010/main" val="383786658"/>
              </p:ext>
            </p:extLst>
          </p:nvPr>
        </p:nvGraphicFramePr>
        <p:xfrm>
          <a:off x="1523998" y="3757088"/>
          <a:ext cx="9143999" cy="1066800"/>
        </p:xfrm>
        <a:graphic>
          <a:graphicData uri="http://schemas.openxmlformats.org/drawingml/2006/table">
            <a:tbl>
              <a:tblPr firstRow="1" firstCol="1" bandRow="1">
                <a:tableStyleId>{5C22544A-7EE6-4342-B048-85BDC9FD1C3A}</a:tableStyleId>
              </a:tblPr>
              <a:tblGrid>
                <a:gridCol w="2317088">
                  <a:extLst>
                    <a:ext uri="{9D8B030D-6E8A-4147-A177-3AD203B41FA5}">
                      <a16:colId xmlns:a16="http://schemas.microsoft.com/office/drawing/2014/main" val="2110807889"/>
                    </a:ext>
                  </a:extLst>
                </a:gridCol>
                <a:gridCol w="758952">
                  <a:extLst>
                    <a:ext uri="{9D8B030D-6E8A-4147-A177-3AD203B41FA5}">
                      <a16:colId xmlns:a16="http://schemas.microsoft.com/office/drawing/2014/main" val="3941750243"/>
                    </a:ext>
                  </a:extLst>
                </a:gridCol>
                <a:gridCol w="758952">
                  <a:extLst>
                    <a:ext uri="{9D8B030D-6E8A-4147-A177-3AD203B41FA5}">
                      <a16:colId xmlns:a16="http://schemas.microsoft.com/office/drawing/2014/main" val="2096270960"/>
                    </a:ext>
                  </a:extLst>
                </a:gridCol>
                <a:gridCol w="758952">
                  <a:extLst>
                    <a:ext uri="{9D8B030D-6E8A-4147-A177-3AD203B41FA5}">
                      <a16:colId xmlns:a16="http://schemas.microsoft.com/office/drawing/2014/main" val="182509671"/>
                    </a:ext>
                  </a:extLst>
                </a:gridCol>
                <a:gridCol w="758952">
                  <a:extLst>
                    <a:ext uri="{9D8B030D-6E8A-4147-A177-3AD203B41FA5}">
                      <a16:colId xmlns:a16="http://schemas.microsoft.com/office/drawing/2014/main" val="4056696503"/>
                    </a:ext>
                  </a:extLst>
                </a:gridCol>
                <a:gridCol w="758952">
                  <a:extLst>
                    <a:ext uri="{9D8B030D-6E8A-4147-A177-3AD203B41FA5}">
                      <a16:colId xmlns:a16="http://schemas.microsoft.com/office/drawing/2014/main" val="1282545478"/>
                    </a:ext>
                  </a:extLst>
                </a:gridCol>
                <a:gridCol w="758952">
                  <a:extLst>
                    <a:ext uri="{9D8B030D-6E8A-4147-A177-3AD203B41FA5}">
                      <a16:colId xmlns:a16="http://schemas.microsoft.com/office/drawing/2014/main" val="938122859"/>
                    </a:ext>
                  </a:extLst>
                </a:gridCol>
                <a:gridCol w="758952">
                  <a:extLst>
                    <a:ext uri="{9D8B030D-6E8A-4147-A177-3AD203B41FA5}">
                      <a16:colId xmlns:a16="http://schemas.microsoft.com/office/drawing/2014/main" val="2410245053"/>
                    </a:ext>
                  </a:extLst>
                </a:gridCol>
                <a:gridCol w="758952">
                  <a:extLst>
                    <a:ext uri="{9D8B030D-6E8A-4147-A177-3AD203B41FA5}">
                      <a16:colId xmlns:a16="http://schemas.microsoft.com/office/drawing/2014/main" val="1972889934"/>
                    </a:ext>
                  </a:extLst>
                </a:gridCol>
                <a:gridCol w="755295">
                  <a:extLst>
                    <a:ext uri="{9D8B030D-6E8A-4147-A177-3AD203B41FA5}">
                      <a16:colId xmlns:a16="http://schemas.microsoft.com/office/drawing/2014/main" val="658740020"/>
                    </a:ext>
                  </a:extLst>
                </a:gridCol>
              </a:tblGrid>
              <a:tr h="203200">
                <a:tc rowSpan="3">
                  <a:txBody>
                    <a:bodyPr/>
                    <a:lstStyle/>
                    <a:p>
                      <a:pPr marL="0" marR="0" algn="ctr">
                        <a:spcBef>
                          <a:spcPts val="0"/>
                        </a:spcBef>
                        <a:spcAft>
                          <a:spcPts val="0"/>
                        </a:spcAft>
                      </a:pPr>
                      <a:r>
                        <a:rPr lang="en-US" sz="1400" b="0" kern="0" dirty="0">
                          <a:solidFill>
                            <a:schemeClr val="tx1"/>
                          </a:solidFill>
                          <a:effectLst/>
                          <a:latin typeface="+mn-lt"/>
                        </a:rPr>
                        <a:t>Population</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9">
                  <a:txBody>
                    <a:bodyPr/>
                    <a:lstStyle/>
                    <a:p>
                      <a:pPr marL="0" marR="0" algn="ctr">
                        <a:spcBef>
                          <a:spcPts val="0"/>
                        </a:spcBef>
                        <a:spcAft>
                          <a:spcPts val="0"/>
                        </a:spcAft>
                      </a:pPr>
                      <a:r>
                        <a:rPr lang="en-US" sz="1400" b="0" kern="0" dirty="0">
                          <a:solidFill>
                            <a:schemeClr val="tx1"/>
                          </a:solidFill>
                          <a:effectLst/>
                          <a:latin typeface="+mn-lt"/>
                        </a:rPr>
                        <a:t>Superpopulation</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95799413"/>
                  </a:ext>
                </a:extLst>
              </a:tr>
              <a:tr h="203200">
                <a:tc vMerge="1">
                  <a:txBody>
                    <a:bodyPr/>
                    <a:lstStyle/>
                    <a:p>
                      <a:endParaRPr lang="en-US"/>
                    </a:p>
                  </a:txBody>
                  <a:tcPr/>
                </a:tc>
                <a:tc gridSpan="3">
                  <a:txBody>
                    <a:bodyPr/>
                    <a:lstStyle/>
                    <a:p>
                      <a:pPr marL="0" marR="0" algn="ctr">
                        <a:spcBef>
                          <a:spcPts val="0"/>
                        </a:spcBef>
                        <a:spcAft>
                          <a:spcPts val="0"/>
                        </a:spcAft>
                      </a:pPr>
                      <a:r>
                        <a:rPr lang="en-US" sz="1400" b="0" kern="0" dirty="0">
                          <a:solidFill>
                            <a:schemeClr val="tx1"/>
                          </a:solidFill>
                          <a:effectLst/>
                          <a:latin typeface="+mn-lt"/>
                        </a:rPr>
                        <a:t>AFR</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marL="0" marR="0" algn="ctr">
                        <a:spcBef>
                          <a:spcPts val="0"/>
                        </a:spcBef>
                        <a:spcAft>
                          <a:spcPts val="0"/>
                        </a:spcAft>
                      </a:pPr>
                      <a:r>
                        <a:rPr lang="en-US" sz="1400" b="0" kern="0" dirty="0">
                          <a:solidFill>
                            <a:schemeClr val="tx1"/>
                          </a:solidFill>
                          <a:effectLst/>
                          <a:latin typeface="+mn-lt"/>
                        </a:rPr>
                        <a:t>EUR</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marL="0" marR="0" algn="ctr">
                        <a:spcBef>
                          <a:spcPts val="0"/>
                        </a:spcBef>
                        <a:spcAft>
                          <a:spcPts val="0"/>
                        </a:spcAft>
                      </a:pPr>
                      <a:r>
                        <a:rPr lang="en-US" sz="1400" b="0" kern="0" dirty="0">
                          <a:solidFill>
                            <a:schemeClr val="tx1"/>
                          </a:solidFill>
                          <a:effectLst/>
                          <a:latin typeface="+mn-lt"/>
                        </a:rPr>
                        <a:t>AMR</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56888629"/>
                  </a:ext>
                </a:extLst>
              </a:tr>
              <a:tr h="203200">
                <a:tc vMerge="1">
                  <a:txBody>
                    <a:bodyPr/>
                    <a:lstStyle/>
                    <a:p>
                      <a:endParaRPr lang="en-US"/>
                    </a:p>
                  </a:txBody>
                  <a:tcPr/>
                </a:tc>
                <a:tc>
                  <a:txBody>
                    <a:bodyPr/>
                    <a:lstStyle/>
                    <a:p>
                      <a:pPr marL="0" marR="0" algn="ctr">
                        <a:spcBef>
                          <a:spcPts val="0"/>
                        </a:spcBef>
                        <a:spcAft>
                          <a:spcPts val="0"/>
                        </a:spcAft>
                      </a:pPr>
                      <a:r>
                        <a:rPr lang="en-US" sz="1400" b="0" kern="0" dirty="0">
                          <a:solidFill>
                            <a:schemeClr val="tx1"/>
                          </a:solidFill>
                          <a:effectLst/>
                          <a:latin typeface="+mn-lt"/>
                        </a:rPr>
                        <a:t>ASW</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latin typeface="+mn-lt"/>
                        </a:rPr>
                        <a:t>LWK</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a:solidFill>
                            <a:schemeClr val="tx1"/>
                          </a:solidFill>
                          <a:effectLst/>
                          <a:latin typeface="+mn-lt"/>
                        </a:rPr>
                        <a:t>YRI</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a:solidFill>
                            <a:schemeClr val="tx1"/>
                          </a:solidFill>
                          <a:effectLst/>
                          <a:latin typeface="+mn-lt"/>
                        </a:rPr>
                        <a:t>CEU</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latin typeface="+mn-lt"/>
                        </a:rPr>
                        <a:t>TSI</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latin typeface="+mn-lt"/>
                        </a:rPr>
                        <a:t>GBR</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a:solidFill>
                            <a:schemeClr val="tx1"/>
                          </a:solidFill>
                          <a:effectLst/>
                          <a:latin typeface="+mn-lt"/>
                        </a:rPr>
                        <a:t>PEL</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a:solidFill>
                            <a:schemeClr val="tx1"/>
                          </a:solidFill>
                          <a:effectLst/>
                          <a:latin typeface="+mn-lt"/>
                        </a:rPr>
                        <a:t>CLM</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latin typeface="+mn-lt"/>
                        </a:rPr>
                        <a:t>MXL</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4222516"/>
                  </a:ext>
                </a:extLst>
              </a:tr>
              <a:tr h="203200">
                <a:tc>
                  <a:txBody>
                    <a:bodyPr/>
                    <a:lstStyle/>
                    <a:p>
                      <a:pPr marL="0" marR="0" algn="ctr">
                        <a:spcBef>
                          <a:spcPts val="0"/>
                        </a:spcBef>
                        <a:spcAft>
                          <a:spcPts val="0"/>
                        </a:spcAft>
                      </a:pPr>
                      <a:r>
                        <a:rPr lang="en-US" sz="1400" b="0" kern="0" dirty="0">
                          <a:solidFill>
                            <a:schemeClr val="tx1"/>
                          </a:solidFill>
                          <a:effectLst/>
                          <a:latin typeface="+mn-lt"/>
                        </a:rPr>
                        <a:t>sample size</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dirty="0">
                          <a:solidFill>
                            <a:schemeClr val="tx1"/>
                          </a:solidFill>
                          <a:effectLst/>
                          <a:latin typeface="+mn-lt"/>
                        </a:rPr>
                        <a:t>61</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a:solidFill>
                            <a:schemeClr val="tx1"/>
                          </a:solidFill>
                          <a:effectLst/>
                          <a:latin typeface="+mn-lt"/>
                        </a:rPr>
                        <a:t>99</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a:solidFill>
                            <a:schemeClr val="tx1"/>
                          </a:solidFill>
                          <a:effectLst/>
                          <a:latin typeface="+mn-lt"/>
                        </a:rPr>
                        <a:t>108</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a:solidFill>
                            <a:schemeClr val="tx1"/>
                          </a:solidFill>
                          <a:effectLst/>
                          <a:latin typeface="+mn-lt"/>
                        </a:rPr>
                        <a:t>99</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a:solidFill>
                            <a:schemeClr val="tx1"/>
                          </a:solidFill>
                          <a:effectLst/>
                          <a:latin typeface="+mn-lt"/>
                        </a:rPr>
                        <a:t>107</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a:solidFill>
                            <a:schemeClr val="tx1"/>
                          </a:solidFill>
                          <a:effectLst/>
                          <a:latin typeface="+mn-lt"/>
                        </a:rPr>
                        <a:t>91</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a:solidFill>
                            <a:schemeClr val="tx1"/>
                          </a:solidFill>
                          <a:effectLst/>
                          <a:latin typeface="+mn-lt"/>
                        </a:rPr>
                        <a:t>85</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a:solidFill>
                            <a:schemeClr val="tx1"/>
                          </a:solidFill>
                          <a:effectLst/>
                          <a:latin typeface="+mn-lt"/>
                        </a:rPr>
                        <a:t>94</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a:solidFill>
                            <a:schemeClr val="tx1"/>
                          </a:solidFill>
                          <a:effectLst/>
                          <a:latin typeface="+mn-lt"/>
                        </a:rPr>
                        <a:t>64</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476206434"/>
                  </a:ext>
                </a:extLst>
              </a:tr>
              <a:tr h="203200">
                <a:tc>
                  <a:txBody>
                    <a:bodyPr/>
                    <a:lstStyle/>
                    <a:p>
                      <a:pPr marL="0" marR="0" algn="ctr">
                        <a:spcBef>
                          <a:spcPts val="0"/>
                        </a:spcBef>
                        <a:spcAft>
                          <a:spcPts val="0"/>
                        </a:spcAft>
                      </a:pPr>
                      <a:r>
                        <a:rPr lang="en-US" sz="1400" b="0" kern="0">
                          <a:solidFill>
                            <a:schemeClr val="tx1"/>
                          </a:solidFill>
                          <a:effectLst/>
                          <a:latin typeface="+mn-lt"/>
                        </a:rPr>
                        <a:t>admixture proportion</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a:solidFill>
                            <a:schemeClr val="tx1"/>
                          </a:solidFill>
                          <a:effectLst/>
                          <a:latin typeface="+mn-lt"/>
                        </a:rPr>
                        <a:t>0.066</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a:solidFill>
                            <a:schemeClr val="tx1"/>
                          </a:solidFill>
                          <a:effectLst/>
                          <a:latin typeface="+mn-lt"/>
                        </a:rPr>
                        <a:t>0.066</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a:solidFill>
                            <a:schemeClr val="tx1"/>
                          </a:solidFill>
                          <a:effectLst/>
                          <a:latin typeface="+mn-lt"/>
                        </a:rPr>
                        <a:t>0.066</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a:solidFill>
                            <a:schemeClr val="tx1"/>
                          </a:solidFill>
                          <a:effectLst/>
                          <a:latin typeface="+mn-lt"/>
                        </a:rPr>
                        <a:t>0.166</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a:solidFill>
                            <a:schemeClr val="tx1"/>
                          </a:solidFill>
                          <a:effectLst/>
                          <a:latin typeface="+mn-lt"/>
                        </a:rPr>
                        <a:t>0.166</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a:solidFill>
                            <a:schemeClr val="tx1"/>
                          </a:solidFill>
                          <a:effectLst/>
                          <a:latin typeface="+mn-lt"/>
                        </a:rPr>
                        <a:t>0.167</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a:solidFill>
                            <a:schemeClr val="tx1"/>
                          </a:solidFill>
                          <a:effectLst/>
                          <a:latin typeface="+mn-lt"/>
                        </a:rPr>
                        <a:t>0.101</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a:solidFill>
                            <a:schemeClr val="tx1"/>
                          </a:solidFill>
                          <a:effectLst/>
                          <a:latin typeface="+mn-lt"/>
                        </a:rPr>
                        <a:t>0.101</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latin typeface="+mn-lt"/>
                        </a:rPr>
                        <a:t>0.101</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5209635"/>
                  </a:ext>
                </a:extLst>
              </a:tr>
            </a:tbl>
          </a:graphicData>
        </a:graphic>
      </p:graphicFrame>
      <p:cxnSp>
        <p:nvCxnSpPr>
          <p:cNvPr id="3" name="Straight Connector 2">
            <a:extLst>
              <a:ext uri="{FF2B5EF4-FFF2-40B4-BE49-F238E27FC236}">
                <a16:creationId xmlns:a16="http://schemas.microsoft.com/office/drawing/2014/main" id="{1DE07E6F-063A-0D4E-017B-149E6B94F9B7}"/>
              </a:ext>
            </a:extLst>
          </p:cNvPr>
          <p:cNvCxnSpPr>
            <a:cxnSpLocks/>
          </p:cNvCxnSpPr>
          <p:nvPr/>
        </p:nvCxnSpPr>
        <p:spPr>
          <a:xfrm>
            <a:off x="447174" y="6578947"/>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76C7F185-7F21-1D54-702F-F89C0C9F2675}"/>
              </a:ext>
            </a:extLst>
          </p:cNvPr>
          <p:cNvSpPr txBox="1"/>
          <p:nvPr/>
        </p:nvSpPr>
        <p:spPr>
          <a:xfrm>
            <a:off x="635076" y="6578947"/>
            <a:ext cx="11149494" cy="276999"/>
          </a:xfrm>
          <a:prstGeom prst="rect">
            <a:avLst/>
          </a:prstGeom>
          <a:noFill/>
        </p:spPr>
        <p:txBody>
          <a:bodyPr wrap="square">
            <a:spAutoFit/>
          </a:bodyPr>
          <a:lstStyle/>
          <a:p>
            <a:r>
              <a:rPr lang="en-US" sz="1200" baseline="30000" dirty="0"/>
              <a:t>1</a:t>
            </a:r>
            <a:r>
              <a:rPr lang="en-US" sz="1200" dirty="0"/>
              <a:t>: Raw proportions are Dirichlet(0.2, 0.3, 0.5), converted into Dirichlet(0.24, 0.36, 0.6) to adjust for unsymmetric distribution</a:t>
            </a:r>
          </a:p>
        </p:txBody>
      </p:sp>
      <p:sp>
        <p:nvSpPr>
          <p:cNvPr id="5" name="TextBox 4">
            <a:extLst>
              <a:ext uri="{FF2B5EF4-FFF2-40B4-BE49-F238E27FC236}">
                <a16:creationId xmlns:a16="http://schemas.microsoft.com/office/drawing/2014/main" id="{B0DB72C5-E524-9DC7-D631-036A70315474}"/>
              </a:ext>
            </a:extLst>
          </p:cNvPr>
          <p:cNvSpPr txBox="1"/>
          <p:nvPr/>
        </p:nvSpPr>
        <p:spPr>
          <a:xfrm>
            <a:off x="2989089" y="3429000"/>
            <a:ext cx="6213817" cy="307777"/>
          </a:xfrm>
          <a:prstGeom prst="rect">
            <a:avLst/>
          </a:prstGeom>
          <a:noFill/>
        </p:spPr>
        <p:txBody>
          <a:bodyPr wrap="none" rtlCol="0">
            <a:spAutoFit/>
          </a:bodyPr>
          <a:lstStyle/>
          <a:p>
            <a:pPr algn="ctr"/>
            <a:r>
              <a:rPr lang="en-US" sz="1400" dirty="0"/>
              <a:t>Table 5. List of the St-trio reference panel and corresponding admixture proportions</a:t>
            </a:r>
          </a:p>
        </p:txBody>
      </p:sp>
    </p:spTree>
    <p:extLst>
      <p:ext uri="{BB962C8B-B14F-4D97-AF65-F5344CB8AC3E}">
        <p14:creationId xmlns:p14="http://schemas.microsoft.com/office/powerpoint/2010/main" val="73621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8772530" cy="584775"/>
          </a:xfrm>
          <a:prstGeom prst="rect">
            <a:avLst/>
          </a:prstGeom>
          <a:noFill/>
        </p:spPr>
        <p:txBody>
          <a:bodyPr wrap="none" rtlCol="0">
            <a:spAutoFit/>
          </a:bodyPr>
          <a:lstStyle/>
          <a:p>
            <a:r>
              <a:rPr lang="en-US" sz="3200" b="1" dirty="0"/>
              <a:t>Aim 1: Design continuous local ancestry measure</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11297653" cy="5632311"/>
          </a:xfrm>
          <a:prstGeom prst="rect">
            <a:avLst/>
          </a:prstGeom>
          <a:noFill/>
        </p:spPr>
        <p:txBody>
          <a:bodyPr wrap="square" rtlCol="0">
            <a:spAutoFit/>
          </a:bodyPr>
          <a:lstStyle/>
          <a:p>
            <a:r>
              <a:rPr lang="en-US" b="1" dirty="0"/>
              <a:t>Method</a:t>
            </a:r>
          </a:p>
          <a:p>
            <a:pPr marL="285750" indent="-285750">
              <a:buFont typeface="Arial" panose="020B0604020202020204" pitchFamily="34" charset="0"/>
              <a:buChar char="•"/>
            </a:pPr>
            <a:r>
              <a:rPr lang="en-US" b="1" i="1" dirty="0"/>
              <a:t>Global and local ancestry inferences</a:t>
            </a:r>
            <a:endParaRPr lang="en-US" dirty="0"/>
          </a:p>
          <a:p>
            <a:pPr marL="742950" lvl="1" indent="-285750">
              <a:buFont typeface="Arial" panose="020B0604020202020204" pitchFamily="34" charset="0"/>
              <a:buChar char="•"/>
            </a:pPr>
            <a:r>
              <a:rPr lang="en-US" dirty="0"/>
              <a:t>LAI: called by </a:t>
            </a:r>
            <a:r>
              <a:rPr lang="en-US" dirty="0" err="1"/>
              <a:t>RFMix</a:t>
            </a:r>
            <a:r>
              <a:rPr lang="en-US" dirty="0"/>
              <a:t> v1.5.4 with default parameter settings</a:t>
            </a:r>
          </a:p>
          <a:p>
            <a:pPr marL="1200150" lvl="2" indent="-285750">
              <a:buFont typeface="Arial" panose="020B0604020202020204" pitchFamily="34" charset="0"/>
              <a:buChar char="•"/>
            </a:pPr>
            <a:r>
              <a:rPr lang="en-US" dirty="0"/>
              <a:t>Simulated two scenarios</a:t>
            </a:r>
          </a:p>
          <a:p>
            <a:pPr marL="1657350" lvl="3" indent="-285750">
              <a:buFont typeface="Arial" panose="020B0604020202020204" pitchFamily="34" charset="0"/>
              <a:buChar char="•"/>
            </a:pPr>
            <a:r>
              <a:rPr lang="en-US" i="1" dirty="0"/>
              <a:t>Properly inferred</a:t>
            </a:r>
            <a:r>
              <a:rPr lang="en-US" dirty="0"/>
              <a:t>: If the reference panel used in local ancestry inference is consistent with genetic ancestral composition (St-trio).</a:t>
            </a:r>
          </a:p>
          <a:p>
            <a:pPr marL="1657350" lvl="3" indent="-285750">
              <a:buFont typeface="Arial" panose="020B0604020202020204" pitchFamily="34" charset="0"/>
              <a:buChar char="•"/>
            </a:pPr>
            <a:r>
              <a:rPr lang="en-US" i="1" dirty="0"/>
              <a:t>Improperly inferred</a:t>
            </a:r>
            <a:r>
              <a:rPr lang="en-US" dirty="0"/>
              <a:t>: manually manipulated reference panel composition</a:t>
            </a:r>
          </a:p>
          <a:p>
            <a:pPr marL="1200150" lvl="2" indent="-285750">
              <a:buFont typeface="Arial" panose="020B0604020202020204" pitchFamily="34" charset="0"/>
              <a:buChar char="•"/>
            </a:pPr>
            <a:r>
              <a:rPr lang="en-US" dirty="0"/>
              <a:t>Accuracy of local ancestry inference: the proportion of samples whose local ancestry was accurately inferred weighted by tract lengths</a:t>
            </a:r>
          </a:p>
          <a:p>
            <a:pPr lvl="1"/>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Global ancestry:</a:t>
            </a:r>
          </a:p>
          <a:p>
            <a:pPr marL="1200150" lvl="2" indent="-285750">
              <a:buFont typeface="Arial" panose="020B0604020202020204" pitchFamily="34" charset="0"/>
              <a:buChar char="•"/>
            </a:pPr>
            <a:r>
              <a:rPr lang="en-US" dirty="0"/>
              <a:t>Weighted local ancestry according to genomic distances</a:t>
            </a:r>
          </a:p>
          <a:p>
            <a:pPr marL="1200150" lvl="2" indent="-285750">
              <a:buFont typeface="Arial" panose="020B0604020202020204" pitchFamily="34" charset="0"/>
              <a:buChar char="•"/>
            </a:pPr>
            <a:r>
              <a:rPr lang="en-US" dirty="0"/>
              <a:t>Further aggregated across the whole genome</a:t>
            </a:r>
          </a:p>
        </p:txBody>
      </p:sp>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13</a:t>
            </a:fld>
            <a:endParaRPr lang="en-US"/>
          </a:p>
        </p:txBody>
      </p:sp>
      <p:graphicFrame>
        <p:nvGraphicFramePr>
          <p:cNvPr id="6" name="Table 5">
            <a:extLst>
              <a:ext uri="{FF2B5EF4-FFF2-40B4-BE49-F238E27FC236}">
                <a16:creationId xmlns:a16="http://schemas.microsoft.com/office/drawing/2014/main" id="{A4EAF54A-CC88-9206-2869-61B69D009909}"/>
              </a:ext>
            </a:extLst>
          </p:cNvPr>
          <p:cNvGraphicFramePr>
            <a:graphicFrameLocks noGrp="1"/>
          </p:cNvGraphicFramePr>
          <p:nvPr>
            <p:extLst>
              <p:ext uri="{D42A27DB-BD31-4B8C-83A1-F6EECF244321}">
                <p14:modId xmlns:p14="http://schemas.microsoft.com/office/powerpoint/2010/main" val="2404787394"/>
              </p:ext>
            </p:extLst>
          </p:nvPr>
        </p:nvGraphicFramePr>
        <p:xfrm>
          <a:off x="481263" y="4038206"/>
          <a:ext cx="11155680" cy="1493520"/>
        </p:xfrm>
        <a:graphic>
          <a:graphicData uri="http://schemas.openxmlformats.org/drawingml/2006/table">
            <a:tbl>
              <a:tblPr firstRow="1" firstCol="1" bandRow="1">
                <a:tableStyleId>{5C22544A-7EE6-4342-B048-85BDC9FD1C3A}</a:tableStyleId>
              </a:tblPr>
              <a:tblGrid>
                <a:gridCol w="914400">
                  <a:extLst>
                    <a:ext uri="{9D8B030D-6E8A-4147-A177-3AD203B41FA5}">
                      <a16:colId xmlns:a16="http://schemas.microsoft.com/office/drawing/2014/main" val="4047035546"/>
                    </a:ext>
                  </a:extLst>
                </a:gridCol>
                <a:gridCol w="1463040">
                  <a:extLst>
                    <a:ext uri="{9D8B030D-6E8A-4147-A177-3AD203B41FA5}">
                      <a16:colId xmlns:a16="http://schemas.microsoft.com/office/drawing/2014/main" val="2792762552"/>
                    </a:ext>
                  </a:extLst>
                </a:gridCol>
                <a:gridCol w="731520">
                  <a:extLst>
                    <a:ext uri="{9D8B030D-6E8A-4147-A177-3AD203B41FA5}">
                      <a16:colId xmlns:a16="http://schemas.microsoft.com/office/drawing/2014/main" val="3759883959"/>
                    </a:ext>
                  </a:extLst>
                </a:gridCol>
                <a:gridCol w="731520">
                  <a:extLst>
                    <a:ext uri="{9D8B030D-6E8A-4147-A177-3AD203B41FA5}">
                      <a16:colId xmlns:a16="http://schemas.microsoft.com/office/drawing/2014/main" val="742646612"/>
                    </a:ext>
                  </a:extLst>
                </a:gridCol>
                <a:gridCol w="731520">
                  <a:extLst>
                    <a:ext uri="{9D8B030D-6E8A-4147-A177-3AD203B41FA5}">
                      <a16:colId xmlns:a16="http://schemas.microsoft.com/office/drawing/2014/main" val="2430602102"/>
                    </a:ext>
                  </a:extLst>
                </a:gridCol>
                <a:gridCol w="731520">
                  <a:extLst>
                    <a:ext uri="{9D8B030D-6E8A-4147-A177-3AD203B41FA5}">
                      <a16:colId xmlns:a16="http://schemas.microsoft.com/office/drawing/2014/main" val="642138960"/>
                    </a:ext>
                  </a:extLst>
                </a:gridCol>
                <a:gridCol w="731520">
                  <a:extLst>
                    <a:ext uri="{9D8B030D-6E8A-4147-A177-3AD203B41FA5}">
                      <a16:colId xmlns:a16="http://schemas.microsoft.com/office/drawing/2014/main" val="1116364552"/>
                    </a:ext>
                  </a:extLst>
                </a:gridCol>
                <a:gridCol w="731520">
                  <a:extLst>
                    <a:ext uri="{9D8B030D-6E8A-4147-A177-3AD203B41FA5}">
                      <a16:colId xmlns:a16="http://schemas.microsoft.com/office/drawing/2014/main" val="4093145664"/>
                    </a:ext>
                  </a:extLst>
                </a:gridCol>
                <a:gridCol w="731520">
                  <a:extLst>
                    <a:ext uri="{9D8B030D-6E8A-4147-A177-3AD203B41FA5}">
                      <a16:colId xmlns:a16="http://schemas.microsoft.com/office/drawing/2014/main" val="223199134"/>
                    </a:ext>
                  </a:extLst>
                </a:gridCol>
                <a:gridCol w="731520">
                  <a:extLst>
                    <a:ext uri="{9D8B030D-6E8A-4147-A177-3AD203B41FA5}">
                      <a16:colId xmlns:a16="http://schemas.microsoft.com/office/drawing/2014/main" val="3721356208"/>
                    </a:ext>
                  </a:extLst>
                </a:gridCol>
                <a:gridCol w="731520">
                  <a:extLst>
                    <a:ext uri="{9D8B030D-6E8A-4147-A177-3AD203B41FA5}">
                      <a16:colId xmlns:a16="http://schemas.microsoft.com/office/drawing/2014/main" val="340218661"/>
                    </a:ext>
                  </a:extLst>
                </a:gridCol>
                <a:gridCol w="731520">
                  <a:extLst>
                    <a:ext uri="{9D8B030D-6E8A-4147-A177-3AD203B41FA5}">
                      <a16:colId xmlns:a16="http://schemas.microsoft.com/office/drawing/2014/main" val="2025223795"/>
                    </a:ext>
                  </a:extLst>
                </a:gridCol>
                <a:gridCol w="731520">
                  <a:extLst>
                    <a:ext uri="{9D8B030D-6E8A-4147-A177-3AD203B41FA5}">
                      <a16:colId xmlns:a16="http://schemas.microsoft.com/office/drawing/2014/main" val="730115293"/>
                    </a:ext>
                  </a:extLst>
                </a:gridCol>
                <a:gridCol w="731520">
                  <a:extLst>
                    <a:ext uri="{9D8B030D-6E8A-4147-A177-3AD203B41FA5}">
                      <a16:colId xmlns:a16="http://schemas.microsoft.com/office/drawing/2014/main" val="534978533"/>
                    </a:ext>
                  </a:extLst>
                </a:gridCol>
              </a:tblGrid>
              <a:tr h="203200">
                <a:tc rowSpan="3" gridSpan="2">
                  <a:txBody>
                    <a:bodyPr/>
                    <a:lstStyle/>
                    <a:p>
                      <a:pPr marL="0" marR="0" algn="r">
                        <a:spcBef>
                          <a:spcPts val="0"/>
                        </a:spcBef>
                        <a:spcAft>
                          <a:spcPts val="0"/>
                        </a:spcAft>
                      </a:pPr>
                      <a:r>
                        <a:rPr lang="en-US" sz="1400" b="0" kern="0" dirty="0">
                          <a:solidFill>
                            <a:schemeClr val="tx1"/>
                          </a:solidFill>
                          <a:effectLst/>
                          <a:latin typeface="+mn-lt"/>
                        </a:rPr>
                        <a:t>population and sample size</a:t>
                      </a:r>
                    </a:p>
                    <a:p>
                      <a:pPr marL="0" marR="0">
                        <a:spcBef>
                          <a:spcPts val="0"/>
                        </a:spcBef>
                        <a:spcAft>
                          <a:spcPts val="0"/>
                        </a:spcAft>
                      </a:pPr>
                      <a:br>
                        <a:rPr lang="en-US" sz="1400" b="0" kern="0" dirty="0">
                          <a:solidFill>
                            <a:schemeClr val="tx1"/>
                          </a:solidFill>
                          <a:effectLst/>
                          <a:latin typeface="+mn-lt"/>
                        </a:rPr>
                      </a:br>
                      <a:r>
                        <a:rPr lang="en-US" sz="1400" b="0" kern="0" dirty="0">
                          <a:solidFill>
                            <a:schemeClr val="tx1"/>
                          </a:solidFill>
                          <a:effectLst/>
                          <a:latin typeface="+mn-lt"/>
                        </a:rPr>
                        <a:t>reference panel</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rowSpan="3" hMerge="1">
                  <a:txBody>
                    <a:bodyPr/>
                    <a:lstStyle/>
                    <a:p>
                      <a:endParaRPr lang="en-US"/>
                    </a:p>
                  </a:txBody>
                  <a:tcPr/>
                </a:tc>
                <a:tc gridSpan="4">
                  <a:txBody>
                    <a:bodyPr/>
                    <a:lstStyle/>
                    <a:p>
                      <a:pPr marL="0" marR="0" algn="ctr">
                        <a:spcBef>
                          <a:spcPts val="0"/>
                        </a:spcBef>
                        <a:spcAft>
                          <a:spcPts val="0"/>
                        </a:spcAft>
                      </a:pPr>
                      <a:r>
                        <a:rPr lang="en-US" sz="1400" b="0" kern="0" dirty="0">
                          <a:solidFill>
                            <a:schemeClr val="tx1"/>
                          </a:solidFill>
                          <a:effectLst/>
                          <a:latin typeface="+mn-lt"/>
                        </a:rPr>
                        <a:t>AFR</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spcBef>
                          <a:spcPts val="0"/>
                        </a:spcBef>
                        <a:spcAft>
                          <a:spcPts val="0"/>
                        </a:spcAft>
                      </a:pPr>
                      <a:r>
                        <a:rPr lang="en-US" sz="1400" b="0" kern="0" dirty="0">
                          <a:solidFill>
                            <a:schemeClr val="tx1"/>
                          </a:solidFill>
                          <a:effectLst/>
                          <a:latin typeface="+mn-lt"/>
                        </a:rPr>
                        <a:t>EUR</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spcBef>
                          <a:spcPts val="0"/>
                        </a:spcBef>
                        <a:spcAft>
                          <a:spcPts val="0"/>
                        </a:spcAft>
                      </a:pPr>
                      <a:r>
                        <a:rPr lang="en-US" sz="1400" b="0" kern="0" dirty="0">
                          <a:solidFill>
                            <a:schemeClr val="tx1"/>
                          </a:solidFill>
                          <a:effectLst/>
                          <a:latin typeface="+mn-lt"/>
                          <a:ea typeface="DengXian" panose="02010600030101010101" pitchFamily="2" charset="-122"/>
                          <a:cs typeface="Times New Roman" panose="02020603050405020304" pitchFamily="18" charset="0"/>
                        </a:rPr>
                        <a:t>AMR</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97680540"/>
                  </a:ext>
                </a:extLst>
              </a:tr>
              <a:tr h="203200">
                <a:tc gridSpan="2" vMerge="1">
                  <a:txBody>
                    <a:bodyPr/>
                    <a:lstStyle/>
                    <a:p>
                      <a:endParaRPr lang="en-US"/>
                    </a:p>
                  </a:txBody>
                  <a:tcPr/>
                </a:tc>
                <a:tc hMerge="1" vMerge="1">
                  <a:txBody>
                    <a:bodyPr/>
                    <a:lstStyle/>
                    <a:p>
                      <a:endParaRPr lang="en-US"/>
                    </a:p>
                  </a:txBody>
                  <a:tcPr/>
                </a:tc>
                <a:tc>
                  <a:txBody>
                    <a:bodyPr/>
                    <a:lstStyle/>
                    <a:p>
                      <a:pPr marL="0" marR="0" algn="ctr">
                        <a:spcBef>
                          <a:spcPts val="0"/>
                        </a:spcBef>
                        <a:spcAft>
                          <a:spcPts val="0"/>
                        </a:spcAft>
                      </a:pPr>
                      <a:r>
                        <a:rPr lang="en-US" sz="1400" b="0" kern="0" dirty="0">
                          <a:solidFill>
                            <a:schemeClr val="tx1"/>
                          </a:solidFill>
                          <a:effectLst/>
                          <a:latin typeface="+mn-lt"/>
                        </a:rPr>
                        <a:t>ASW</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dirty="0">
                          <a:solidFill>
                            <a:schemeClr val="tx1"/>
                          </a:solidFill>
                          <a:effectLst/>
                          <a:latin typeface="+mn-lt"/>
                        </a:rPr>
                        <a:t>LWK</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dirty="0">
                          <a:solidFill>
                            <a:schemeClr val="tx1"/>
                          </a:solidFill>
                          <a:effectLst/>
                          <a:latin typeface="+mn-lt"/>
                        </a:rPr>
                        <a:t>YRI</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dirty="0">
                          <a:solidFill>
                            <a:schemeClr val="tx1"/>
                          </a:solidFill>
                          <a:effectLst/>
                          <a:latin typeface="+mn-lt"/>
                        </a:rPr>
                        <a:t>ESN</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dirty="0">
                          <a:solidFill>
                            <a:schemeClr val="tx1"/>
                          </a:solidFill>
                          <a:effectLst/>
                          <a:latin typeface="+mn-lt"/>
                        </a:rPr>
                        <a:t>CEU</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dirty="0">
                          <a:solidFill>
                            <a:schemeClr val="tx1"/>
                          </a:solidFill>
                          <a:effectLst/>
                          <a:latin typeface="+mn-lt"/>
                        </a:rPr>
                        <a:t>TSI</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dirty="0">
                          <a:solidFill>
                            <a:schemeClr val="tx1"/>
                          </a:solidFill>
                          <a:effectLst/>
                          <a:latin typeface="+mn-lt"/>
                        </a:rPr>
                        <a:t>GBR</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dirty="0">
                          <a:solidFill>
                            <a:schemeClr val="tx1"/>
                          </a:solidFill>
                          <a:effectLst/>
                          <a:latin typeface="+mn-lt"/>
                        </a:rPr>
                        <a:t>FIN</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dirty="0">
                          <a:solidFill>
                            <a:schemeClr val="tx1"/>
                          </a:solidFill>
                          <a:effectLst/>
                          <a:latin typeface="+mn-lt"/>
                        </a:rPr>
                        <a:t>PEL</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dirty="0">
                          <a:solidFill>
                            <a:schemeClr val="tx1"/>
                          </a:solidFill>
                          <a:effectLst/>
                          <a:latin typeface="+mn-lt"/>
                        </a:rPr>
                        <a:t>CLM</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dirty="0">
                          <a:solidFill>
                            <a:schemeClr val="tx1"/>
                          </a:solidFill>
                          <a:effectLst/>
                          <a:latin typeface="+mn-lt"/>
                        </a:rPr>
                        <a:t>MXL</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dirty="0">
                          <a:solidFill>
                            <a:schemeClr val="tx1"/>
                          </a:solidFill>
                          <a:effectLst/>
                          <a:latin typeface="+mn-lt"/>
                        </a:rPr>
                        <a:t>PUR</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8278465"/>
                  </a:ext>
                </a:extLst>
              </a:tr>
              <a:tr h="203200">
                <a:tc gridSpan="2" vMerge="1">
                  <a:txBody>
                    <a:bodyPr/>
                    <a:lstStyle/>
                    <a:p>
                      <a:endParaRPr lang="en-US"/>
                    </a:p>
                  </a:txBody>
                  <a:tcPr/>
                </a:tc>
                <a:tc hMerge="1" vMerge="1">
                  <a:txBody>
                    <a:bodyPr/>
                    <a:lstStyle/>
                    <a:p>
                      <a:endParaRPr lang="en-US"/>
                    </a:p>
                  </a:txBody>
                  <a:tcPr/>
                </a:tc>
                <a:tc>
                  <a:txBody>
                    <a:bodyPr/>
                    <a:lstStyle/>
                    <a:p>
                      <a:pPr marL="0" marR="0" algn="ctr">
                        <a:spcBef>
                          <a:spcPts val="0"/>
                        </a:spcBef>
                        <a:spcAft>
                          <a:spcPts val="0"/>
                        </a:spcAft>
                      </a:pPr>
                      <a:r>
                        <a:rPr lang="en-US" sz="1400" b="0" kern="0" dirty="0">
                          <a:solidFill>
                            <a:schemeClr val="tx1"/>
                          </a:solidFill>
                          <a:effectLst/>
                          <a:latin typeface="+mn-lt"/>
                        </a:rPr>
                        <a:t>61</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dirty="0">
                          <a:solidFill>
                            <a:schemeClr val="tx1"/>
                          </a:solidFill>
                          <a:effectLst/>
                          <a:latin typeface="+mn-lt"/>
                        </a:rPr>
                        <a:t>99</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dirty="0">
                          <a:solidFill>
                            <a:schemeClr val="tx1"/>
                          </a:solidFill>
                          <a:effectLst/>
                          <a:latin typeface="+mn-lt"/>
                        </a:rPr>
                        <a:t>108</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dirty="0">
                          <a:solidFill>
                            <a:schemeClr val="tx1"/>
                          </a:solidFill>
                          <a:effectLst/>
                          <a:latin typeface="+mn-lt"/>
                        </a:rPr>
                        <a:t>99</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dirty="0">
                          <a:solidFill>
                            <a:schemeClr val="tx1"/>
                          </a:solidFill>
                          <a:effectLst/>
                          <a:latin typeface="+mn-lt"/>
                        </a:rPr>
                        <a:t>99</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dirty="0">
                          <a:solidFill>
                            <a:schemeClr val="tx1"/>
                          </a:solidFill>
                          <a:effectLst/>
                          <a:latin typeface="+mn-lt"/>
                        </a:rPr>
                        <a:t>107</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dirty="0">
                          <a:solidFill>
                            <a:schemeClr val="tx1"/>
                          </a:solidFill>
                          <a:effectLst/>
                          <a:latin typeface="+mn-lt"/>
                        </a:rPr>
                        <a:t>91</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dirty="0">
                          <a:solidFill>
                            <a:schemeClr val="tx1"/>
                          </a:solidFill>
                          <a:effectLst/>
                          <a:latin typeface="+mn-lt"/>
                        </a:rPr>
                        <a:t>99</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dirty="0">
                          <a:solidFill>
                            <a:schemeClr val="tx1"/>
                          </a:solidFill>
                          <a:effectLst/>
                          <a:latin typeface="+mn-lt"/>
                        </a:rPr>
                        <a:t>85</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dirty="0">
                          <a:solidFill>
                            <a:schemeClr val="tx1"/>
                          </a:solidFill>
                          <a:effectLst/>
                          <a:latin typeface="+mn-lt"/>
                        </a:rPr>
                        <a:t>94</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dirty="0">
                          <a:solidFill>
                            <a:schemeClr val="tx1"/>
                          </a:solidFill>
                          <a:effectLst/>
                          <a:latin typeface="+mn-lt"/>
                        </a:rPr>
                        <a:t>64</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dirty="0">
                          <a:solidFill>
                            <a:schemeClr val="tx1"/>
                          </a:solidFill>
                          <a:effectLst/>
                          <a:latin typeface="+mn-lt"/>
                        </a:rPr>
                        <a:t>104</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2333751"/>
                  </a:ext>
                </a:extLst>
              </a:tr>
              <a:tr h="203200">
                <a:tc>
                  <a:txBody>
                    <a:bodyPr/>
                    <a:lstStyle/>
                    <a:p>
                      <a:pPr marL="0" marR="0" algn="ctr">
                        <a:spcBef>
                          <a:spcPts val="0"/>
                        </a:spcBef>
                        <a:spcAft>
                          <a:spcPts val="0"/>
                        </a:spcAft>
                      </a:pPr>
                      <a:r>
                        <a:rPr lang="en-US" sz="1400" b="0" kern="0" dirty="0">
                          <a:solidFill>
                            <a:schemeClr val="tx1"/>
                          </a:solidFill>
                          <a:effectLst/>
                          <a:latin typeface="+mn-lt"/>
                        </a:rPr>
                        <a:t>Tr-duo</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100" dirty="0">
                          <a:solidFill>
                            <a:schemeClr val="tx1"/>
                          </a:solidFill>
                          <a:effectLst/>
                          <a:latin typeface="+mn-lt"/>
                          <a:ea typeface="DengXian" panose="02010600030101010101" pitchFamily="2" charset="-122"/>
                          <a:cs typeface="Times New Roman" panose="02020603050405020304" pitchFamily="18" charset="0"/>
                        </a:rPr>
                        <a:t>partially missed</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kern="100">
                        <a:solidFill>
                          <a:schemeClr val="tx1"/>
                        </a:solidFill>
                        <a:effectLst/>
                        <a:latin typeface="+mn-lt"/>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a:solidFill>
                            <a:schemeClr val="tx1"/>
                          </a:solidFill>
                          <a:effectLst/>
                          <a:latin typeface="+mn-lt"/>
                        </a:rPr>
                        <a:t>X</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a:solidFill>
                            <a:schemeClr val="tx1"/>
                          </a:solidFill>
                          <a:effectLst/>
                          <a:latin typeface="+mn-lt"/>
                        </a:rPr>
                        <a:t>X</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kern="100">
                        <a:solidFill>
                          <a:schemeClr val="tx1"/>
                        </a:solidFill>
                        <a:effectLst/>
                        <a:latin typeface="+mn-lt"/>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a:solidFill>
                            <a:schemeClr val="tx1"/>
                          </a:solidFill>
                          <a:effectLst/>
                          <a:latin typeface="+mn-lt"/>
                        </a:rPr>
                        <a:t>X</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a:solidFill>
                            <a:schemeClr val="tx1"/>
                          </a:solidFill>
                          <a:effectLst/>
                          <a:latin typeface="+mn-lt"/>
                        </a:rPr>
                        <a:t>X</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kern="100">
                        <a:solidFill>
                          <a:schemeClr val="tx1"/>
                        </a:solidFill>
                        <a:effectLst/>
                        <a:latin typeface="+mn-lt"/>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kern="100" dirty="0">
                        <a:solidFill>
                          <a:schemeClr val="tx1"/>
                        </a:solidFill>
                        <a:effectLst/>
                        <a:latin typeface="+mn-lt"/>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a:solidFill>
                            <a:schemeClr val="tx1"/>
                          </a:solidFill>
                          <a:effectLst/>
                          <a:latin typeface="+mn-lt"/>
                        </a:rPr>
                        <a:t>X</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kern="100">
                        <a:solidFill>
                          <a:schemeClr val="tx1"/>
                        </a:solidFill>
                        <a:effectLst/>
                        <a:latin typeface="+mn-lt"/>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a:solidFill>
                            <a:schemeClr val="tx1"/>
                          </a:solidFill>
                          <a:effectLst/>
                          <a:latin typeface="+mn-lt"/>
                        </a:rPr>
                        <a:t>X</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kern="100">
                        <a:solidFill>
                          <a:schemeClr val="tx1"/>
                        </a:solidFill>
                        <a:effectLst/>
                        <a:latin typeface="+mn-lt"/>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2054964"/>
                  </a:ext>
                </a:extLst>
              </a:tr>
              <a:tr h="203200">
                <a:tc>
                  <a:txBody>
                    <a:bodyPr/>
                    <a:lstStyle/>
                    <a:p>
                      <a:pPr marL="0" marR="0" algn="ctr">
                        <a:spcBef>
                          <a:spcPts val="0"/>
                        </a:spcBef>
                        <a:spcAft>
                          <a:spcPts val="0"/>
                        </a:spcAft>
                      </a:pPr>
                      <a:r>
                        <a:rPr lang="en-US" sz="1400" b="0" kern="0" dirty="0">
                          <a:solidFill>
                            <a:schemeClr val="tx1"/>
                          </a:solidFill>
                          <a:effectLst/>
                          <a:latin typeface="+mn-lt"/>
                        </a:rPr>
                        <a:t>AMR-free</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100" dirty="0">
                          <a:solidFill>
                            <a:schemeClr val="tx1"/>
                          </a:solidFill>
                          <a:effectLst/>
                          <a:latin typeface="+mn-lt"/>
                          <a:ea typeface="DengXian" panose="02010600030101010101" pitchFamily="2" charset="-122"/>
                          <a:cs typeface="Times New Roman" panose="02020603050405020304" pitchFamily="18" charset="0"/>
                        </a:rPr>
                        <a:t>entirely missed</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a:solidFill>
                            <a:schemeClr val="tx1"/>
                          </a:solidFill>
                          <a:effectLst/>
                          <a:latin typeface="+mn-lt"/>
                        </a:rPr>
                        <a:t>X</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a:solidFill>
                            <a:schemeClr val="tx1"/>
                          </a:solidFill>
                          <a:effectLst/>
                          <a:latin typeface="+mn-lt"/>
                        </a:rPr>
                        <a:t>X</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dirty="0">
                          <a:solidFill>
                            <a:schemeClr val="tx1"/>
                          </a:solidFill>
                          <a:effectLst/>
                          <a:latin typeface="+mn-lt"/>
                        </a:rPr>
                        <a:t>X</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kern="100">
                        <a:solidFill>
                          <a:schemeClr val="tx1"/>
                        </a:solidFill>
                        <a:effectLst/>
                        <a:latin typeface="+mn-lt"/>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a:solidFill>
                            <a:schemeClr val="tx1"/>
                          </a:solidFill>
                          <a:effectLst/>
                          <a:latin typeface="+mn-lt"/>
                        </a:rPr>
                        <a:t>X</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a:solidFill>
                            <a:schemeClr val="tx1"/>
                          </a:solidFill>
                          <a:effectLst/>
                          <a:latin typeface="+mn-lt"/>
                        </a:rPr>
                        <a:t>X</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a:solidFill>
                            <a:schemeClr val="tx1"/>
                          </a:solidFill>
                          <a:effectLst/>
                          <a:latin typeface="+mn-lt"/>
                        </a:rPr>
                        <a:t>X</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kern="100">
                        <a:solidFill>
                          <a:schemeClr val="tx1"/>
                        </a:solidFill>
                        <a:effectLst/>
                        <a:latin typeface="+mn-lt"/>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kern="100">
                        <a:solidFill>
                          <a:schemeClr val="tx1"/>
                        </a:solidFill>
                        <a:effectLst/>
                        <a:latin typeface="+mn-lt"/>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kern="100">
                        <a:solidFill>
                          <a:schemeClr val="tx1"/>
                        </a:solidFill>
                        <a:effectLst/>
                        <a:latin typeface="+mn-lt"/>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kern="100">
                        <a:solidFill>
                          <a:schemeClr val="tx1"/>
                        </a:solidFill>
                        <a:effectLst/>
                        <a:latin typeface="+mn-lt"/>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kern="100">
                        <a:solidFill>
                          <a:schemeClr val="tx1"/>
                        </a:solidFill>
                        <a:effectLst/>
                        <a:latin typeface="+mn-lt"/>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3692256"/>
                  </a:ext>
                </a:extLst>
              </a:tr>
              <a:tr h="203200">
                <a:tc>
                  <a:txBody>
                    <a:bodyPr/>
                    <a:lstStyle/>
                    <a:p>
                      <a:pPr marL="0" marR="0" algn="ctr">
                        <a:spcBef>
                          <a:spcPts val="0"/>
                        </a:spcBef>
                        <a:spcAft>
                          <a:spcPts val="0"/>
                        </a:spcAft>
                      </a:pPr>
                      <a:r>
                        <a:rPr lang="en-US" sz="1400" b="0" kern="100" dirty="0">
                          <a:solidFill>
                            <a:schemeClr val="tx1"/>
                          </a:solidFill>
                          <a:effectLst/>
                          <a:latin typeface="+mn-lt"/>
                          <a:ea typeface="DengXian" panose="02010600030101010101" pitchFamily="2" charset="-122"/>
                          <a:cs typeface="Times New Roman" panose="02020603050405020304" pitchFamily="18" charset="0"/>
                        </a:rPr>
                        <a:t>St-trio</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100" dirty="0">
                          <a:solidFill>
                            <a:schemeClr val="tx1"/>
                          </a:solidFill>
                          <a:effectLst/>
                          <a:latin typeface="+mn-lt"/>
                          <a:ea typeface="DengXian" panose="02010600030101010101" pitchFamily="2" charset="-122"/>
                          <a:cs typeface="Times New Roman" panose="02020603050405020304" pitchFamily="18" charset="0"/>
                        </a:rPr>
                        <a:t>Properly inferred</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100" dirty="0">
                          <a:solidFill>
                            <a:schemeClr val="tx1"/>
                          </a:solidFill>
                          <a:effectLst/>
                          <a:latin typeface="+mn-lt"/>
                          <a:ea typeface="DengXian" panose="02010600030101010101" pitchFamily="2" charset="-122"/>
                          <a:cs typeface="Times New Roman" panose="02020603050405020304" pitchFamily="18" charset="0"/>
                        </a:rPr>
                        <a:t>X</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100" dirty="0">
                          <a:solidFill>
                            <a:schemeClr val="tx1"/>
                          </a:solidFill>
                          <a:effectLst/>
                          <a:latin typeface="+mn-lt"/>
                          <a:ea typeface="DengXian" panose="02010600030101010101" pitchFamily="2" charset="-122"/>
                          <a:cs typeface="Times New Roman" panose="02020603050405020304" pitchFamily="18" charset="0"/>
                        </a:rPr>
                        <a:t>X</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100" dirty="0">
                          <a:solidFill>
                            <a:schemeClr val="tx1"/>
                          </a:solidFill>
                          <a:effectLst/>
                          <a:latin typeface="+mn-lt"/>
                          <a:ea typeface="DengXian" panose="02010600030101010101" pitchFamily="2" charset="-122"/>
                          <a:cs typeface="Times New Roman" panose="02020603050405020304" pitchFamily="18" charset="0"/>
                        </a:rPr>
                        <a:t>X</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0" kern="100" dirty="0">
                        <a:solidFill>
                          <a:schemeClr val="tx1"/>
                        </a:solidFill>
                        <a:effectLst/>
                        <a:latin typeface="+mn-lt"/>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100" dirty="0">
                          <a:solidFill>
                            <a:schemeClr val="tx1"/>
                          </a:solidFill>
                          <a:effectLst/>
                          <a:latin typeface="+mn-lt"/>
                          <a:ea typeface="DengXian" panose="02010600030101010101" pitchFamily="2" charset="-122"/>
                          <a:cs typeface="Times New Roman" panose="02020603050405020304" pitchFamily="18" charset="0"/>
                        </a:rPr>
                        <a:t>X</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100" dirty="0">
                          <a:solidFill>
                            <a:schemeClr val="tx1"/>
                          </a:solidFill>
                          <a:effectLst/>
                          <a:latin typeface="+mn-lt"/>
                          <a:ea typeface="DengXian" panose="02010600030101010101" pitchFamily="2" charset="-122"/>
                          <a:cs typeface="Times New Roman" panose="02020603050405020304" pitchFamily="18" charset="0"/>
                        </a:rPr>
                        <a:t>X</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100" dirty="0">
                          <a:solidFill>
                            <a:schemeClr val="tx1"/>
                          </a:solidFill>
                          <a:effectLst/>
                          <a:latin typeface="+mn-lt"/>
                          <a:ea typeface="DengXian" panose="02010600030101010101" pitchFamily="2" charset="-122"/>
                          <a:cs typeface="Times New Roman" panose="02020603050405020304" pitchFamily="18" charset="0"/>
                        </a:rPr>
                        <a:t>X</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0" kern="100" dirty="0">
                        <a:solidFill>
                          <a:schemeClr val="tx1"/>
                        </a:solidFill>
                        <a:effectLst/>
                        <a:latin typeface="+mn-lt"/>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kern="100" dirty="0">
                          <a:solidFill>
                            <a:schemeClr val="tx1"/>
                          </a:solidFill>
                          <a:effectLst/>
                          <a:latin typeface="+mn-lt"/>
                          <a:cs typeface="Times New Roman" panose="02020603050405020304" pitchFamily="18" charset="0"/>
                        </a:rPr>
                        <a:t>X</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kern="100" dirty="0">
                          <a:solidFill>
                            <a:schemeClr val="tx1"/>
                          </a:solidFill>
                          <a:effectLst/>
                          <a:latin typeface="+mn-lt"/>
                          <a:cs typeface="Times New Roman" panose="02020603050405020304" pitchFamily="18" charset="0"/>
                        </a:rPr>
                        <a:t>X</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kern="100" dirty="0">
                          <a:solidFill>
                            <a:schemeClr val="tx1"/>
                          </a:solidFill>
                          <a:effectLst/>
                          <a:latin typeface="+mn-lt"/>
                          <a:cs typeface="Times New Roman" panose="02020603050405020304" pitchFamily="18" charset="0"/>
                        </a:rPr>
                        <a:t>X</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0" kern="100" dirty="0">
                        <a:solidFill>
                          <a:schemeClr val="tx1"/>
                        </a:solidFill>
                        <a:effectLst/>
                        <a:latin typeface="+mn-lt"/>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942573"/>
                  </a:ext>
                </a:extLst>
              </a:tr>
              <a:tr h="203200">
                <a:tc>
                  <a:txBody>
                    <a:bodyPr/>
                    <a:lstStyle/>
                    <a:p>
                      <a:pPr marL="0" marR="0" algn="ctr">
                        <a:spcBef>
                          <a:spcPts val="0"/>
                        </a:spcBef>
                        <a:spcAft>
                          <a:spcPts val="0"/>
                        </a:spcAft>
                      </a:pPr>
                      <a:r>
                        <a:rPr lang="en-US" sz="1400" b="0" kern="0" dirty="0">
                          <a:solidFill>
                            <a:schemeClr val="tx1"/>
                          </a:solidFill>
                          <a:effectLst/>
                          <a:latin typeface="+mn-lt"/>
                        </a:rPr>
                        <a:t>Ex-quad</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100" dirty="0">
                          <a:solidFill>
                            <a:schemeClr val="tx1"/>
                          </a:solidFill>
                          <a:effectLst/>
                          <a:latin typeface="+mn-lt"/>
                          <a:ea typeface="DengXian" panose="02010600030101010101" pitchFamily="2" charset="-122"/>
                          <a:cs typeface="Times New Roman" panose="02020603050405020304" pitchFamily="18" charset="0"/>
                        </a:rPr>
                        <a:t>excessively added</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dirty="0">
                          <a:solidFill>
                            <a:schemeClr val="tx1"/>
                          </a:solidFill>
                          <a:effectLst/>
                          <a:latin typeface="+mn-lt"/>
                        </a:rPr>
                        <a:t>X</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a:solidFill>
                            <a:schemeClr val="tx1"/>
                          </a:solidFill>
                          <a:effectLst/>
                          <a:latin typeface="+mn-lt"/>
                        </a:rPr>
                        <a:t>X</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dirty="0">
                          <a:solidFill>
                            <a:schemeClr val="tx1"/>
                          </a:solidFill>
                          <a:effectLst/>
                          <a:latin typeface="+mn-lt"/>
                        </a:rPr>
                        <a:t>X</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a:solidFill>
                            <a:schemeClr val="tx1"/>
                          </a:solidFill>
                          <a:effectLst/>
                          <a:latin typeface="+mn-lt"/>
                        </a:rPr>
                        <a:t>X</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a:solidFill>
                            <a:schemeClr val="tx1"/>
                          </a:solidFill>
                          <a:effectLst/>
                          <a:latin typeface="+mn-lt"/>
                        </a:rPr>
                        <a:t>X</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a:solidFill>
                            <a:schemeClr val="tx1"/>
                          </a:solidFill>
                          <a:effectLst/>
                          <a:latin typeface="+mn-lt"/>
                        </a:rPr>
                        <a:t>X</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a:solidFill>
                            <a:schemeClr val="tx1"/>
                          </a:solidFill>
                          <a:effectLst/>
                          <a:latin typeface="+mn-lt"/>
                        </a:rPr>
                        <a:t>X</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a:solidFill>
                            <a:schemeClr val="tx1"/>
                          </a:solidFill>
                          <a:effectLst/>
                          <a:latin typeface="+mn-lt"/>
                        </a:rPr>
                        <a:t>X</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a:solidFill>
                            <a:schemeClr val="tx1"/>
                          </a:solidFill>
                          <a:effectLst/>
                          <a:latin typeface="+mn-lt"/>
                        </a:rPr>
                        <a:t>X</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a:solidFill>
                            <a:schemeClr val="tx1"/>
                          </a:solidFill>
                          <a:effectLst/>
                          <a:latin typeface="+mn-lt"/>
                        </a:rPr>
                        <a:t>X</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a:solidFill>
                            <a:schemeClr val="tx1"/>
                          </a:solidFill>
                          <a:effectLst/>
                          <a:latin typeface="+mn-lt"/>
                        </a:rPr>
                        <a:t>X</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b="0" kern="0" dirty="0">
                          <a:solidFill>
                            <a:schemeClr val="tx1"/>
                          </a:solidFill>
                          <a:effectLst/>
                          <a:latin typeface="+mn-lt"/>
                        </a:rPr>
                        <a:t>X</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373131"/>
                  </a:ext>
                </a:extLst>
              </a:tr>
            </a:tbl>
          </a:graphicData>
        </a:graphic>
      </p:graphicFrame>
      <p:sp>
        <p:nvSpPr>
          <p:cNvPr id="7" name="TextBox 6">
            <a:extLst>
              <a:ext uri="{FF2B5EF4-FFF2-40B4-BE49-F238E27FC236}">
                <a16:creationId xmlns:a16="http://schemas.microsoft.com/office/drawing/2014/main" id="{57FC1D61-A5BE-AD5F-C06D-1647D2F05F03}"/>
              </a:ext>
            </a:extLst>
          </p:cNvPr>
          <p:cNvSpPr txBox="1"/>
          <p:nvPr/>
        </p:nvSpPr>
        <p:spPr>
          <a:xfrm>
            <a:off x="3114899" y="3688946"/>
            <a:ext cx="5888407" cy="307777"/>
          </a:xfrm>
          <a:prstGeom prst="rect">
            <a:avLst/>
          </a:prstGeom>
          <a:noFill/>
        </p:spPr>
        <p:txBody>
          <a:bodyPr wrap="none" rtlCol="0">
            <a:spAutoFit/>
          </a:bodyPr>
          <a:lstStyle/>
          <a:p>
            <a:pPr algn="ctr"/>
            <a:r>
              <a:rPr lang="en-US" sz="1400" dirty="0"/>
              <a:t>Table 6. List of composition of reference panel used for local ancestry inference</a:t>
            </a:r>
          </a:p>
        </p:txBody>
      </p:sp>
    </p:spTree>
    <p:extLst>
      <p:ext uri="{BB962C8B-B14F-4D97-AF65-F5344CB8AC3E}">
        <p14:creationId xmlns:p14="http://schemas.microsoft.com/office/powerpoint/2010/main" val="2911039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8772530" cy="584775"/>
          </a:xfrm>
          <a:prstGeom prst="rect">
            <a:avLst/>
          </a:prstGeom>
          <a:noFill/>
        </p:spPr>
        <p:txBody>
          <a:bodyPr wrap="none" rtlCol="0">
            <a:spAutoFit/>
          </a:bodyPr>
          <a:lstStyle/>
          <a:p>
            <a:r>
              <a:rPr lang="en-US" sz="3200" b="1" dirty="0"/>
              <a:t>Aim 1: Design continuous local ancestry measure</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11297653" cy="2585323"/>
              </a:xfrm>
              <a:prstGeom prst="rect">
                <a:avLst/>
              </a:prstGeom>
              <a:noFill/>
            </p:spPr>
            <p:txBody>
              <a:bodyPr wrap="square" rtlCol="0">
                <a:spAutoFit/>
              </a:bodyPr>
              <a:lstStyle/>
              <a:p>
                <a:r>
                  <a:rPr lang="en-US" b="1" dirty="0"/>
                  <a:t>Method</a:t>
                </a:r>
              </a:p>
              <a:p>
                <a:pPr marL="285750" indent="-285750">
                  <a:buFont typeface="Arial" panose="020B0604020202020204" pitchFamily="34" charset="0"/>
                  <a:buChar char="•"/>
                </a:pPr>
                <a:r>
                  <a:rPr lang="en-US" b="1" i="1" dirty="0"/>
                  <a:t>Generation of LACs</a:t>
                </a:r>
                <a:endParaRPr lang="en-US" dirty="0"/>
              </a:p>
              <a:p>
                <a:pPr marL="742950" lvl="1" indent="-285750">
                  <a:buFont typeface="Arial" panose="020B0604020202020204" pitchFamily="34" charset="0"/>
                  <a:buChar char="•"/>
                </a:pPr>
                <a:r>
                  <a:rPr lang="en-US" dirty="0"/>
                  <a:t>Plink v2.0 used for LD pruning and SVD decomposition with top 5 PCs selected</a:t>
                </a:r>
              </a:p>
              <a:p>
                <a:pPr marL="742950" lvl="1" indent="-285750">
                  <a:buFont typeface="Arial" panose="020B0604020202020204" pitchFamily="34" charset="0"/>
                  <a:buChar char="•"/>
                </a:pPr>
                <a:r>
                  <a:rPr lang="en-US" dirty="0"/>
                  <a:t>Generated global PCs and the ancestry projection matrix </a:t>
                </a:r>
                <a14:m>
                  <m:oMath xmlns:m="http://schemas.openxmlformats.org/officeDocument/2006/math">
                    <m:r>
                      <a:rPr lang="en-US" b="0" i="1" smtClean="0">
                        <a:latin typeface="Cambria Math" panose="02040503050406030204" pitchFamily="18" charset="0"/>
                      </a:rPr>
                      <m:t>𝜓</m:t>
                    </m:r>
                  </m:oMath>
                </a14:m>
                <a:r>
                  <a:rPr lang="en-US" dirty="0"/>
                  <a:t> for samples as stated</a:t>
                </a:r>
              </a:p>
              <a:p>
                <a:pPr marL="742950" lvl="1" indent="-285750">
                  <a:buFont typeface="Arial" panose="020B0604020202020204" pitchFamily="34" charset="0"/>
                  <a:buChar char="•"/>
                </a:pPr>
                <a:r>
                  <a:rPr lang="en-US" dirty="0"/>
                  <a:t>Averaged local ancestry individually and obtained LACs as stated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i="1" dirty="0"/>
                  <a:t>Evaluation of accuracy and robustness of LACs</a:t>
                </a:r>
                <a:endParaRPr lang="en-US" dirty="0"/>
              </a:p>
              <a:p>
                <a:pPr marL="742950" lvl="1" indent="-285750">
                  <a:buFont typeface="Arial" panose="020B0604020202020204" pitchFamily="34" charset="0"/>
                  <a:buChar char="•"/>
                </a:pPr>
                <a:r>
                  <a:rPr lang="en-US" dirty="0"/>
                  <a:t>Calculated correlation coefficients between LACs of ground truth and LACs of different versions</a:t>
                </a:r>
              </a:p>
              <a:p>
                <a:pPr marL="742950" lvl="1" indent="-285750">
                  <a:buFont typeface="Arial" panose="020B0604020202020204" pitchFamily="34" charset="0"/>
                  <a:buChar char="•"/>
                </a:pPr>
                <a:r>
                  <a:rPr lang="en-US" dirty="0"/>
                  <a:t>Coefficients calculated at breakpoints and further weighted according to genomic distances</a:t>
                </a:r>
              </a:p>
            </p:txBody>
          </p:sp>
        </mc:Choice>
        <mc:Fallback xmlns="">
          <p:sp>
            <p:nvSpPr>
              <p:cNvPr id="22" name="TextBox 21">
                <a:extLst>
                  <a:ext uri="{FF2B5EF4-FFF2-40B4-BE49-F238E27FC236}">
                    <a16:creationId xmlns:a16="http://schemas.microsoft.com/office/drawing/2014/main" id="{0C652F0A-CCC5-BD0C-4DE2-F2002A831F8E}"/>
                  </a:ext>
                </a:extLst>
              </p:cNvPr>
              <p:cNvSpPr txBox="1">
                <a:spLocks noRot="1" noChangeAspect="1" noMove="1" noResize="1" noEditPoints="1" noAdjustHandles="1" noChangeArrowheads="1" noChangeShapeType="1" noTextEdit="1"/>
              </p:cNvSpPr>
              <p:nvPr/>
            </p:nvSpPr>
            <p:spPr>
              <a:xfrm>
                <a:off x="444452" y="998620"/>
                <a:ext cx="11297653" cy="2585323"/>
              </a:xfrm>
              <a:prstGeom prst="rect">
                <a:avLst/>
              </a:prstGeom>
              <a:blipFill>
                <a:blip r:embed="rId3"/>
                <a:stretch>
                  <a:fillRect l="-562" t="-976" b="-2439"/>
                </a:stretch>
              </a:blipFill>
            </p:spPr>
            <p:txBody>
              <a:bodyPr/>
              <a:lstStyle/>
              <a:p>
                <a:r>
                  <a:rPr lang="en-US">
                    <a:noFill/>
                  </a:rPr>
                  <a:t> </a:t>
                </a:r>
              </a:p>
            </p:txBody>
          </p:sp>
        </mc:Fallback>
      </mc:AlternateContent>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14</a:t>
            </a:fld>
            <a:endParaRPr lang="en-US"/>
          </a:p>
        </p:txBody>
      </p:sp>
      <p:sp>
        <p:nvSpPr>
          <p:cNvPr id="7" name="TextBox 6">
            <a:extLst>
              <a:ext uri="{FF2B5EF4-FFF2-40B4-BE49-F238E27FC236}">
                <a16:creationId xmlns:a16="http://schemas.microsoft.com/office/drawing/2014/main" id="{57FC1D61-A5BE-AD5F-C06D-1647D2F05F03}"/>
              </a:ext>
            </a:extLst>
          </p:cNvPr>
          <p:cNvSpPr txBox="1"/>
          <p:nvPr/>
        </p:nvSpPr>
        <p:spPr>
          <a:xfrm>
            <a:off x="3958909" y="3848553"/>
            <a:ext cx="4274183" cy="307777"/>
          </a:xfrm>
          <a:prstGeom prst="rect">
            <a:avLst/>
          </a:prstGeom>
          <a:noFill/>
        </p:spPr>
        <p:txBody>
          <a:bodyPr wrap="none" rtlCol="0">
            <a:spAutoFit/>
          </a:bodyPr>
          <a:lstStyle/>
          <a:p>
            <a:pPr algn="ctr"/>
            <a:r>
              <a:rPr lang="en-US" sz="1400" dirty="0"/>
              <a:t>Table 7. List of sources of LACs and corresponding tests</a:t>
            </a:r>
          </a:p>
        </p:txBody>
      </p:sp>
      <p:graphicFrame>
        <p:nvGraphicFramePr>
          <p:cNvPr id="2" name="Table 1">
            <a:extLst>
              <a:ext uri="{FF2B5EF4-FFF2-40B4-BE49-F238E27FC236}">
                <a16:creationId xmlns:a16="http://schemas.microsoft.com/office/drawing/2014/main" id="{987E9305-1806-0907-8E19-D53D0662998D}"/>
              </a:ext>
            </a:extLst>
          </p:cNvPr>
          <p:cNvGraphicFramePr>
            <a:graphicFrameLocks noGrp="1"/>
          </p:cNvGraphicFramePr>
          <p:nvPr>
            <p:extLst>
              <p:ext uri="{D42A27DB-BD31-4B8C-83A1-F6EECF244321}">
                <p14:modId xmlns:p14="http://schemas.microsoft.com/office/powerpoint/2010/main" val="3099592714"/>
              </p:ext>
            </p:extLst>
          </p:nvPr>
        </p:nvGraphicFramePr>
        <p:xfrm>
          <a:off x="609600" y="4196811"/>
          <a:ext cx="10972800" cy="1493520"/>
        </p:xfrm>
        <a:graphic>
          <a:graphicData uri="http://schemas.openxmlformats.org/drawingml/2006/table">
            <a:tbl>
              <a:tblPr firstRow="1" firstCol="1" bandRow="1">
                <a:tableStyleId>{5C22544A-7EE6-4342-B048-85BDC9FD1C3A}</a:tableStyleId>
              </a:tblPr>
              <a:tblGrid>
                <a:gridCol w="1645920">
                  <a:extLst>
                    <a:ext uri="{9D8B030D-6E8A-4147-A177-3AD203B41FA5}">
                      <a16:colId xmlns:a16="http://schemas.microsoft.com/office/drawing/2014/main" val="3462177366"/>
                    </a:ext>
                  </a:extLst>
                </a:gridCol>
                <a:gridCol w="914400">
                  <a:extLst>
                    <a:ext uri="{9D8B030D-6E8A-4147-A177-3AD203B41FA5}">
                      <a16:colId xmlns:a16="http://schemas.microsoft.com/office/drawing/2014/main" val="784889156"/>
                    </a:ext>
                  </a:extLst>
                </a:gridCol>
                <a:gridCol w="1920240">
                  <a:extLst>
                    <a:ext uri="{9D8B030D-6E8A-4147-A177-3AD203B41FA5}">
                      <a16:colId xmlns:a16="http://schemas.microsoft.com/office/drawing/2014/main" val="3488193639"/>
                    </a:ext>
                  </a:extLst>
                </a:gridCol>
                <a:gridCol w="1920240">
                  <a:extLst>
                    <a:ext uri="{9D8B030D-6E8A-4147-A177-3AD203B41FA5}">
                      <a16:colId xmlns:a16="http://schemas.microsoft.com/office/drawing/2014/main" val="3507845797"/>
                    </a:ext>
                  </a:extLst>
                </a:gridCol>
                <a:gridCol w="1920240">
                  <a:extLst>
                    <a:ext uri="{9D8B030D-6E8A-4147-A177-3AD203B41FA5}">
                      <a16:colId xmlns:a16="http://schemas.microsoft.com/office/drawing/2014/main" val="42626850"/>
                    </a:ext>
                  </a:extLst>
                </a:gridCol>
                <a:gridCol w="1371600">
                  <a:extLst>
                    <a:ext uri="{9D8B030D-6E8A-4147-A177-3AD203B41FA5}">
                      <a16:colId xmlns:a16="http://schemas.microsoft.com/office/drawing/2014/main" val="4086567633"/>
                    </a:ext>
                  </a:extLst>
                </a:gridCol>
                <a:gridCol w="1280160">
                  <a:extLst>
                    <a:ext uri="{9D8B030D-6E8A-4147-A177-3AD203B41FA5}">
                      <a16:colId xmlns:a16="http://schemas.microsoft.com/office/drawing/2014/main" val="3448423778"/>
                    </a:ext>
                  </a:extLst>
                </a:gridCol>
              </a:tblGrid>
              <a:tr h="210312">
                <a:tc rowSpan="2" gridSpan="2">
                  <a:txBody>
                    <a:bodyPr/>
                    <a:lstStyle/>
                    <a:p>
                      <a:pPr marL="0" marR="0" algn="ctr">
                        <a:spcBef>
                          <a:spcPts val="0"/>
                        </a:spcBef>
                        <a:spcAft>
                          <a:spcPts val="0"/>
                        </a:spcAft>
                      </a:pPr>
                      <a:r>
                        <a:rPr lang="en-US" sz="1400" b="0" kern="0" dirty="0">
                          <a:solidFill>
                            <a:schemeClr val="tx1"/>
                          </a:solidFill>
                          <a:effectLst/>
                          <a:latin typeface="+mn-lt"/>
                        </a:rPr>
                        <a:t>Reference panel</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hMerge="1">
                  <a:txBody>
                    <a:bodyPr/>
                    <a:lstStyle/>
                    <a:p>
                      <a:endParaRPr lang="en-US"/>
                    </a:p>
                  </a:txBody>
                  <a:tcPr/>
                </a:tc>
                <a:tc gridSpan="3">
                  <a:txBody>
                    <a:bodyPr/>
                    <a:lstStyle/>
                    <a:p>
                      <a:pPr marL="0" marR="0" algn="ctr">
                        <a:spcBef>
                          <a:spcPts val="0"/>
                        </a:spcBef>
                        <a:spcAft>
                          <a:spcPts val="0"/>
                        </a:spcAft>
                      </a:pPr>
                      <a:r>
                        <a:rPr lang="en-US" sz="1400" b="0" kern="0" dirty="0">
                          <a:solidFill>
                            <a:schemeClr val="tx1"/>
                          </a:solidFill>
                          <a:effectLst/>
                          <a:latin typeface="+mn-lt"/>
                        </a:rPr>
                        <a:t>Superpopulation</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rowSpan="2">
                  <a:txBody>
                    <a:bodyPr/>
                    <a:lstStyle/>
                    <a:p>
                      <a:pPr marL="0" marR="0" algn="ctr">
                        <a:spcBef>
                          <a:spcPts val="0"/>
                        </a:spcBef>
                        <a:spcAft>
                          <a:spcPts val="0"/>
                        </a:spcAft>
                      </a:pPr>
                      <a:r>
                        <a:rPr lang="en-US" sz="1400" b="0" kern="0" dirty="0">
                          <a:solidFill>
                            <a:schemeClr val="tx1"/>
                          </a:solidFill>
                          <a:effectLst/>
                          <a:latin typeface="+mn-lt"/>
                        </a:rPr>
                        <a:t>Type of LACs</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lgn="ctr">
                        <a:spcBef>
                          <a:spcPts val="0"/>
                        </a:spcBef>
                        <a:spcAft>
                          <a:spcPts val="0"/>
                        </a:spcAft>
                      </a:pPr>
                      <a:r>
                        <a:rPr lang="en-US" sz="1400" b="0" kern="0" dirty="0">
                          <a:solidFill>
                            <a:schemeClr val="tx1"/>
                          </a:solidFill>
                          <a:effectLst/>
                          <a:latin typeface="+mn-lt"/>
                        </a:rPr>
                        <a:t>Test type</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5637330"/>
                  </a:ext>
                </a:extLst>
              </a:tr>
              <a:tr h="210312">
                <a:tc gridSpan="2" vMerge="1">
                  <a:txBody>
                    <a:bodyPr/>
                    <a:lstStyle/>
                    <a:p>
                      <a:endParaRPr lang="en-US"/>
                    </a:p>
                  </a:txBody>
                  <a:tcPr/>
                </a:tc>
                <a:tc hMerge="1" vMerge="1">
                  <a:txBody>
                    <a:bodyPr/>
                    <a:lstStyle/>
                    <a:p>
                      <a:endParaRPr lang="en-US"/>
                    </a:p>
                  </a:txBody>
                  <a:tcPr/>
                </a:tc>
                <a:tc>
                  <a:txBody>
                    <a:bodyPr/>
                    <a:lstStyle/>
                    <a:p>
                      <a:pPr marL="0" marR="0" algn="ctr">
                        <a:spcBef>
                          <a:spcPts val="0"/>
                        </a:spcBef>
                        <a:spcAft>
                          <a:spcPts val="0"/>
                        </a:spcAft>
                      </a:pPr>
                      <a:r>
                        <a:rPr lang="en-US" sz="1400" b="0" kern="0" dirty="0">
                          <a:solidFill>
                            <a:schemeClr val="tx1"/>
                          </a:solidFill>
                          <a:effectLst/>
                          <a:latin typeface="+mn-lt"/>
                        </a:rPr>
                        <a:t>African</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latin typeface="+mn-lt"/>
                        </a:rPr>
                        <a:t>European</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latin typeface="+mn-lt"/>
                        </a:rPr>
                        <a:t>Amerindian</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243924151"/>
                  </a:ext>
                </a:extLst>
              </a:tr>
              <a:tr h="210312">
                <a:tc>
                  <a:txBody>
                    <a:bodyPr/>
                    <a:lstStyle/>
                    <a:p>
                      <a:pPr marL="0" marR="0" algn="ctr">
                        <a:spcBef>
                          <a:spcPts val="0"/>
                        </a:spcBef>
                        <a:spcAft>
                          <a:spcPts val="0"/>
                        </a:spcAft>
                      </a:pPr>
                      <a:r>
                        <a:rPr lang="en-US" sz="1400" b="0" kern="0" dirty="0">
                          <a:solidFill>
                            <a:schemeClr val="tx1"/>
                          </a:solidFill>
                          <a:effectLst/>
                          <a:latin typeface="+mn-lt"/>
                        </a:rPr>
                        <a:t>Genotype simulation</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dirty="0">
                          <a:solidFill>
                            <a:schemeClr val="tx1"/>
                          </a:solidFill>
                          <a:effectLst/>
                          <a:latin typeface="+mn-lt"/>
                          <a:ea typeface="DengXian" panose="02010600030101010101" pitchFamily="2" charset="-122"/>
                          <a:cs typeface="Times New Roman" panose="02020603050405020304" pitchFamily="18" charset="0"/>
                        </a:rPr>
                        <a:t>St-trio</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dirty="0">
                          <a:solidFill>
                            <a:schemeClr val="tx1"/>
                          </a:solidFill>
                          <a:effectLst/>
                          <a:latin typeface="+mn-lt"/>
                        </a:rPr>
                        <a:t>ASW, LWK, YRI</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dirty="0">
                          <a:solidFill>
                            <a:schemeClr val="tx1"/>
                          </a:solidFill>
                          <a:effectLst/>
                          <a:latin typeface="+mn-lt"/>
                        </a:rPr>
                        <a:t>CEU, TSI, GBR</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dirty="0">
                          <a:solidFill>
                            <a:schemeClr val="tx1"/>
                          </a:solidFill>
                          <a:effectLst/>
                          <a:latin typeface="+mn-lt"/>
                        </a:rPr>
                        <a:t>PEL, CLM, MXL</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dirty="0">
                          <a:solidFill>
                            <a:schemeClr val="tx1"/>
                          </a:solidFill>
                          <a:effectLst/>
                          <a:latin typeface="+mn-lt"/>
                        </a:rPr>
                        <a:t>Ground truth</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dirty="0">
                          <a:solidFill>
                            <a:schemeClr val="tx1"/>
                          </a:solidFill>
                          <a:effectLst/>
                          <a:latin typeface="+mn-lt"/>
                        </a:rPr>
                        <a:t>-</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4052047744"/>
                  </a:ext>
                </a:extLst>
              </a:tr>
              <a:tr h="210312">
                <a:tc rowSpan="4">
                  <a:txBody>
                    <a:bodyPr/>
                    <a:lstStyle/>
                    <a:p>
                      <a:pPr marL="0" marR="0" algn="ctr">
                        <a:spcBef>
                          <a:spcPts val="0"/>
                        </a:spcBef>
                        <a:spcAft>
                          <a:spcPts val="0"/>
                        </a:spcAft>
                      </a:pPr>
                      <a:r>
                        <a:rPr lang="en-US" sz="1400" b="0" kern="0" dirty="0">
                          <a:solidFill>
                            <a:schemeClr val="tx1"/>
                          </a:solidFill>
                          <a:effectLst/>
                          <a:latin typeface="+mn-lt"/>
                        </a:rPr>
                        <a:t>Local ancestry inference</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latin typeface="+mn-lt"/>
                        </a:rPr>
                        <a:t>Tr-duo</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a:solidFill>
                            <a:schemeClr val="tx1"/>
                          </a:solidFill>
                          <a:effectLst/>
                          <a:latin typeface="+mn-lt"/>
                        </a:rPr>
                        <a:t>LWK, YRI</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dirty="0">
                          <a:solidFill>
                            <a:schemeClr val="tx1"/>
                          </a:solidFill>
                          <a:effectLst/>
                          <a:latin typeface="+mn-lt"/>
                        </a:rPr>
                        <a:t>CEU, TSI</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a:solidFill>
                            <a:schemeClr val="tx1"/>
                          </a:solidFill>
                          <a:effectLst/>
                          <a:latin typeface="+mn-lt"/>
                        </a:rPr>
                        <a:t>PEL, MXL</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a:solidFill>
                            <a:schemeClr val="tx1"/>
                          </a:solidFill>
                          <a:effectLst/>
                          <a:latin typeface="+mn-lt"/>
                        </a:rPr>
                        <a:t>Misclassified</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a:solidFill>
                            <a:schemeClr val="tx1"/>
                          </a:solidFill>
                          <a:effectLst/>
                          <a:latin typeface="+mn-lt"/>
                        </a:rPr>
                        <a:t>Robustness test</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081843860"/>
                  </a:ext>
                </a:extLst>
              </a:tr>
              <a:tr h="210312">
                <a:tc vMerge="1">
                  <a:txBody>
                    <a:bodyPr/>
                    <a:lstStyle/>
                    <a:p>
                      <a:endParaRPr lang="en-US"/>
                    </a:p>
                  </a:txBody>
                  <a:tcPr/>
                </a:tc>
                <a:tc>
                  <a:txBody>
                    <a:bodyPr/>
                    <a:lstStyle/>
                    <a:p>
                      <a:pPr marL="0" marR="0" algn="ctr">
                        <a:spcBef>
                          <a:spcPts val="0"/>
                        </a:spcBef>
                        <a:spcAft>
                          <a:spcPts val="0"/>
                        </a:spcAft>
                      </a:pPr>
                      <a:r>
                        <a:rPr lang="en-US" sz="1400" b="0" kern="0" dirty="0">
                          <a:solidFill>
                            <a:schemeClr val="tx1"/>
                          </a:solidFill>
                          <a:effectLst/>
                          <a:latin typeface="+mn-lt"/>
                        </a:rPr>
                        <a:t>AMR-free</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a:solidFill>
                            <a:schemeClr val="tx1"/>
                          </a:solidFill>
                          <a:effectLst/>
                          <a:latin typeface="+mn-lt"/>
                        </a:rPr>
                        <a:t>ASW, LWK, YRI</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a:solidFill>
                            <a:schemeClr val="tx1"/>
                          </a:solidFill>
                          <a:effectLst/>
                          <a:latin typeface="+mn-lt"/>
                        </a:rPr>
                        <a:t>CEU, TSI, GBR</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noFill/>
                  </a:tcPr>
                </a:tc>
                <a:tc>
                  <a:txBody>
                    <a:bodyPr/>
                    <a:lstStyle/>
                    <a:p>
                      <a:endParaRPr lang="en-US" sz="1400" b="0" kern="100">
                        <a:solidFill>
                          <a:schemeClr val="tx1"/>
                        </a:solidFill>
                        <a:effectLst/>
                        <a:latin typeface="+mn-lt"/>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a:solidFill>
                            <a:schemeClr val="tx1"/>
                          </a:solidFill>
                          <a:effectLst/>
                          <a:latin typeface="+mn-lt"/>
                        </a:rPr>
                        <a:t>Misclassified</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a:solidFill>
                            <a:schemeClr val="tx1"/>
                          </a:solidFill>
                          <a:effectLst/>
                          <a:latin typeface="+mn-lt"/>
                        </a:rPr>
                        <a:t>Robustness test</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855894075"/>
                  </a:ext>
                </a:extLst>
              </a:tr>
              <a:tr h="210312">
                <a:tc vMerge="1">
                  <a:txBody>
                    <a:bodyPr/>
                    <a:lstStyle/>
                    <a:p>
                      <a:endParaRPr lang="en-US"/>
                    </a:p>
                  </a:txBody>
                  <a:tcPr/>
                </a:tc>
                <a:tc>
                  <a:txBody>
                    <a:bodyPr/>
                    <a:lstStyle/>
                    <a:p>
                      <a:pPr marL="0" marR="0" algn="ctr">
                        <a:spcBef>
                          <a:spcPts val="0"/>
                        </a:spcBef>
                        <a:spcAft>
                          <a:spcPts val="0"/>
                        </a:spcAft>
                      </a:pPr>
                      <a:r>
                        <a:rPr lang="en-US" sz="1400" b="0" kern="0" dirty="0">
                          <a:solidFill>
                            <a:schemeClr val="tx1"/>
                          </a:solidFill>
                          <a:effectLst/>
                          <a:latin typeface="+mn-lt"/>
                          <a:ea typeface="DengXian" panose="02010600030101010101" pitchFamily="2" charset="-122"/>
                          <a:cs typeface="Times New Roman" panose="02020603050405020304" pitchFamily="18" charset="0"/>
                        </a:rPr>
                        <a:t>St-trio</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a:solidFill>
                            <a:schemeClr val="tx1"/>
                          </a:solidFill>
                          <a:effectLst/>
                          <a:latin typeface="+mn-lt"/>
                        </a:rPr>
                        <a:t>ASW, LWK, YRI</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a:solidFill>
                            <a:schemeClr val="tx1"/>
                          </a:solidFill>
                          <a:effectLst/>
                          <a:latin typeface="+mn-lt"/>
                        </a:rPr>
                        <a:t>CEU, TSI, GBR</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a:solidFill>
                            <a:schemeClr val="tx1"/>
                          </a:solidFill>
                          <a:effectLst/>
                          <a:latin typeface="+mn-lt"/>
                        </a:rPr>
                        <a:t>PEL, CLM, MXL</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a:solidFill>
                            <a:schemeClr val="tx1"/>
                          </a:solidFill>
                          <a:effectLst/>
                          <a:latin typeface="+mn-lt"/>
                        </a:rPr>
                        <a:t>Properly inferred</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a:solidFill>
                            <a:schemeClr val="tx1"/>
                          </a:solidFill>
                          <a:effectLst/>
                          <a:latin typeface="+mn-lt"/>
                        </a:rPr>
                        <a:t>Accuracy test</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26436147"/>
                  </a:ext>
                </a:extLst>
              </a:tr>
              <a:tr h="210312">
                <a:tc vMerge="1">
                  <a:txBody>
                    <a:bodyPr/>
                    <a:lstStyle/>
                    <a:p>
                      <a:endParaRPr lang="en-US"/>
                    </a:p>
                  </a:txBody>
                  <a:tcPr/>
                </a:tc>
                <a:tc>
                  <a:txBody>
                    <a:bodyPr/>
                    <a:lstStyle/>
                    <a:p>
                      <a:pPr marL="0" marR="0" algn="ctr">
                        <a:spcBef>
                          <a:spcPts val="0"/>
                        </a:spcBef>
                        <a:spcAft>
                          <a:spcPts val="0"/>
                        </a:spcAft>
                      </a:pPr>
                      <a:r>
                        <a:rPr lang="en-US" sz="1400" b="0" kern="0" dirty="0">
                          <a:solidFill>
                            <a:schemeClr val="tx1"/>
                          </a:solidFill>
                          <a:effectLst/>
                          <a:latin typeface="+mn-lt"/>
                        </a:rPr>
                        <a:t>Ex-quad</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latin typeface="+mn-lt"/>
                        </a:rPr>
                        <a:t>ASW, LWK, YRI, ESN</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a:solidFill>
                            <a:schemeClr val="tx1"/>
                          </a:solidFill>
                          <a:effectLst/>
                          <a:latin typeface="+mn-lt"/>
                        </a:rPr>
                        <a:t>CEU, TSI, GBR, FIN</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latin typeface="+mn-lt"/>
                        </a:rPr>
                        <a:t>PEL, CLM, MXL, PUR</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a:solidFill>
                            <a:schemeClr val="tx1"/>
                          </a:solidFill>
                          <a:effectLst/>
                          <a:latin typeface="+mn-lt"/>
                        </a:rPr>
                        <a:t>Misclassified</a:t>
                      </a:r>
                      <a:endParaRPr lang="en-US" sz="1400" b="0" kern="10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latin typeface="+mn-lt"/>
                        </a:rPr>
                        <a:t>Robustness test</a:t>
                      </a:r>
                      <a:endParaRPr lang="en-US" sz="1400" b="0" kern="100" dirty="0">
                        <a:solidFill>
                          <a:schemeClr val="tx1"/>
                        </a:solidFill>
                        <a:effectLst/>
                        <a:latin typeface="+mn-lt"/>
                        <a:ea typeface="DengXian"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6472178"/>
                  </a:ext>
                </a:extLst>
              </a:tr>
            </a:tbl>
          </a:graphicData>
        </a:graphic>
      </p:graphicFrame>
    </p:spTree>
    <p:extLst>
      <p:ext uri="{BB962C8B-B14F-4D97-AF65-F5344CB8AC3E}">
        <p14:creationId xmlns:p14="http://schemas.microsoft.com/office/powerpoint/2010/main" val="2096747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8772530" cy="584775"/>
          </a:xfrm>
          <a:prstGeom prst="rect">
            <a:avLst/>
          </a:prstGeom>
          <a:noFill/>
        </p:spPr>
        <p:txBody>
          <a:bodyPr wrap="none" rtlCol="0">
            <a:spAutoFit/>
          </a:bodyPr>
          <a:lstStyle/>
          <a:p>
            <a:r>
              <a:rPr lang="en-US" sz="3200" b="1" dirty="0"/>
              <a:t>Aim 1: Design continuous local ancestry measure</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6075101" cy="1754326"/>
          </a:xfrm>
          <a:prstGeom prst="rect">
            <a:avLst/>
          </a:prstGeom>
          <a:noFill/>
        </p:spPr>
        <p:txBody>
          <a:bodyPr wrap="square" rtlCol="0">
            <a:spAutoFit/>
          </a:bodyPr>
          <a:lstStyle/>
          <a:p>
            <a:r>
              <a:rPr lang="en-US" b="1" dirty="0"/>
              <a:t>Results</a:t>
            </a:r>
          </a:p>
          <a:p>
            <a:pPr marL="285750" indent="-285750">
              <a:buFont typeface="Arial" panose="020B0604020202020204" pitchFamily="34" charset="0"/>
              <a:buChar char="•"/>
            </a:pPr>
            <a:r>
              <a:rPr lang="en-US" b="1" i="1" dirty="0"/>
              <a:t>Simulation of genotypes of admixed populations</a:t>
            </a:r>
            <a:endParaRPr lang="en-US" dirty="0"/>
          </a:p>
          <a:p>
            <a:pPr marL="742950" lvl="1" indent="-285750">
              <a:buFont typeface="Arial" panose="020B0604020202020204" pitchFamily="34" charset="0"/>
              <a:buChar char="•"/>
            </a:pPr>
            <a:r>
              <a:rPr lang="en-US" dirty="0"/>
              <a:t>7271405 SNPs included</a:t>
            </a:r>
          </a:p>
          <a:p>
            <a:pPr marL="742950" lvl="1" indent="-285750">
              <a:buFont typeface="Arial" panose="020B0604020202020204" pitchFamily="34" charset="0"/>
              <a:buChar char="•"/>
            </a:pPr>
            <a:r>
              <a:rPr lang="en-US" dirty="0"/>
              <a:t>565 admixture events in average observed per sample</a:t>
            </a:r>
          </a:p>
          <a:p>
            <a:pPr marL="742950" lvl="1" indent="-285750">
              <a:buFont typeface="Arial" panose="020B0604020202020204" pitchFamily="34" charset="0"/>
              <a:buChar char="•"/>
            </a:pPr>
            <a:r>
              <a:rPr lang="en-US" dirty="0"/>
              <a:t>1241461 unique breakpoints in total observed across the whole genome</a:t>
            </a:r>
          </a:p>
        </p:txBody>
      </p:sp>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15</a:t>
            </a:fld>
            <a:endParaRPr lang="en-US"/>
          </a:p>
        </p:txBody>
      </p:sp>
      <p:sp>
        <p:nvSpPr>
          <p:cNvPr id="7" name="TextBox 6">
            <a:extLst>
              <a:ext uri="{FF2B5EF4-FFF2-40B4-BE49-F238E27FC236}">
                <a16:creationId xmlns:a16="http://schemas.microsoft.com/office/drawing/2014/main" id="{57FC1D61-A5BE-AD5F-C06D-1647D2F05F03}"/>
              </a:ext>
            </a:extLst>
          </p:cNvPr>
          <p:cNvSpPr txBox="1"/>
          <p:nvPr/>
        </p:nvSpPr>
        <p:spPr>
          <a:xfrm>
            <a:off x="3764272" y="6534123"/>
            <a:ext cx="4663456" cy="307777"/>
          </a:xfrm>
          <a:prstGeom prst="rect">
            <a:avLst/>
          </a:prstGeom>
          <a:noFill/>
        </p:spPr>
        <p:txBody>
          <a:bodyPr wrap="none" rtlCol="0">
            <a:spAutoFit/>
          </a:bodyPr>
          <a:lstStyle/>
          <a:p>
            <a:pPr algn="ctr"/>
            <a:r>
              <a:rPr lang="en-US" sz="1400" dirty="0"/>
              <a:t>Fig 10. Comparison of continental global ancestry distribution</a:t>
            </a:r>
          </a:p>
        </p:txBody>
      </p:sp>
      <p:pic>
        <p:nvPicPr>
          <p:cNvPr id="5" name="Picture 4" descr="A graph of a graph of different types of data&#10;&#10;Description automatically generated with medium confidence">
            <a:extLst>
              <a:ext uri="{FF2B5EF4-FFF2-40B4-BE49-F238E27FC236}">
                <a16:creationId xmlns:a16="http://schemas.microsoft.com/office/drawing/2014/main" id="{532B7899-23AA-A049-BA63-2518945BC45C}"/>
              </a:ext>
            </a:extLst>
          </p:cNvPr>
          <p:cNvPicPr>
            <a:picLocks noChangeAspect="1"/>
          </p:cNvPicPr>
          <p:nvPr/>
        </p:nvPicPr>
        <p:blipFill rotWithShape="1">
          <a:blip r:embed="rId3"/>
          <a:srcRect l="21778" t="20914" r="14405" b="21130"/>
          <a:stretch/>
        </p:blipFill>
        <p:spPr>
          <a:xfrm>
            <a:off x="7158069" y="3047627"/>
            <a:ext cx="3524051" cy="3200400"/>
          </a:xfrm>
          <a:prstGeom prst="rect">
            <a:avLst/>
          </a:prstGeom>
        </p:spPr>
      </p:pic>
      <p:pic>
        <p:nvPicPr>
          <p:cNvPr id="8" name="Picture 7" descr="A graph of a graph of black particles&#10;&#10;Description automatically generated with medium confidence">
            <a:extLst>
              <a:ext uri="{FF2B5EF4-FFF2-40B4-BE49-F238E27FC236}">
                <a16:creationId xmlns:a16="http://schemas.microsoft.com/office/drawing/2014/main" id="{31F1EA14-722C-327A-F0C8-7ACBADDD950E}"/>
              </a:ext>
            </a:extLst>
          </p:cNvPr>
          <p:cNvPicPr>
            <a:picLocks noChangeAspect="1"/>
          </p:cNvPicPr>
          <p:nvPr/>
        </p:nvPicPr>
        <p:blipFill rotWithShape="1">
          <a:blip r:embed="rId4"/>
          <a:srcRect l="21908" t="20914" r="14274" b="21130"/>
          <a:stretch/>
        </p:blipFill>
        <p:spPr>
          <a:xfrm>
            <a:off x="1729569" y="3047627"/>
            <a:ext cx="3524049" cy="3200400"/>
          </a:xfrm>
          <a:prstGeom prst="rect">
            <a:avLst/>
          </a:prstGeom>
        </p:spPr>
      </p:pic>
      <p:sp>
        <p:nvSpPr>
          <p:cNvPr id="9" name="TextBox 8">
            <a:extLst>
              <a:ext uri="{FF2B5EF4-FFF2-40B4-BE49-F238E27FC236}">
                <a16:creationId xmlns:a16="http://schemas.microsoft.com/office/drawing/2014/main" id="{3B31EA27-DB0F-5E0C-136E-319BB6CC36FD}"/>
              </a:ext>
            </a:extLst>
          </p:cNvPr>
          <p:cNvSpPr txBox="1"/>
          <p:nvPr/>
        </p:nvSpPr>
        <p:spPr>
          <a:xfrm>
            <a:off x="1952549" y="6226346"/>
            <a:ext cx="3078087" cy="307777"/>
          </a:xfrm>
          <a:prstGeom prst="rect">
            <a:avLst/>
          </a:prstGeom>
          <a:noFill/>
        </p:spPr>
        <p:txBody>
          <a:bodyPr wrap="none" rtlCol="0">
            <a:spAutoFit/>
          </a:bodyPr>
          <a:lstStyle/>
          <a:p>
            <a:pPr algn="ctr"/>
            <a:r>
              <a:rPr lang="en-US" sz="1400" dirty="0"/>
              <a:t>a) Simulated continental global ancestry</a:t>
            </a:r>
          </a:p>
        </p:txBody>
      </p:sp>
      <p:sp>
        <p:nvSpPr>
          <p:cNvPr id="10" name="TextBox 9">
            <a:extLst>
              <a:ext uri="{FF2B5EF4-FFF2-40B4-BE49-F238E27FC236}">
                <a16:creationId xmlns:a16="http://schemas.microsoft.com/office/drawing/2014/main" id="{55E987C4-8FC2-A47B-2806-75BBDBA49CC2}"/>
              </a:ext>
            </a:extLst>
          </p:cNvPr>
          <p:cNvSpPr txBox="1"/>
          <p:nvPr/>
        </p:nvSpPr>
        <p:spPr>
          <a:xfrm>
            <a:off x="7182278" y="6226345"/>
            <a:ext cx="3475631" cy="307777"/>
          </a:xfrm>
          <a:prstGeom prst="rect">
            <a:avLst/>
          </a:prstGeom>
          <a:noFill/>
        </p:spPr>
        <p:txBody>
          <a:bodyPr wrap="none" rtlCol="0">
            <a:spAutoFit/>
          </a:bodyPr>
          <a:lstStyle/>
          <a:p>
            <a:pPr algn="ctr"/>
            <a:r>
              <a:rPr lang="en-US" sz="1400" dirty="0"/>
              <a:t>b) Continental global ancestry of ground truth</a:t>
            </a:r>
          </a:p>
        </p:txBody>
      </p:sp>
      <p:graphicFrame>
        <p:nvGraphicFramePr>
          <p:cNvPr id="2" name="Table 1">
            <a:extLst>
              <a:ext uri="{FF2B5EF4-FFF2-40B4-BE49-F238E27FC236}">
                <a16:creationId xmlns:a16="http://schemas.microsoft.com/office/drawing/2014/main" id="{CF3B1DDB-B298-EBF9-E010-81303080B436}"/>
              </a:ext>
            </a:extLst>
          </p:cNvPr>
          <p:cNvGraphicFramePr>
            <a:graphicFrameLocks noGrp="1"/>
          </p:cNvGraphicFramePr>
          <p:nvPr>
            <p:extLst>
              <p:ext uri="{D42A27DB-BD31-4B8C-83A1-F6EECF244321}">
                <p14:modId xmlns:p14="http://schemas.microsoft.com/office/powerpoint/2010/main" val="881508150"/>
              </p:ext>
            </p:extLst>
          </p:nvPr>
        </p:nvGraphicFramePr>
        <p:xfrm>
          <a:off x="6876353" y="1618976"/>
          <a:ext cx="4754880" cy="934720"/>
        </p:xfrm>
        <a:graphic>
          <a:graphicData uri="http://schemas.openxmlformats.org/drawingml/2006/table">
            <a:tbl>
              <a:tblPr bandRow="1">
                <a:tableStyleId>{5C22544A-7EE6-4342-B048-85BDC9FD1C3A}</a:tableStyleId>
              </a:tblPr>
              <a:tblGrid>
                <a:gridCol w="914400">
                  <a:extLst>
                    <a:ext uri="{9D8B030D-6E8A-4147-A177-3AD203B41FA5}">
                      <a16:colId xmlns:a16="http://schemas.microsoft.com/office/drawing/2014/main" val="1029036768"/>
                    </a:ext>
                  </a:extLst>
                </a:gridCol>
                <a:gridCol w="1280160">
                  <a:extLst>
                    <a:ext uri="{9D8B030D-6E8A-4147-A177-3AD203B41FA5}">
                      <a16:colId xmlns:a16="http://schemas.microsoft.com/office/drawing/2014/main" val="2216114874"/>
                    </a:ext>
                  </a:extLst>
                </a:gridCol>
                <a:gridCol w="1280160">
                  <a:extLst>
                    <a:ext uri="{9D8B030D-6E8A-4147-A177-3AD203B41FA5}">
                      <a16:colId xmlns:a16="http://schemas.microsoft.com/office/drawing/2014/main" val="3496258619"/>
                    </a:ext>
                  </a:extLst>
                </a:gridCol>
                <a:gridCol w="1280160">
                  <a:extLst>
                    <a:ext uri="{9D8B030D-6E8A-4147-A177-3AD203B41FA5}">
                      <a16:colId xmlns:a16="http://schemas.microsoft.com/office/drawing/2014/main" val="4231321982"/>
                    </a:ext>
                  </a:extLst>
                </a:gridCol>
              </a:tblGrid>
              <a:tr h="203200">
                <a:tc>
                  <a:txBody>
                    <a:bodyPr/>
                    <a:lstStyle/>
                    <a:p>
                      <a:pPr marL="0" marR="0" algn="ctr">
                        <a:spcBef>
                          <a:spcPts val="0"/>
                        </a:spcBef>
                        <a:spcAft>
                          <a:spcPts val="0"/>
                        </a:spcAft>
                      </a:pPr>
                      <a:r>
                        <a:rPr lang="en-US" sz="1200" dirty="0">
                          <a:effectLst/>
                        </a:rPr>
                        <a:t>Type</a:t>
                      </a:r>
                      <a:endParaRPr lang="en-US" sz="1200" dirty="0">
                        <a:effectLst/>
                        <a:latin typeface="Calibri" panose="020F0502020204030204" pitchFamily="34" charset="0"/>
                        <a:ea typeface="Calibri" panose="020F050202020403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AFR</a:t>
                      </a:r>
                      <a:r>
                        <a:rPr lang="en-US" sz="1200" baseline="30000" dirty="0">
                          <a:effectLst/>
                        </a:rPr>
                        <a:t>1</a:t>
                      </a:r>
                      <a:endParaRPr lang="en-US" sz="1200" dirty="0">
                        <a:effectLst/>
                        <a:latin typeface="Calibri" panose="020F0502020204030204" pitchFamily="34" charset="0"/>
                        <a:ea typeface="Calibri" panose="020F050202020403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EUR</a:t>
                      </a:r>
                      <a:r>
                        <a:rPr lang="en-US" sz="1200" baseline="30000" dirty="0">
                          <a:effectLst/>
                        </a:rPr>
                        <a:t>1</a:t>
                      </a:r>
                      <a:endParaRPr lang="en-US" sz="1200" dirty="0">
                        <a:effectLst/>
                        <a:latin typeface="Calibri" panose="020F0502020204030204" pitchFamily="34" charset="0"/>
                        <a:ea typeface="Calibri" panose="020F050202020403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AMR</a:t>
                      </a:r>
                      <a:r>
                        <a:rPr lang="en-US" sz="1200" baseline="30000" dirty="0">
                          <a:effectLst/>
                        </a:rPr>
                        <a:t>1</a:t>
                      </a:r>
                      <a:endParaRPr lang="en-US" sz="1200" dirty="0">
                        <a:effectLst/>
                        <a:latin typeface="Calibri" panose="020F0502020204030204" pitchFamily="34" charset="0"/>
                        <a:ea typeface="Calibri" panose="020F050202020403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5766074"/>
                  </a:ext>
                </a:extLst>
              </a:tr>
              <a:tr h="203200">
                <a:tc>
                  <a:txBody>
                    <a:bodyPr/>
                    <a:lstStyle/>
                    <a:p>
                      <a:pPr marL="0" marR="0" algn="ctr">
                        <a:spcBef>
                          <a:spcPts val="0"/>
                        </a:spcBef>
                        <a:spcAft>
                          <a:spcPts val="0"/>
                        </a:spcAft>
                      </a:pPr>
                      <a:r>
                        <a:rPr lang="en-US" sz="1200" dirty="0">
                          <a:effectLst/>
                        </a:rPr>
                        <a:t>Simulated truth</a:t>
                      </a:r>
                      <a:endParaRPr lang="en-US" sz="1200" dirty="0">
                        <a:effectLst/>
                        <a:latin typeface="Calibri" panose="020F0502020204030204" pitchFamily="34" charset="0"/>
                        <a:ea typeface="Calibri" panose="020F0502020204030204" pitchFamily="34"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dirty="0">
                          <a:effectLst/>
                        </a:rPr>
                        <a:t>0.2016</a:t>
                      </a:r>
                    </a:p>
                    <a:p>
                      <a:pPr marL="0" marR="0" algn="ctr">
                        <a:spcBef>
                          <a:spcPts val="0"/>
                        </a:spcBef>
                        <a:spcAft>
                          <a:spcPts val="0"/>
                        </a:spcAft>
                      </a:pPr>
                      <a:r>
                        <a:rPr lang="en-US" sz="1200" dirty="0">
                          <a:effectLst/>
                        </a:rPr>
                        <a:t>(0.0067 – 0.6580)</a:t>
                      </a:r>
                      <a:endParaRPr lang="en-US" sz="1200" dirty="0">
                        <a:effectLst/>
                        <a:latin typeface="Calibri" panose="020F0502020204030204" pitchFamily="34" charset="0"/>
                        <a:ea typeface="Calibri" panose="020F0502020204030204" pitchFamily="34"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dirty="0">
                          <a:effectLst/>
                        </a:rPr>
                        <a:t>0.4982</a:t>
                      </a:r>
                    </a:p>
                    <a:p>
                      <a:pPr marL="0" marR="0" algn="ctr">
                        <a:spcBef>
                          <a:spcPts val="0"/>
                        </a:spcBef>
                        <a:spcAft>
                          <a:spcPts val="0"/>
                        </a:spcAft>
                      </a:pPr>
                      <a:r>
                        <a:rPr lang="en-US" sz="1200" dirty="0">
                          <a:effectLst/>
                        </a:rPr>
                        <a:t>(0.1029 – 0.9004)</a:t>
                      </a:r>
                      <a:endParaRPr lang="en-US" sz="1200" dirty="0">
                        <a:effectLst/>
                        <a:latin typeface="Calibri" panose="020F0502020204030204" pitchFamily="34" charset="0"/>
                        <a:ea typeface="Calibri" panose="020F0502020204030204" pitchFamily="34"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dirty="0">
                          <a:effectLst/>
                        </a:rPr>
                        <a:t>0.3002</a:t>
                      </a:r>
                    </a:p>
                    <a:p>
                      <a:pPr marL="0" marR="0" algn="ctr">
                        <a:spcBef>
                          <a:spcPts val="0"/>
                        </a:spcBef>
                        <a:spcAft>
                          <a:spcPts val="0"/>
                        </a:spcAft>
                      </a:pPr>
                      <a:r>
                        <a:rPr lang="en-US" sz="1200" dirty="0">
                          <a:effectLst/>
                        </a:rPr>
                        <a:t>(0.0318 – 0.7769)</a:t>
                      </a:r>
                      <a:endParaRPr lang="en-US" sz="1200" dirty="0">
                        <a:effectLst/>
                        <a:latin typeface="Calibri" panose="020F0502020204030204" pitchFamily="34" charset="0"/>
                        <a:ea typeface="Calibri" panose="020F0502020204030204" pitchFamily="34" charset="0"/>
                      </a:endParaRPr>
                    </a:p>
                  </a:txBody>
                  <a:tcPr marL="68580" marR="68580"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228349249"/>
                  </a:ext>
                </a:extLst>
              </a:tr>
              <a:tr h="203200">
                <a:tc>
                  <a:txBody>
                    <a:bodyPr/>
                    <a:lstStyle/>
                    <a:p>
                      <a:pPr marL="0" marR="0" algn="ctr">
                        <a:spcBef>
                          <a:spcPts val="0"/>
                        </a:spcBef>
                        <a:spcAft>
                          <a:spcPts val="0"/>
                        </a:spcAft>
                      </a:pPr>
                      <a:r>
                        <a:rPr lang="en-US" sz="1200" dirty="0">
                          <a:effectLst/>
                        </a:rPr>
                        <a:t>Matched truth</a:t>
                      </a:r>
                      <a:endParaRPr lang="en-US" sz="1200" dirty="0">
                        <a:effectLst/>
                        <a:latin typeface="Calibri" panose="020F0502020204030204" pitchFamily="34" charset="0"/>
                        <a:ea typeface="Calibri" panose="020F0502020204030204" pitchFamily="34"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effectLst/>
                        </a:rPr>
                        <a:t>0.1971</a:t>
                      </a:r>
                    </a:p>
                    <a:p>
                      <a:pPr marL="0" marR="0" algn="ctr">
                        <a:spcBef>
                          <a:spcPts val="0"/>
                        </a:spcBef>
                        <a:spcAft>
                          <a:spcPts val="0"/>
                        </a:spcAft>
                      </a:pPr>
                      <a:r>
                        <a:rPr lang="en-US" sz="1200">
                          <a:effectLst/>
                        </a:rPr>
                        <a:t>(0.0018 – 0.6908)</a:t>
                      </a:r>
                      <a:endParaRPr lang="en-US" sz="1200">
                        <a:effectLst/>
                        <a:latin typeface="Calibri" panose="020F0502020204030204" pitchFamily="34" charset="0"/>
                        <a:ea typeface="Calibri" panose="020F0502020204030204" pitchFamily="34"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effectLst/>
                        </a:rPr>
                        <a:t>0.4988</a:t>
                      </a:r>
                    </a:p>
                    <a:p>
                      <a:pPr marL="0" marR="0" algn="ctr">
                        <a:spcBef>
                          <a:spcPts val="0"/>
                        </a:spcBef>
                        <a:spcAft>
                          <a:spcPts val="0"/>
                        </a:spcAft>
                      </a:pPr>
                      <a:r>
                        <a:rPr lang="en-US" sz="1200">
                          <a:effectLst/>
                        </a:rPr>
                        <a:t>(0.0800 – 0.9205)</a:t>
                      </a:r>
                      <a:endParaRPr lang="en-US" sz="1200">
                        <a:effectLst/>
                        <a:latin typeface="Calibri" panose="020F0502020204030204" pitchFamily="34" charset="0"/>
                        <a:ea typeface="Calibri" panose="020F0502020204030204" pitchFamily="34"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0.304</a:t>
                      </a:r>
                    </a:p>
                    <a:p>
                      <a:pPr marL="0" marR="0" algn="ctr">
                        <a:spcBef>
                          <a:spcPts val="0"/>
                        </a:spcBef>
                        <a:spcAft>
                          <a:spcPts val="0"/>
                        </a:spcAft>
                      </a:pPr>
                      <a:r>
                        <a:rPr lang="en-US" sz="1200" dirty="0">
                          <a:effectLst/>
                        </a:rPr>
                        <a:t>(0.0155 – 0.8166)</a:t>
                      </a:r>
                      <a:endParaRPr lang="en-US" sz="1200" dirty="0">
                        <a:effectLst/>
                        <a:latin typeface="Calibri" panose="020F0502020204030204" pitchFamily="34" charset="0"/>
                        <a:ea typeface="Calibri" panose="020F0502020204030204" pitchFamily="34" charset="0"/>
                      </a:endParaRPr>
                    </a:p>
                  </a:txBody>
                  <a:tcPr marL="68580" marR="6858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4566969"/>
                  </a:ext>
                </a:extLst>
              </a:tr>
            </a:tbl>
          </a:graphicData>
        </a:graphic>
      </p:graphicFrame>
      <p:sp>
        <p:nvSpPr>
          <p:cNvPr id="4" name="TextBox 3">
            <a:extLst>
              <a:ext uri="{FF2B5EF4-FFF2-40B4-BE49-F238E27FC236}">
                <a16:creationId xmlns:a16="http://schemas.microsoft.com/office/drawing/2014/main" id="{5E70E452-1DAA-9B27-4F63-6AFE5EF7626B}"/>
              </a:ext>
            </a:extLst>
          </p:cNvPr>
          <p:cNvSpPr txBox="1"/>
          <p:nvPr/>
        </p:nvSpPr>
        <p:spPr>
          <a:xfrm>
            <a:off x="6876353" y="2543329"/>
            <a:ext cx="4754880" cy="276999"/>
          </a:xfrm>
          <a:prstGeom prst="rect">
            <a:avLst/>
          </a:prstGeom>
          <a:noFill/>
        </p:spPr>
        <p:txBody>
          <a:bodyPr wrap="square">
            <a:spAutoFit/>
          </a:bodyPr>
          <a:lstStyle/>
          <a:p>
            <a:pPr marL="0" marR="0">
              <a:spcBef>
                <a:spcPts val="0"/>
              </a:spcBef>
              <a:spcAft>
                <a:spcPts val="0"/>
              </a:spcAft>
            </a:pPr>
            <a:r>
              <a:rPr lang="en-US" sz="1200" baseline="30000" dirty="0">
                <a:effectLst/>
                <a:latin typeface="Times New Roman" panose="02020603050405020304" pitchFamily="18" charset="0"/>
                <a:ea typeface="Calibri" panose="020F0502020204030204" pitchFamily="34" charset="0"/>
              </a:rPr>
              <a:t>1</a:t>
            </a:r>
            <a:r>
              <a:rPr lang="en-US" sz="1200" dirty="0">
                <a:effectLst/>
                <a:latin typeface="Times New Roman" panose="02020603050405020304" pitchFamily="18" charset="0"/>
                <a:ea typeface="Calibri" panose="020F0502020204030204" pitchFamily="34" charset="0"/>
              </a:rPr>
              <a:t>: Mean (Min - Max)</a:t>
            </a:r>
            <a:endParaRPr lang="en-US" sz="1200" dirty="0">
              <a:effectLst/>
              <a:latin typeface="Calibri" panose="020F0502020204030204" pitchFamily="34" charset="0"/>
              <a:ea typeface="Calibri" panose="020F0502020204030204" pitchFamily="34" charset="0"/>
            </a:endParaRPr>
          </a:p>
        </p:txBody>
      </p:sp>
      <p:sp>
        <p:nvSpPr>
          <p:cNvPr id="6" name="TextBox 5">
            <a:extLst>
              <a:ext uri="{FF2B5EF4-FFF2-40B4-BE49-F238E27FC236}">
                <a16:creationId xmlns:a16="http://schemas.microsoft.com/office/drawing/2014/main" id="{61E6A514-E9CA-5346-56F1-79071CBBA935}"/>
              </a:ext>
            </a:extLst>
          </p:cNvPr>
          <p:cNvSpPr txBox="1"/>
          <p:nvPr/>
        </p:nvSpPr>
        <p:spPr>
          <a:xfrm>
            <a:off x="7039327" y="1089256"/>
            <a:ext cx="4428931" cy="523220"/>
          </a:xfrm>
          <a:prstGeom prst="rect">
            <a:avLst/>
          </a:prstGeom>
          <a:noFill/>
        </p:spPr>
        <p:txBody>
          <a:bodyPr wrap="square" rtlCol="0">
            <a:spAutoFit/>
          </a:bodyPr>
          <a:lstStyle/>
          <a:p>
            <a:pPr algn="ctr"/>
            <a:r>
              <a:rPr lang="en-US" sz="1400" dirty="0"/>
              <a:t>Table 8. Comparison of average continental global ancestry between simulated and matched truth</a:t>
            </a:r>
          </a:p>
        </p:txBody>
      </p:sp>
    </p:spTree>
    <p:extLst>
      <p:ext uri="{BB962C8B-B14F-4D97-AF65-F5344CB8AC3E}">
        <p14:creationId xmlns:p14="http://schemas.microsoft.com/office/powerpoint/2010/main" val="1421224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8772530" cy="584775"/>
          </a:xfrm>
          <a:prstGeom prst="rect">
            <a:avLst/>
          </a:prstGeom>
          <a:noFill/>
        </p:spPr>
        <p:txBody>
          <a:bodyPr wrap="none" rtlCol="0">
            <a:spAutoFit/>
          </a:bodyPr>
          <a:lstStyle/>
          <a:p>
            <a:r>
              <a:rPr lang="en-US" sz="3200" b="1" dirty="0"/>
              <a:t>Aim 1: Design continuous local ancestry measure</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652F0A-CCC5-BD0C-4DE2-F2002A831F8E}"/>
                  </a:ext>
                </a:extLst>
              </p:cNvPr>
              <p:cNvSpPr txBox="1"/>
              <p:nvPr/>
            </p:nvSpPr>
            <p:spPr>
              <a:xfrm>
                <a:off x="444451" y="998620"/>
                <a:ext cx="7961665" cy="2031325"/>
              </a:xfrm>
              <a:prstGeom prst="rect">
                <a:avLst/>
              </a:prstGeom>
              <a:noFill/>
            </p:spPr>
            <p:txBody>
              <a:bodyPr wrap="square" rtlCol="0">
                <a:spAutoFit/>
              </a:bodyPr>
              <a:lstStyle/>
              <a:p>
                <a:r>
                  <a:rPr lang="en-US" b="1" dirty="0">
                    <a:effectLst/>
                  </a:rPr>
                  <a:t>Results</a:t>
                </a:r>
              </a:p>
              <a:p>
                <a:pPr marL="285750" indent="-285750">
                  <a:buFont typeface="Arial" panose="020B0604020202020204" pitchFamily="34" charset="0"/>
                  <a:buChar char="•"/>
                </a:pPr>
                <a:r>
                  <a:rPr lang="en-US" b="1" i="1" dirty="0"/>
                  <a:t>Ancestry projection matrices </a:t>
                </a:r>
                <a14:m>
                  <m:oMath xmlns:m="http://schemas.openxmlformats.org/officeDocument/2006/math">
                    <m:r>
                      <a:rPr lang="en-US" b="1" i="1" smtClean="0">
                        <a:latin typeface="Cambria Math" panose="02040503050406030204" pitchFamily="18" charset="0"/>
                      </a:rPr>
                      <m:t>𝝍</m:t>
                    </m:r>
                  </m:oMath>
                </a14:m>
                <a:r>
                  <a:rPr lang="en-US" b="1" i="1" dirty="0"/>
                  <a:t>s</a:t>
                </a:r>
              </a:p>
              <a:p>
                <a:pPr marL="742950" lvl="1" indent="-285750">
                  <a:buFont typeface="Arial" panose="020B0604020202020204" pitchFamily="34" charset="0"/>
                  <a:buChar char="•"/>
                </a:pPr>
                <a:r>
                  <a:rPr lang="en-US" b="1" dirty="0"/>
                  <a:t>Population anchor: coordinates of hypothetical unadmixed populations</a:t>
                </a:r>
              </a:p>
              <a:p>
                <a:pPr marL="742950" lvl="1" indent="-285750">
                  <a:buFont typeface="Arial" panose="020B0604020202020204" pitchFamily="34" charset="0"/>
                  <a:buChar char="•"/>
                </a:pPr>
                <a:r>
                  <a:rPr lang="en-US" dirty="0"/>
                  <a:t>The accuracy of LAI doesn’t necessarily matter as long as the reference panel is representative for genetic variations</a:t>
                </a:r>
              </a:p>
              <a:p>
                <a:pPr marL="742950" lvl="1" indent="-285750">
                  <a:buFont typeface="Arial" panose="020B0604020202020204" pitchFamily="34" charset="0"/>
                  <a:buChar char="•"/>
                </a:pPr>
                <a:r>
                  <a:rPr lang="en-US" dirty="0"/>
                  <a:t>Deviation of Extra populations from Ex-quad: relatively low global ancestry proportions</a:t>
                </a:r>
              </a:p>
            </p:txBody>
          </p:sp>
        </mc:Choice>
        <mc:Fallback xmlns="">
          <p:sp>
            <p:nvSpPr>
              <p:cNvPr id="22" name="TextBox 21">
                <a:extLst>
                  <a:ext uri="{FF2B5EF4-FFF2-40B4-BE49-F238E27FC236}">
                    <a16:creationId xmlns:a16="http://schemas.microsoft.com/office/drawing/2014/main" id="{0C652F0A-CCC5-BD0C-4DE2-F2002A831F8E}"/>
                  </a:ext>
                </a:extLst>
              </p:cNvPr>
              <p:cNvSpPr txBox="1">
                <a:spLocks noRot="1" noChangeAspect="1" noMove="1" noResize="1" noEditPoints="1" noAdjustHandles="1" noChangeArrowheads="1" noChangeShapeType="1" noTextEdit="1"/>
              </p:cNvSpPr>
              <p:nvPr/>
            </p:nvSpPr>
            <p:spPr>
              <a:xfrm>
                <a:off x="444451" y="998620"/>
                <a:ext cx="7961665" cy="2031325"/>
              </a:xfrm>
              <a:prstGeom prst="rect">
                <a:avLst/>
              </a:prstGeom>
              <a:blipFill>
                <a:blip r:embed="rId3"/>
                <a:stretch>
                  <a:fillRect l="-797" t="-1242" r="-797" b="-3727"/>
                </a:stretch>
              </a:blipFill>
            </p:spPr>
            <p:txBody>
              <a:bodyPr/>
              <a:lstStyle/>
              <a:p>
                <a:r>
                  <a:rPr lang="en-US">
                    <a:noFill/>
                  </a:rPr>
                  <a:t> </a:t>
                </a:r>
              </a:p>
            </p:txBody>
          </p:sp>
        </mc:Fallback>
      </mc:AlternateContent>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16</a:t>
            </a:fld>
            <a:endParaRPr lang="en-US" dirty="0"/>
          </a:p>
        </p:txBody>
      </p:sp>
      <p:sp>
        <p:nvSpPr>
          <p:cNvPr id="13" name="TextBox 12">
            <a:extLst>
              <a:ext uri="{FF2B5EF4-FFF2-40B4-BE49-F238E27FC236}">
                <a16:creationId xmlns:a16="http://schemas.microsoft.com/office/drawing/2014/main" id="{C9DAEE21-BD12-9675-1E4B-E7D6E4CB4D25}"/>
              </a:ext>
            </a:extLst>
          </p:cNvPr>
          <p:cNvSpPr txBox="1"/>
          <p:nvPr/>
        </p:nvSpPr>
        <p:spPr>
          <a:xfrm>
            <a:off x="3896933" y="6527332"/>
            <a:ext cx="4398134" cy="316402"/>
          </a:xfrm>
          <a:prstGeom prst="rect">
            <a:avLst/>
          </a:prstGeom>
          <a:noFill/>
        </p:spPr>
        <p:txBody>
          <a:bodyPr wrap="square">
            <a:spAutoFit/>
          </a:bodyPr>
          <a:lstStyle/>
          <a:p>
            <a:pPr algn="ctr"/>
            <a:r>
              <a:rPr lang="en-US" sz="1400" dirty="0"/>
              <a:t>Fig 11. Projection of ancestry projection matrices</a:t>
            </a:r>
          </a:p>
        </p:txBody>
      </p:sp>
      <p:sp>
        <p:nvSpPr>
          <p:cNvPr id="21" name="TextBox 20">
            <a:extLst>
              <a:ext uri="{FF2B5EF4-FFF2-40B4-BE49-F238E27FC236}">
                <a16:creationId xmlns:a16="http://schemas.microsoft.com/office/drawing/2014/main" id="{739CE27A-C12D-FC69-FA03-443889ED3A83}"/>
              </a:ext>
            </a:extLst>
          </p:cNvPr>
          <p:cNvSpPr txBox="1"/>
          <p:nvPr/>
        </p:nvSpPr>
        <p:spPr>
          <a:xfrm>
            <a:off x="956879" y="6346626"/>
            <a:ext cx="862417" cy="307777"/>
          </a:xfrm>
          <a:prstGeom prst="rect">
            <a:avLst/>
          </a:prstGeom>
          <a:noFill/>
        </p:spPr>
        <p:txBody>
          <a:bodyPr wrap="none" rtlCol="0">
            <a:spAutoFit/>
          </a:bodyPr>
          <a:lstStyle/>
          <a:p>
            <a:pPr algn="ctr"/>
            <a:r>
              <a:rPr lang="en-US" sz="1400" dirty="0"/>
              <a:t>b) Tr-duo</a:t>
            </a:r>
          </a:p>
        </p:txBody>
      </p:sp>
      <p:sp>
        <p:nvSpPr>
          <p:cNvPr id="24" name="TextBox 23">
            <a:extLst>
              <a:ext uri="{FF2B5EF4-FFF2-40B4-BE49-F238E27FC236}">
                <a16:creationId xmlns:a16="http://schemas.microsoft.com/office/drawing/2014/main" id="{B3E54033-F0CC-052B-CE2B-1C13A3CFA6CD}"/>
              </a:ext>
            </a:extLst>
          </p:cNvPr>
          <p:cNvSpPr txBox="1"/>
          <p:nvPr/>
        </p:nvSpPr>
        <p:spPr>
          <a:xfrm>
            <a:off x="9648880" y="3306944"/>
            <a:ext cx="1300357" cy="307777"/>
          </a:xfrm>
          <a:prstGeom prst="rect">
            <a:avLst/>
          </a:prstGeom>
          <a:noFill/>
        </p:spPr>
        <p:txBody>
          <a:bodyPr wrap="none" rtlCol="0">
            <a:spAutoFit/>
          </a:bodyPr>
          <a:lstStyle/>
          <a:p>
            <a:pPr algn="ctr"/>
            <a:r>
              <a:rPr lang="en-US" sz="1400" dirty="0"/>
              <a:t>a) Ground truth</a:t>
            </a:r>
          </a:p>
        </p:txBody>
      </p:sp>
      <p:sp>
        <p:nvSpPr>
          <p:cNvPr id="25" name="TextBox 24">
            <a:extLst>
              <a:ext uri="{FF2B5EF4-FFF2-40B4-BE49-F238E27FC236}">
                <a16:creationId xmlns:a16="http://schemas.microsoft.com/office/drawing/2014/main" id="{ED19AA6A-0326-7F8B-0FE2-D92BBE4DD227}"/>
              </a:ext>
            </a:extLst>
          </p:cNvPr>
          <p:cNvSpPr txBox="1"/>
          <p:nvPr/>
        </p:nvSpPr>
        <p:spPr>
          <a:xfrm>
            <a:off x="3912030" y="6346626"/>
            <a:ext cx="1107739" cy="307777"/>
          </a:xfrm>
          <a:prstGeom prst="rect">
            <a:avLst/>
          </a:prstGeom>
          <a:noFill/>
        </p:spPr>
        <p:txBody>
          <a:bodyPr wrap="none" rtlCol="0">
            <a:spAutoFit/>
          </a:bodyPr>
          <a:lstStyle/>
          <a:p>
            <a:pPr algn="ctr"/>
            <a:r>
              <a:rPr lang="en-US" sz="1400" dirty="0"/>
              <a:t>c) AMR-free</a:t>
            </a:r>
          </a:p>
        </p:txBody>
      </p:sp>
      <p:sp>
        <p:nvSpPr>
          <p:cNvPr id="26" name="TextBox 25">
            <a:extLst>
              <a:ext uri="{FF2B5EF4-FFF2-40B4-BE49-F238E27FC236}">
                <a16:creationId xmlns:a16="http://schemas.microsoft.com/office/drawing/2014/main" id="{33B9CFFF-6E3C-07E3-5402-0D633B8BB8FF}"/>
              </a:ext>
            </a:extLst>
          </p:cNvPr>
          <p:cNvSpPr txBox="1"/>
          <p:nvPr/>
        </p:nvSpPr>
        <p:spPr>
          <a:xfrm>
            <a:off x="7015235" y="6346626"/>
            <a:ext cx="835485" cy="307777"/>
          </a:xfrm>
          <a:prstGeom prst="rect">
            <a:avLst/>
          </a:prstGeom>
          <a:noFill/>
        </p:spPr>
        <p:txBody>
          <a:bodyPr wrap="none" rtlCol="0">
            <a:spAutoFit/>
          </a:bodyPr>
          <a:lstStyle/>
          <a:p>
            <a:pPr algn="ctr"/>
            <a:r>
              <a:rPr lang="en-US" sz="1400" dirty="0"/>
              <a:t>d) St-trio</a:t>
            </a:r>
          </a:p>
        </p:txBody>
      </p:sp>
      <p:pic>
        <p:nvPicPr>
          <p:cNvPr id="3" name="Picture 2" descr="A graph of different colored dots&#10;&#10;Description automatically generated">
            <a:extLst>
              <a:ext uri="{FF2B5EF4-FFF2-40B4-BE49-F238E27FC236}">
                <a16:creationId xmlns:a16="http://schemas.microsoft.com/office/drawing/2014/main" id="{33B954CC-15F0-965A-C274-206AA8F46B67}"/>
              </a:ext>
            </a:extLst>
          </p:cNvPr>
          <p:cNvPicPr>
            <a:picLocks noChangeAspect="1"/>
          </p:cNvPicPr>
          <p:nvPr/>
        </p:nvPicPr>
        <p:blipFill rotWithShape="1">
          <a:blip r:embed="rId4"/>
          <a:srcRect t="10736" b="17056"/>
          <a:stretch/>
        </p:blipFill>
        <p:spPr>
          <a:xfrm>
            <a:off x="8906127" y="1009782"/>
            <a:ext cx="3165864" cy="2286000"/>
          </a:xfrm>
          <a:prstGeom prst="rect">
            <a:avLst/>
          </a:prstGeom>
        </p:spPr>
      </p:pic>
      <p:pic>
        <p:nvPicPr>
          <p:cNvPr id="5" name="Picture 4" descr="A graph of different colored dots&#10;&#10;Description automatically generated">
            <a:extLst>
              <a:ext uri="{FF2B5EF4-FFF2-40B4-BE49-F238E27FC236}">
                <a16:creationId xmlns:a16="http://schemas.microsoft.com/office/drawing/2014/main" id="{42E4BBC8-9A10-ED34-95B5-DB6E848467BB}"/>
              </a:ext>
            </a:extLst>
          </p:cNvPr>
          <p:cNvPicPr>
            <a:picLocks noChangeAspect="1"/>
          </p:cNvPicPr>
          <p:nvPr/>
        </p:nvPicPr>
        <p:blipFill rotWithShape="1">
          <a:blip r:embed="rId5"/>
          <a:srcRect t="10736" b="17229"/>
          <a:stretch/>
        </p:blipFill>
        <p:spPr>
          <a:xfrm>
            <a:off x="232559" y="4005247"/>
            <a:ext cx="3173474" cy="2286000"/>
          </a:xfrm>
          <a:prstGeom prst="rect">
            <a:avLst/>
          </a:prstGeom>
        </p:spPr>
      </p:pic>
      <p:pic>
        <p:nvPicPr>
          <p:cNvPr id="28" name="Picture 27" descr="A graph of different colored dots&#10;&#10;Description automatically generated">
            <a:extLst>
              <a:ext uri="{FF2B5EF4-FFF2-40B4-BE49-F238E27FC236}">
                <a16:creationId xmlns:a16="http://schemas.microsoft.com/office/drawing/2014/main" id="{E02990C4-BCE3-89AB-F9CE-86410AA35118}"/>
              </a:ext>
            </a:extLst>
          </p:cNvPr>
          <p:cNvPicPr>
            <a:picLocks noChangeAspect="1"/>
          </p:cNvPicPr>
          <p:nvPr/>
        </p:nvPicPr>
        <p:blipFill rotWithShape="1">
          <a:blip r:embed="rId6"/>
          <a:srcRect t="10746" b="16874"/>
          <a:stretch/>
        </p:blipFill>
        <p:spPr>
          <a:xfrm>
            <a:off x="6096000" y="3960417"/>
            <a:ext cx="3347850" cy="2423160"/>
          </a:xfrm>
          <a:prstGeom prst="rect">
            <a:avLst/>
          </a:prstGeom>
        </p:spPr>
      </p:pic>
      <p:pic>
        <p:nvPicPr>
          <p:cNvPr id="30" name="Picture 29">
            <a:extLst>
              <a:ext uri="{FF2B5EF4-FFF2-40B4-BE49-F238E27FC236}">
                <a16:creationId xmlns:a16="http://schemas.microsoft.com/office/drawing/2014/main" id="{FC252E28-DD5F-4BBF-506C-F93B5FE74B4E}"/>
              </a:ext>
            </a:extLst>
          </p:cNvPr>
          <p:cNvPicPr>
            <a:picLocks noChangeAspect="1"/>
          </p:cNvPicPr>
          <p:nvPr/>
        </p:nvPicPr>
        <p:blipFill rotWithShape="1">
          <a:blip r:embed="rId7"/>
          <a:srcRect t="3859" b="11570"/>
          <a:stretch/>
        </p:blipFill>
        <p:spPr>
          <a:xfrm>
            <a:off x="8786119" y="3708067"/>
            <a:ext cx="3405881" cy="2880360"/>
          </a:xfrm>
          <a:prstGeom prst="rect">
            <a:avLst/>
          </a:prstGeom>
        </p:spPr>
      </p:pic>
      <p:pic>
        <p:nvPicPr>
          <p:cNvPr id="11" name="Picture 10" descr="A graph of different colored dots&#10;&#10;Description automatically generated">
            <a:extLst>
              <a:ext uri="{FF2B5EF4-FFF2-40B4-BE49-F238E27FC236}">
                <a16:creationId xmlns:a16="http://schemas.microsoft.com/office/drawing/2014/main" id="{B97A770D-7156-E727-D845-5DBE2EE96658}"/>
              </a:ext>
            </a:extLst>
          </p:cNvPr>
          <p:cNvPicPr>
            <a:picLocks noChangeAspect="1"/>
          </p:cNvPicPr>
          <p:nvPr/>
        </p:nvPicPr>
        <p:blipFill rotWithShape="1">
          <a:blip r:embed="rId8"/>
          <a:srcRect t="11121" b="17403"/>
          <a:stretch/>
        </p:blipFill>
        <p:spPr>
          <a:xfrm>
            <a:off x="3075542" y="4028997"/>
            <a:ext cx="3198257" cy="2286000"/>
          </a:xfrm>
          <a:prstGeom prst="rect">
            <a:avLst/>
          </a:prstGeom>
        </p:spPr>
      </p:pic>
      <p:sp>
        <p:nvSpPr>
          <p:cNvPr id="27" name="TextBox 26">
            <a:extLst>
              <a:ext uri="{FF2B5EF4-FFF2-40B4-BE49-F238E27FC236}">
                <a16:creationId xmlns:a16="http://schemas.microsoft.com/office/drawing/2014/main" id="{56D0FD58-03B8-EDCE-8B2F-9EF0CABB3F0F}"/>
              </a:ext>
            </a:extLst>
          </p:cNvPr>
          <p:cNvSpPr txBox="1"/>
          <p:nvPr/>
        </p:nvSpPr>
        <p:spPr>
          <a:xfrm>
            <a:off x="9632432" y="6346626"/>
            <a:ext cx="976550" cy="307777"/>
          </a:xfrm>
          <a:prstGeom prst="rect">
            <a:avLst/>
          </a:prstGeom>
          <a:noFill/>
        </p:spPr>
        <p:txBody>
          <a:bodyPr wrap="none" rtlCol="0">
            <a:spAutoFit/>
          </a:bodyPr>
          <a:lstStyle/>
          <a:p>
            <a:pPr algn="ctr"/>
            <a:r>
              <a:rPr lang="en-US" sz="1400" dirty="0"/>
              <a:t>e) Ex-quad</a:t>
            </a:r>
          </a:p>
        </p:txBody>
      </p:sp>
      <p:graphicFrame>
        <p:nvGraphicFramePr>
          <p:cNvPr id="32" name="Table 31">
            <a:extLst>
              <a:ext uri="{FF2B5EF4-FFF2-40B4-BE49-F238E27FC236}">
                <a16:creationId xmlns:a16="http://schemas.microsoft.com/office/drawing/2014/main" id="{F022B430-7C0E-41AA-EDFE-0E20408FEEDA}"/>
              </a:ext>
            </a:extLst>
          </p:cNvPr>
          <p:cNvGraphicFramePr>
            <a:graphicFrameLocks noGrp="1"/>
          </p:cNvGraphicFramePr>
          <p:nvPr>
            <p:extLst>
              <p:ext uri="{D42A27DB-BD31-4B8C-83A1-F6EECF244321}">
                <p14:modId xmlns:p14="http://schemas.microsoft.com/office/powerpoint/2010/main" val="1731999781"/>
              </p:ext>
            </p:extLst>
          </p:nvPr>
        </p:nvGraphicFramePr>
        <p:xfrm>
          <a:off x="1416876" y="3138416"/>
          <a:ext cx="6035040" cy="812800"/>
        </p:xfrm>
        <a:graphic>
          <a:graphicData uri="http://schemas.openxmlformats.org/drawingml/2006/table">
            <a:tbl>
              <a:tblPr bandRow="1">
                <a:tableStyleId>{5C22544A-7EE6-4342-B048-85BDC9FD1C3A}</a:tableStyleId>
              </a:tblPr>
              <a:tblGrid>
                <a:gridCol w="2834640">
                  <a:extLst>
                    <a:ext uri="{9D8B030D-6E8A-4147-A177-3AD203B41FA5}">
                      <a16:colId xmlns:a16="http://schemas.microsoft.com/office/drawing/2014/main" val="1029036768"/>
                    </a:ext>
                  </a:extLst>
                </a:gridCol>
                <a:gridCol w="640080">
                  <a:extLst>
                    <a:ext uri="{9D8B030D-6E8A-4147-A177-3AD203B41FA5}">
                      <a16:colId xmlns:a16="http://schemas.microsoft.com/office/drawing/2014/main" val="2216114874"/>
                    </a:ext>
                  </a:extLst>
                </a:gridCol>
                <a:gridCol w="640080">
                  <a:extLst>
                    <a:ext uri="{9D8B030D-6E8A-4147-A177-3AD203B41FA5}">
                      <a16:colId xmlns:a16="http://schemas.microsoft.com/office/drawing/2014/main" val="3496258619"/>
                    </a:ext>
                  </a:extLst>
                </a:gridCol>
                <a:gridCol w="640080">
                  <a:extLst>
                    <a:ext uri="{9D8B030D-6E8A-4147-A177-3AD203B41FA5}">
                      <a16:colId xmlns:a16="http://schemas.microsoft.com/office/drawing/2014/main" val="4231321982"/>
                    </a:ext>
                  </a:extLst>
                </a:gridCol>
                <a:gridCol w="731520">
                  <a:extLst>
                    <a:ext uri="{9D8B030D-6E8A-4147-A177-3AD203B41FA5}">
                      <a16:colId xmlns:a16="http://schemas.microsoft.com/office/drawing/2014/main" val="1318922111"/>
                    </a:ext>
                  </a:extLst>
                </a:gridCol>
                <a:gridCol w="548640">
                  <a:extLst>
                    <a:ext uri="{9D8B030D-6E8A-4147-A177-3AD203B41FA5}">
                      <a16:colId xmlns:a16="http://schemas.microsoft.com/office/drawing/2014/main" val="1138676970"/>
                    </a:ext>
                  </a:extLst>
                </a:gridCol>
              </a:tblGrid>
              <a:tr h="203200">
                <a:tc rowSpan="2">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Estimates</a:t>
                      </a: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Tr-duo</a:t>
                      </a: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AMR-free</a:t>
                      </a: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St-trio</a:t>
                      </a: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Ex-quad</a:t>
                      </a: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3185766074"/>
                  </a:ext>
                </a:extLst>
              </a:tr>
              <a:tr h="203200">
                <a:tc vMerge="1">
                  <a:txBody>
                    <a:bodyPr/>
                    <a:lstStyle/>
                    <a:p>
                      <a:pPr marL="0" marR="0" algn="ctr">
                        <a:spcBef>
                          <a:spcPts val="0"/>
                        </a:spcBef>
                        <a:spcAft>
                          <a:spcPts val="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algn="ctr">
                        <a:spcBef>
                          <a:spcPts val="0"/>
                        </a:spcBef>
                        <a:spcAft>
                          <a:spcPts val="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algn="ctr">
                        <a:spcBef>
                          <a:spcPts val="0"/>
                        </a:spcBef>
                        <a:spcAft>
                          <a:spcPts val="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algn="ctr">
                        <a:spcBef>
                          <a:spcPts val="0"/>
                        </a:spcBef>
                        <a:spcAft>
                          <a:spcPts val="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Genuine</a:t>
                      </a: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Extra</a:t>
                      </a: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7126663"/>
                  </a:ext>
                </a:extLst>
              </a:tr>
              <a:tr h="203200">
                <a:tc>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LAI accuracy</a:t>
                      </a: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0.6489</a:t>
                      </a: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0.6765</a:t>
                      </a: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0.9682</a:t>
                      </a:r>
                    </a:p>
                  </a:txBody>
                  <a:tcPr marL="68580" marR="68580" marT="0" marB="0" anchor="ctr">
                    <a:lnT w="12700" cap="flat" cmpd="sng" algn="ctr">
                      <a:solidFill>
                        <a:schemeClr val="tx1"/>
                      </a:solidFill>
                      <a:prstDash val="solid"/>
                      <a:round/>
                      <a:headEnd type="none" w="med" len="med"/>
                      <a:tailEnd type="none" w="med" len="med"/>
                    </a:lnT>
                    <a:noFill/>
                  </a:tcPr>
                </a:tc>
                <a:tc gridSpan="2">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0.9687</a:t>
                      </a:r>
                    </a:p>
                  </a:txBody>
                  <a:tcPr marL="68580" marR="68580" marT="0" marB="0" anchor="ctr">
                    <a:lnT w="12700" cap="flat" cmpd="sng" algn="ctr">
                      <a:solidFill>
                        <a:schemeClr val="tx1"/>
                      </a:solidFill>
                      <a:prstDash val="solid"/>
                      <a:round/>
                      <a:headEnd type="none" w="med" len="med"/>
                      <a:tailEnd type="none" w="med" len="med"/>
                    </a:lnT>
                    <a:noFill/>
                  </a:tcPr>
                </a:tc>
                <a:tc hMerge="1">
                  <a:txBody>
                    <a:bodyPr/>
                    <a:lstStyle/>
                    <a:p>
                      <a:endParaRPr lang="en-US"/>
                    </a:p>
                  </a:txBody>
                  <a:tcPr/>
                </a:tc>
                <a:extLst>
                  <a:ext uri="{0D108BD9-81ED-4DB2-BD59-A6C34878D82A}">
                    <a16:rowId xmlns:a16="http://schemas.microsoft.com/office/drawing/2014/main" val="1228349249"/>
                  </a:ext>
                </a:extLst>
              </a:tr>
              <a:tr h="203200">
                <a:tc>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Were population anchors precisely inferred</a:t>
                      </a: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X</a:t>
                      </a: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X</a:t>
                      </a: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X</a:t>
                      </a: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4566969"/>
                  </a:ext>
                </a:extLst>
              </a:tr>
            </a:tbl>
          </a:graphicData>
        </a:graphic>
      </p:graphicFrame>
      <p:sp>
        <p:nvSpPr>
          <p:cNvPr id="33" name="TextBox 32">
            <a:extLst>
              <a:ext uri="{FF2B5EF4-FFF2-40B4-BE49-F238E27FC236}">
                <a16:creationId xmlns:a16="http://schemas.microsoft.com/office/drawing/2014/main" id="{92E55059-2304-86BC-D2DD-97979F1A63C6}"/>
              </a:ext>
            </a:extLst>
          </p:cNvPr>
          <p:cNvSpPr txBox="1"/>
          <p:nvPr/>
        </p:nvSpPr>
        <p:spPr>
          <a:xfrm>
            <a:off x="2219930" y="2830639"/>
            <a:ext cx="4428931" cy="307777"/>
          </a:xfrm>
          <a:prstGeom prst="rect">
            <a:avLst/>
          </a:prstGeom>
          <a:noFill/>
        </p:spPr>
        <p:txBody>
          <a:bodyPr wrap="square" rtlCol="0">
            <a:spAutoFit/>
          </a:bodyPr>
          <a:lstStyle/>
          <a:p>
            <a:pPr algn="ctr"/>
            <a:r>
              <a:rPr lang="en-US" sz="1400" dirty="0"/>
              <a:t>Table 9. Summary of LAI and population anchors</a:t>
            </a:r>
          </a:p>
        </p:txBody>
      </p:sp>
    </p:spTree>
    <p:extLst>
      <p:ext uri="{BB962C8B-B14F-4D97-AF65-F5344CB8AC3E}">
        <p14:creationId xmlns:p14="http://schemas.microsoft.com/office/powerpoint/2010/main" val="2107232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8772530" cy="584775"/>
          </a:xfrm>
          <a:prstGeom prst="rect">
            <a:avLst/>
          </a:prstGeom>
          <a:noFill/>
        </p:spPr>
        <p:txBody>
          <a:bodyPr wrap="none" rtlCol="0">
            <a:spAutoFit/>
          </a:bodyPr>
          <a:lstStyle/>
          <a:p>
            <a:r>
              <a:rPr lang="en-US" sz="3200" b="1" dirty="0"/>
              <a:t>Aim 1: Design continuous local ancestry measure</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7800646" cy="1754326"/>
          </a:xfrm>
          <a:prstGeom prst="rect">
            <a:avLst/>
          </a:prstGeom>
          <a:noFill/>
        </p:spPr>
        <p:txBody>
          <a:bodyPr wrap="square" rtlCol="0">
            <a:spAutoFit/>
          </a:bodyPr>
          <a:lstStyle/>
          <a:p>
            <a:r>
              <a:rPr lang="en-US" b="1" dirty="0">
                <a:effectLst/>
              </a:rPr>
              <a:t>Results</a:t>
            </a:r>
          </a:p>
          <a:p>
            <a:pPr marL="285750" indent="-285750">
              <a:buFont typeface="Arial" panose="020B0604020202020204" pitchFamily="34" charset="0"/>
              <a:buChar char="•"/>
            </a:pPr>
            <a:r>
              <a:rPr lang="en-US" b="1" i="1" dirty="0"/>
              <a:t>Local ancestry projection</a:t>
            </a:r>
          </a:p>
          <a:p>
            <a:pPr marL="742950" lvl="1" indent="-285750">
              <a:buFont typeface="Arial" panose="020B0604020202020204" pitchFamily="34" charset="0"/>
              <a:buChar char="•"/>
            </a:pPr>
            <a:r>
              <a:rPr lang="en-US" dirty="0"/>
              <a:t>Deviations between global PCs and LACs if personally highly admixed</a:t>
            </a:r>
          </a:p>
          <a:p>
            <a:pPr marL="742950" lvl="1" indent="-285750">
              <a:buFont typeface="Arial" panose="020B0604020202020204" pitchFamily="34" charset="0"/>
              <a:buChar char="•"/>
            </a:pPr>
            <a:r>
              <a:rPr lang="en-US" dirty="0"/>
              <a:t>Tr-duo LACs: less LAC patterns</a:t>
            </a:r>
          </a:p>
          <a:p>
            <a:pPr marL="742950" lvl="1" indent="-285750">
              <a:buFont typeface="Arial" panose="020B0604020202020204" pitchFamily="34" charset="0"/>
              <a:buChar char="•"/>
            </a:pPr>
            <a:r>
              <a:rPr lang="en-US" dirty="0"/>
              <a:t>AMR-free LACs: mismatched patterns</a:t>
            </a:r>
          </a:p>
          <a:p>
            <a:pPr marL="742950" lvl="1" indent="-285750">
              <a:buFont typeface="Arial" panose="020B0604020202020204" pitchFamily="34" charset="0"/>
              <a:buChar char="•"/>
            </a:pPr>
            <a:r>
              <a:rPr lang="en-US" dirty="0"/>
              <a:t>Ex-quad LACs: didn’t largely affect by extra ancestry components</a:t>
            </a:r>
          </a:p>
        </p:txBody>
      </p:sp>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17</a:t>
            </a:fld>
            <a:endParaRPr lang="en-US" dirty="0"/>
          </a:p>
        </p:txBody>
      </p:sp>
      <p:sp>
        <p:nvSpPr>
          <p:cNvPr id="13" name="TextBox 12">
            <a:extLst>
              <a:ext uri="{FF2B5EF4-FFF2-40B4-BE49-F238E27FC236}">
                <a16:creationId xmlns:a16="http://schemas.microsoft.com/office/drawing/2014/main" id="{C9DAEE21-BD12-9675-1E4B-E7D6E4CB4D25}"/>
              </a:ext>
            </a:extLst>
          </p:cNvPr>
          <p:cNvSpPr txBox="1"/>
          <p:nvPr/>
        </p:nvSpPr>
        <p:spPr>
          <a:xfrm>
            <a:off x="3137526" y="6527332"/>
            <a:ext cx="5916949" cy="307777"/>
          </a:xfrm>
          <a:prstGeom prst="rect">
            <a:avLst/>
          </a:prstGeom>
          <a:noFill/>
        </p:spPr>
        <p:txBody>
          <a:bodyPr wrap="square">
            <a:spAutoFit/>
          </a:bodyPr>
          <a:lstStyle/>
          <a:p>
            <a:pPr algn="ctr"/>
            <a:r>
              <a:rPr lang="en-US" sz="1400" dirty="0"/>
              <a:t>Fig 12. Visualization of the 424th LACs at chr12 (chr12:71743885-71938780)</a:t>
            </a:r>
          </a:p>
        </p:txBody>
      </p:sp>
      <p:sp>
        <p:nvSpPr>
          <p:cNvPr id="21" name="TextBox 20">
            <a:extLst>
              <a:ext uri="{FF2B5EF4-FFF2-40B4-BE49-F238E27FC236}">
                <a16:creationId xmlns:a16="http://schemas.microsoft.com/office/drawing/2014/main" id="{739CE27A-C12D-FC69-FA03-443889ED3A83}"/>
              </a:ext>
            </a:extLst>
          </p:cNvPr>
          <p:cNvSpPr txBox="1"/>
          <p:nvPr/>
        </p:nvSpPr>
        <p:spPr>
          <a:xfrm>
            <a:off x="770192" y="6183156"/>
            <a:ext cx="862417" cy="307777"/>
          </a:xfrm>
          <a:prstGeom prst="rect">
            <a:avLst/>
          </a:prstGeom>
          <a:noFill/>
        </p:spPr>
        <p:txBody>
          <a:bodyPr wrap="none" rtlCol="0">
            <a:spAutoFit/>
          </a:bodyPr>
          <a:lstStyle/>
          <a:p>
            <a:pPr algn="ctr"/>
            <a:r>
              <a:rPr lang="en-US" sz="1400" dirty="0"/>
              <a:t>b) Tr-duo</a:t>
            </a:r>
          </a:p>
        </p:txBody>
      </p:sp>
      <p:sp>
        <p:nvSpPr>
          <p:cNvPr id="24" name="TextBox 23">
            <a:extLst>
              <a:ext uri="{FF2B5EF4-FFF2-40B4-BE49-F238E27FC236}">
                <a16:creationId xmlns:a16="http://schemas.microsoft.com/office/drawing/2014/main" id="{B3E54033-F0CC-052B-CE2B-1C13A3CFA6CD}"/>
              </a:ext>
            </a:extLst>
          </p:cNvPr>
          <p:cNvSpPr txBox="1"/>
          <p:nvPr/>
        </p:nvSpPr>
        <p:spPr>
          <a:xfrm>
            <a:off x="9332021" y="3275111"/>
            <a:ext cx="1300357" cy="307777"/>
          </a:xfrm>
          <a:prstGeom prst="rect">
            <a:avLst/>
          </a:prstGeom>
          <a:noFill/>
        </p:spPr>
        <p:txBody>
          <a:bodyPr wrap="none" rtlCol="0">
            <a:spAutoFit/>
          </a:bodyPr>
          <a:lstStyle/>
          <a:p>
            <a:pPr algn="ctr"/>
            <a:r>
              <a:rPr lang="en-US" sz="1400" dirty="0"/>
              <a:t>a) Ground truth</a:t>
            </a:r>
          </a:p>
        </p:txBody>
      </p:sp>
      <p:sp>
        <p:nvSpPr>
          <p:cNvPr id="25" name="TextBox 24">
            <a:extLst>
              <a:ext uri="{FF2B5EF4-FFF2-40B4-BE49-F238E27FC236}">
                <a16:creationId xmlns:a16="http://schemas.microsoft.com/office/drawing/2014/main" id="{ED19AA6A-0326-7F8B-0FE2-D92BBE4DD227}"/>
              </a:ext>
            </a:extLst>
          </p:cNvPr>
          <p:cNvSpPr txBox="1"/>
          <p:nvPr/>
        </p:nvSpPr>
        <p:spPr>
          <a:xfrm>
            <a:off x="3661197" y="6183156"/>
            <a:ext cx="1107739" cy="307777"/>
          </a:xfrm>
          <a:prstGeom prst="rect">
            <a:avLst/>
          </a:prstGeom>
          <a:noFill/>
        </p:spPr>
        <p:txBody>
          <a:bodyPr wrap="none" rtlCol="0">
            <a:spAutoFit/>
          </a:bodyPr>
          <a:lstStyle/>
          <a:p>
            <a:pPr algn="ctr"/>
            <a:r>
              <a:rPr lang="en-US" sz="1400" dirty="0"/>
              <a:t>c) AMR-free</a:t>
            </a:r>
          </a:p>
        </p:txBody>
      </p:sp>
      <p:sp>
        <p:nvSpPr>
          <p:cNvPr id="26" name="TextBox 25">
            <a:extLst>
              <a:ext uri="{FF2B5EF4-FFF2-40B4-BE49-F238E27FC236}">
                <a16:creationId xmlns:a16="http://schemas.microsoft.com/office/drawing/2014/main" id="{33B9CFFF-6E3C-07E3-5402-0D633B8BB8FF}"/>
              </a:ext>
            </a:extLst>
          </p:cNvPr>
          <p:cNvSpPr txBox="1"/>
          <p:nvPr/>
        </p:nvSpPr>
        <p:spPr>
          <a:xfrm>
            <a:off x="6873669" y="6183156"/>
            <a:ext cx="835485" cy="307777"/>
          </a:xfrm>
          <a:prstGeom prst="rect">
            <a:avLst/>
          </a:prstGeom>
          <a:noFill/>
        </p:spPr>
        <p:txBody>
          <a:bodyPr wrap="none" rtlCol="0">
            <a:spAutoFit/>
          </a:bodyPr>
          <a:lstStyle/>
          <a:p>
            <a:pPr algn="ctr"/>
            <a:r>
              <a:rPr lang="en-US" sz="1400" dirty="0"/>
              <a:t>d) St-trio</a:t>
            </a:r>
          </a:p>
        </p:txBody>
      </p:sp>
      <p:sp>
        <p:nvSpPr>
          <p:cNvPr id="27" name="TextBox 26">
            <a:extLst>
              <a:ext uri="{FF2B5EF4-FFF2-40B4-BE49-F238E27FC236}">
                <a16:creationId xmlns:a16="http://schemas.microsoft.com/office/drawing/2014/main" id="{56D0FD58-03B8-EDCE-8B2F-9EF0CABB3F0F}"/>
              </a:ext>
            </a:extLst>
          </p:cNvPr>
          <p:cNvSpPr txBox="1"/>
          <p:nvPr/>
        </p:nvSpPr>
        <p:spPr>
          <a:xfrm>
            <a:off x="9813882" y="6183156"/>
            <a:ext cx="976550" cy="307777"/>
          </a:xfrm>
          <a:prstGeom prst="rect">
            <a:avLst/>
          </a:prstGeom>
          <a:noFill/>
        </p:spPr>
        <p:txBody>
          <a:bodyPr wrap="none" rtlCol="0">
            <a:spAutoFit/>
          </a:bodyPr>
          <a:lstStyle/>
          <a:p>
            <a:pPr algn="ctr"/>
            <a:r>
              <a:rPr lang="en-US" sz="1400" dirty="0"/>
              <a:t>e) Ex-quad</a:t>
            </a:r>
          </a:p>
        </p:txBody>
      </p:sp>
      <p:pic>
        <p:nvPicPr>
          <p:cNvPr id="3" name="Picture 2">
            <a:extLst>
              <a:ext uri="{FF2B5EF4-FFF2-40B4-BE49-F238E27FC236}">
                <a16:creationId xmlns:a16="http://schemas.microsoft.com/office/drawing/2014/main" id="{566AAA5B-727B-6EFE-5341-03FF868A6572}"/>
              </a:ext>
            </a:extLst>
          </p:cNvPr>
          <p:cNvPicPr>
            <a:picLocks noChangeAspect="1"/>
          </p:cNvPicPr>
          <p:nvPr/>
        </p:nvPicPr>
        <p:blipFill rotWithShape="1">
          <a:blip r:embed="rId3"/>
          <a:srcRect t="10748" b="17757"/>
          <a:stretch/>
        </p:blipFill>
        <p:spPr>
          <a:xfrm>
            <a:off x="8521983" y="959567"/>
            <a:ext cx="3197448" cy="2286000"/>
          </a:xfrm>
          <a:prstGeom prst="rect">
            <a:avLst/>
          </a:prstGeom>
        </p:spPr>
      </p:pic>
      <p:pic>
        <p:nvPicPr>
          <p:cNvPr id="17" name="Picture 16" descr="A graph of different colored dots&#10;&#10;Description automatically generated">
            <a:extLst>
              <a:ext uri="{FF2B5EF4-FFF2-40B4-BE49-F238E27FC236}">
                <a16:creationId xmlns:a16="http://schemas.microsoft.com/office/drawing/2014/main" id="{B6AA3E8A-B27F-11A2-735A-B09B7FE88C98}"/>
              </a:ext>
            </a:extLst>
          </p:cNvPr>
          <p:cNvPicPr>
            <a:picLocks noChangeAspect="1"/>
          </p:cNvPicPr>
          <p:nvPr/>
        </p:nvPicPr>
        <p:blipFill rotWithShape="1">
          <a:blip r:embed="rId4"/>
          <a:srcRect t="10781" b="17527"/>
          <a:stretch/>
        </p:blipFill>
        <p:spPr>
          <a:xfrm>
            <a:off x="8937632" y="3890144"/>
            <a:ext cx="3188683" cy="2286000"/>
          </a:xfrm>
          <a:prstGeom prst="rect">
            <a:avLst/>
          </a:prstGeom>
        </p:spPr>
      </p:pic>
      <p:pic>
        <p:nvPicPr>
          <p:cNvPr id="11" name="Picture 10" descr="A graph of different colored dots&#10;&#10;Description automatically generated with medium confidence">
            <a:extLst>
              <a:ext uri="{FF2B5EF4-FFF2-40B4-BE49-F238E27FC236}">
                <a16:creationId xmlns:a16="http://schemas.microsoft.com/office/drawing/2014/main" id="{15ADABDC-B778-8556-EEAA-2D3A125CCD91}"/>
              </a:ext>
            </a:extLst>
          </p:cNvPr>
          <p:cNvPicPr>
            <a:picLocks noChangeAspect="1"/>
          </p:cNvPicPr>
          <p:nvPr/>
        </p:nvPicPr>
        <p:blipFill rotWithShape="1">
          <a:blip r:embed="rId5"/>
          <a:srcRect t="10781" b="17527"/>
          <a:stretch/>
        </p:blipFill>
        <p:spPr>
          <a:xfrm>
            <a:off x="5978919" y="3890144"/>
            <a:ext cx="3188683" cy="2286000"/>
          </a:xfrm>
          <a:prstGeom prst="rect">
            <a:avLst/>
          </a:prstGeom>
        </p:spPr>
      </p:pic>
      <p:pic>
        <p:nvPicPr>
          <p:cNvPr id="8" name="Picture 7" descr="A diagram of a number of species&#10;&#10;Description automatically generated with medium confidence">
            <a:extLst>
              <a:ext uri="{FF2B5EF4-FFF2-40B4-BE49-F238E27FC236}">
                <a16:creationId xmlns:a16="http://schemas.microsoft.com/office/drawing/2014/main" id="{2F2186D5-B7B7-DB8D-EF97-6B14D3C5367C}"/>
              </a:ext>
            </a:extLst>
          </p:cNvPr>
          <p:cNvPicPr>
            <a:picLocks noChangeAspect="1"/>
          </p:cNvPicPr>
          <p:nvPr/>
        </p:nvPicPr>
        <p:blipFill rotWithShape="1">
          <a:blip r:embed="rId6"/>
          <a:srcRect t="10861" b="17967"/>
          <a:stretch/>
        </p:blipFill>
        <p:spPr>
          <a:xfrm>
            <a:off x="2996980" y="3890144"/>
            <a:ext cx="3211910" cy="2286000"/>
          </a:xfrm>
          <a:prstGeom prst="rect">
            <a:avLst/>
          </a:prstGeom>
        </p:spPr>
      </p:pic>
      <p:pic>
        <p:nvPicPr>
          <p:cNvPr id="5" name="Picture 4">
            <a:extLst>
              <a:ext uri="{FF2B5EF4-FFF2-40B4-BE49-F238E27FC236}">
                <a16:creationId xmlns:a16="http://schemas.microsoft.com/office/drawing/2014/main" id="{B90B278E-8C35-5358-628F-C01BAC1B9826}"/>
              </a:ext>
            </a:extLst>
          </p:cNvPr>
          <p:cNvPicPr>
            <a:picLocks noChangeAspect="1"/>
          </p:cNvPicPr>
          <p:nvPr/>
        </p:nvPicPr>
        <p:blipFill rotWithShape="1">
          <a:blip r:embed="rId7"/>
          <a:srcRect l="265" t="10438" r="-265" b="17967"/>
          <a:stretch/>
        </p:blipFill>
        <p:spPr>
          <a:xfrm>
            <a:off x="33927" y="3890144"/>
            <a:ext cx="3193024" cy="2286000"/>
          </a:xfrm>
          <a:prstGeom prst="rect">
            <a:avLst/>
          </a:prstGeom>
        </p:spPr>
      </p:pic>
      <p:graphicFrame>
        <p:nvGraphicFramePr>
          <p:cNvPr id="2" name="Table 1">
            <a:extLst>
              <a:ext uri="{FF2B5EF4-FFF2-40B4-BE49-F238E27FC236}">
                <a16:creationId xmlns:a16="http://schemas.microsoft.com/office/drawing/2014/main" id="{A0109BDE-1E0B-A853-CB38-3C98A2D31CC2}"/>
              </a:ext>
            </a:extLst>
          </p:cNvPr>
          <p:cNvGraphicFramePr>
            <a:graphicFrameLocks noGrp="1"/>
          </p:cNvGraphicFramePr>
          <p:nvPr>
            <p:extLst>
              <p:ext uri="{D42A27DB-BD31-4B8C-83A1-F6EECF244321}">
                <p14:modId xmlns:p14="http://schemas.microsoft.com/office/powerpoint/2010/main" val="2378671796"/>
              </p:ext>
            </p:extLst>
          </p:nvPr>
        </p:nvGraphicFramePr>
        <p:xfrm>
          <a:off x="1201400" y="3071104"/>
          <a:ext cx="5943600" cy="731520"/>
        </p:xfrm>
        <a:graphic>
          <a:graphicData uri="http://schemas.openxmlformats.org/drawingml/2006/table">
            <a:tbl>
              <a:tblPr bandRow="1">
                <a:tableStyleId>{5C22544A-7EE6-4342-B048-85BDC9FD1C3A}</a:tableStyleId>
              </a:tblPr>
              <a:tblGrid>
                <a:gridCol w="1097280">
                  <a:extLst>
                    <a:ext uri="{9D8B030D-6E8A-4147-A177-3AD203B41FA5}">
                      <a16:colId xmlns:a16="http://schemas.microsoft.com/office/drawing/2014/main" val="1029036768"/>
                    </a:ext>
                  </a:extLst>
                </a:gridCol>
                <a:gridCol w="1554480">
                  <a:extLst>
                    <a:ext uri="{9D8B030D-6E8A-4147-A177-3AD203B41FA5}">
                      <a16:colId xmlns:a16="http://schemas.microsoft.com/office/drawing/2014/main" val="2216114874"/>
                    </a:ext>
                  </a:extLst>
                </a:gridCol>
                <a:gridCol w="1737360">
                  <a:extLst>
                    <a:ext uri="{9D8B030D-6E8A-4147-A177-3AD203B41FA5}">
                      <a16:colId xmlns:a16="http://schemas.microsoft.com/office/drawing/2014/main" val="3496258619"/>
                    </a:ext>
                  </a:extLst>
                </a:gridCol>
                <a:gridCol w="1554480">
                  <a:extLst>
                    <a:ext uri="{9D8B030D-6E8A-4147-A177-3AD203B41FA5}">
                      <a16:colId xmlns:a16="http://schemas.microsoft.com/office/drawing/2014/main" val="4231321982"/>
                    </a:ext>
                  </a:extLst>
                </a:gridCol>
              </a:tblGrid>
              <a:tr h="0">
                <a:tc rowSpan="2">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LAI estimates</a:t>
                      </a: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Homozygous ancestry</a:t>
                      </a: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Heterozygous ancestry</a:t>
                      </a: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Otherwise</a:t>
                      </a: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5766074"/>
                  </a:ext>
                </a:extLst>
              </a:tr>
              <a:tr h="0">
                <a:tc vMerge="1">
                  <a:txBody>
                    <a:bodyPr/>
                    <a:lstStyle/>
                    <a:p>
                      <a:pPr marL="0" marR="0" algn="ctr">
                        <a:spcBef>
                          <a:spcPts val="0"/>
                        </a:spcBef>
                        <a:spcAft>
                          <a:spcPts val="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 = 1, B…I = 0</a:t>
                      </a: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 = 0.5, B = 0.5, C..I = 0</a:t>
                      </a: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A..I = 0.x</a:t>
                      </a: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3961940"/>
                  </a:ext>
                </a:extLst>
              </a:tr>
              <a:tr h="0">
                <a:tc>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LAC positions</a:t>
                      </a: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Close to population anchors</a:t>
                      </a: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Midpoints of population anchors</a:t>
                      </a: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Fractional distances of population anchors</a:t>
                      </a: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8349249"/>
                  </a:ext>
                </a:extLst>
              </a:tr>
            </a:tbl>
          </a:graphicData>
        </a:graphic>
      </p:graphicFrame>
      <p:sp>
        <p:nvSpPr>
          <p:cNvPr id="4" name="TextBox 3">
            <a:extLst>
              <a:ext uri="{FF2B5EF4-FFF2-40B4-BE49-F238E27FC236}">
                <a16:creationId xmlns:a16="http://schemas.microsoft.com/office/drawing/2014/main" id="{59B03F1B-D6DB-6796-506A-B2D515ABC4F3}"/>
              </a:ext>
            </a:extLst>
          </p:cNvPr>
          <p:cNvSpPr txBox="1"/>
          <p:nvPr/>
        </p:nvSpPr>
        <p:spPr>
          <a:xfrm>
            <a:off x="1958734" y="2780755"/>
            <a:ext cx="4428931" cy="307777"/>
          </a:xfrm>
          <a:prstGeom prst="rect">
            <a:avLst/>
          </a:prstGeom>
          <a:noFill/>
        </p:spPr>
        <p:txBody>
          <a:bodyPr wrap="square" rtlCol="0">
            <a:spAutoFit/>
          </a:bodyPr>
          <a:lstStyle/>
          <a:p>
            <a:pPr algn="ctr"/>
            <a:r>
              <a:rPr lang="en-US" sz="1400" dirty="0"/>
              <a:t>Table 10. Summary of LAC positions</a:t>
            </a:r>
          </a:p>
        </p:txBody>
      </p:sp>
    </p:spTree>
    <p:extLst>
      <p:ext uri="{BB962C8B-B14F-4D97-AF65-F5344CB8AC3E}">
        <p14:creationId xmlns:p14="http://schemas.microsoft.com/office/powerpoint/2010/main" val="3849392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8772530" cy="584775"/>
          </a:xfrm>
          <a:prstGeom prst="rect">
            <a:avLst/>
          </a:prstGeom>
          <a:noFill/>
        </p:spPr>
        <p:txBody>
          <a:bodyPr wrap="none" rtlCol="0">
            <a:spAutoFit/>
          </a:bodyPr>
          <a:lstStyle/>
          <a:p>
            <a:r>
              <a:rPr lang="en-US" sz="3200" b="1" dirty="0"/>
              <a:t>Aim 1: Design continuous local ancestry measure</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11297652" cy="3416320"/>
          </a:xfrm>
          <a:prstGeom prst="rect">
            <a:avLst/>
          </a:prstGeom>
          <a:noFill/>
        </p:spPr>
        <p:txBody>
          <a:bodyPr wrap="square" rtlCol="0">
            <a:spAutoFit/>
          </a:bodyPr>
          <a:lstStyle/>
          <a:p>
            <a:r>
              <a:rPr lang="en-US" b="1" dirty="0">
                <a:effectLst/>
              </a:rPr>
              <a:t>Results</a:t>
            </a:r>
          </a:p>
          <a:p>
            <a:pPr marL="285750" indent="-285750">
              <a:buFont typeface="Arial" panose="020B0604020202020204" pitchFamily="34" charset="0"/>
              <a:buChar char="•"/>
            </a:pPr>
            <a:r>
              <a:rPr lang="en-US" b="1" i="1" dirty="0"/>
              <a:t>Evaluation of accuracy and robustness of LACs</a:t>
            </a:r>
          </a:p>
          <a:p>
            <a:pPr marL="742950" lvl="1" indent="-285750">
              <a:buFont typeface="Arial" panose="020B0604020202020204" pitchFamily="34" charset="0"/>
              <a:buChar char="•"/>
            </a:pPr>
            <a:r>
              <a:rPr lang="en-US" dirty="0"/>
              <a:t>17429 unique breakpoints identified in LAI, and 19002979 tests conducted</a:t>
            </a:r>
          </a:p>
          <a:p>
            <a:pPr marL="742950" lvl="1" indent="-285750">
              <a:buFont typeface="Arial" panose="020B0604020202020204" pitchFamily="34" charset="0"/>
              <a:buChar char="•"/>
            </a:pPr>
            <a:r>
              <a:rPr lang="en-US" dirty="0"/>
              <a:t>Usually consistent and concordant with ground truth</a:t>
            </a:r>
          </a:p>
          <a:p>
            <a:pPr marL="742950" lvl="1" indent="-285750">
              <a:buFont typeface="Arial" panose="020B0604020202020204" pitchFamily="34" charset="0"/>
              <a:buChar char="•"/>
            </a:pPr>
            <a:r>
              <a:rPr lang="en-US" dirty="0"/>
              <a:t>Reductions observed near telomere and centromere regions with lower LAI accuracy and insufficient SNPs</a:t>
            </a:r>
          </a:p>
          <a:p>
            <a:pPr marL="742950" lvl="1" indent="-285750">
              <a:buFont typeface="Arial" panose="020B0604020202020204" pitchFamily="34" charset="0"/>
              <a:buChar char="•"/>
            </a:pPr>
            <a:r>
              <a:rPr lang="en-US" dirty="0"/>
              <a:t>PC1 usually has most associated correlations</a:t>
            </a:r>
          </a:p>
          <a:p>
            <a:pPr marL="742950" lvl="1" indent="-285750">
              <a:buFont typeface="Arial" panose="020B0604020202020204" pitchFamily="34" charset="0"/>
              <a:buChar char="•"/>
            </a:pPr>
            <a:r>
              <a:rPr lang="en-US" dirty="0"/>
              <a:t>Tr-duo LACs: relatively lower correlations in PC4 – PC5 given the incomprehensive reference panel</a:t>
            </a:r>
          </a:p>
          <a:p>
            <a:pPr marL="742950" lvl="1" indent="-285750">
              <a:buFont typeface="Arial" panose="020B0604020202020204" pitchFamily="34" charset="0"/>
              <a:buChar char="•"/>
            </a:pPr>
            <a:r>
              <a:rPr lang="en-US" dirty="0"/>
              <a:t>AMR-free LACs:</a:t>
            </a:r>
          </a:p>
          <a:p>
            <a:pPr marL="1200150" lvl="2" indent="-285750">
              <a:buFont typeface="Arial" panose="020B0604020202020204" pitchFamily="34" charset="0"/>
              <a:buChar char="•"/>
            </a:pPr>
            <a:r>
              <a:rPr lang="en-US" dirty="0"/>
              <a:t>A plunge in PC2 due to absence of AMR components</a:t>
            </a:r>
          </a:p>
          <a:p>
            <a:pPr marL="1200150" lvl="2" indent="-285750">
              <a:buFont typeface="Arial" panose="020B0604020202020204" pitchFamily="34" charset="0"/>
              <a:buChar char="•"/>
            </a:pPr>
            <a:r>
              <a:rPr lang="en-US" dirty="0"/>
              <a:t>PC1, 3, 4 remained steady</a:t>
            </a:r>
          </a:p>
          <a:p>
            <a:pPr marL="1657350" lvl="3" indent="-285750">
              <a:buFont typeface="Arial" panose="020B0604020202020204" pitchFamily="34" charset="0"/>
              <a:buChar char="•"/>
            </a:pPr>
            <a:r>
              <a:rPr lang="en-US" dirty="0"/>
              <a:t>Projection scheme and continuous global PCs-spanned spaces</a:t>
            </a:r>
          </a:p>
          <a:p>
            <a:pPr marL="742950" lvl="1" indent="-285750">
              <a:buFont typeface="Arial" panose="020B0604020202020204" pitchFamily="34" charset="0"/>
              <a:buChar char="•"/>
            </a:pPr>
            <a:r>
              <a:rPr lang="en-US" dirty="0"/>
              <a:t>Ex-quad LACs: didn’t largely affect by extra ancestry components</a:t>
            </a:r>
          </a:p>
        </p:txBody>
      </p:sp>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18</a:t>
            </a:fld>
            <a:endParaRPr lang="en-US" dirty="0"/>
          </a:p>
        </p:txBody>
      </p:sp>
      <p:sp>
        <p:nvSpPr>
          <p:cNvPr id="13" name="TextBox 12">
            <a:extLst>
              <a:ext uri="{FF2B5EF4-FFF2-40B4-BE49-F238E27FC236}">
                <a16:creationId xmlns:a16="http://schemas.microsoft.com/office/drawing/2014/main" id="{C9DAEE21-BD12-9675-1E4B-E7D6E4CB4D25}"/>
              </a:ext>
            </a:extLst>
          </p:cNvPr>
          <p:cNvSpPr txBox="1"/>
          <p:nvPr/>
        </p:nvSpPr>
        <p:spPr>
          <a:xfrm>
            <a:off x="3851213" y="4564090"/>
            <a:ext cx="4398134" cy="316402"/>
          </a:xfrm>
          <a:prstGeom prst="rect">
            <a:avLst/>
          </a:prstGeom>
          <a:noFill/>
        </p:spPr>
        <p:txBody>
          <a:bodyPr wrap="square">
            <a:spAutoFit/>
          </a:bodyPr>
          <a:lstStyle/>
          <a:p>
            <a:pPr algn="ctr"/>
            <a:r>
              <a:rPr lang="en-US" sz="1400" dirty="0"/>
              <a:t>Table 11. Summary of LACs’ evaluation test</a:t>
            </a:r>
          </a:p>
        </p:txBody>
      </p:sp>
      <p:graphicFrame>
        <p:nvGraphicFramePr>
          <p:cNvPr id="3" name="Table 2">
            <a:extLst>
              <a:ext uri="{FF2B5EF4-FFF2-40B4-BE49-F238E27FC236}">
                <a16:creationId xmlns:a16="http://schemas.microsoft.com/office/drawing/2014/main" id="{69AAF20E-3A69-C0B5-EFC9-46A37A804120}"/>
              </a:ext>
            </a:extLst>
          </p:cNvPr>
          <p:cNvGraphicFramePr>
            <a:graphicFrameLocks noGrp="1"/>
          </p:cNvGraphicFramePr>
          <p:nvPr>
            <p:extLst>
              <p:ext uri="{D42A27DB-BD31-4B8C-83A1-F6EECF244321}">
                <p14:modId xmlns:p14="http://schemas.microsoft.com/office/powerpoint/2010/main" val="552948059"/>
              </p:ext>
            </p:extLst>
          </p:nvPr>
        </p:nvGraphicFramePr>
        <p:xfrm>
          <a:off x="746760" y="4881711"/>
          <a:ext cx="10607040" cy="1219200"/>
        </p:xfrm>
        <a:graphic>
          <a:graphicData uri="http://schemas.openxmlformats.org/drawingml/2006/table">
            <a:tbl>
              <a:tblPr bandRow="1">
                <a:tableStyleId>{5C22544A-7EE6-4342-B048-85BDC9FD1C3A}</a:tableStyleId>
              </a:tblPr>
              <a:tblGrid>
                <a:gridCol w="822960">
                  <a:extLst>
                    <a:ext uri="{9D8B030D-6E8A-4147-A177-3AD203B41FA5}">
                      <a16:colId xmlns:a16="http://schemas.microsoft.com/office/drawing/2014/main" val="814503263"/>
                    </a:ext>
                  </a:extLst>
                </a:gridCol>
                <a:gridCol w="1097280">
                  <a:extLst>
                    <a:ext uri="{9D8B030D-6E8A-4147-A177-3AD203B41FA5}">
                      <a16:colId xmlns:a16="http://schemas.microsoft.com/office/drawing/2014/main" val="1337596795"/>
                    </a:ext>
                  </a:extLst>
                </a:gridCol>
                <a:gridCol w="1737360">
                  <a:extLst>
                    <a:ext uri="{9D8B030D-6E8A-4147-A177-3AD203B41FA5}">
                      <a16:colId xmlns:a16="http://schemas.microsoft.com/office/drawing/2014/main" val="717051102"/>
                    </a:ext>
                  </a:extLst>
                </a:gridCol>
                <a:gridCol w="1737360">
                  <a:extLst>
                    <a:ext uri="{9D8B030D-6E8A-4147-A177-3AD203B41FA5}">
                      <a16:colId xmlns:a16="http://schemas.microsoft.com/office/drawing/2014/main" val="882130675"/>
                    </a:ext>
                  </a:extLst>
                </a:gridCol>
                <a:gridCol w="1737360">
                  <a:extLst>
                    <a:ext uri="{9D8B030D-6E8A-4147-A177-3AD203B41FA5}">
                      <a16:colId xmlns:a16="http://schemas.microsoft.com/office/drawing/2014/main" val="2674749005"/>
                    </a:ext>
                  </a:extLst>
                </a:gridCol>
                <a:gridCol w="1737360">
                  <a:extLst>
                    <a:ext uri="{9D8B030D-6E8A-4147-A177-3AD203B41FA5}">
                      <a16:colId xmlns:a16="http://schemas.microsoft.com/office/drawing/2014/main" val="1433136852"/>
                    </a:ext>
                  </a:extLst>
                </a:gridCol>
                <a:gridCol w="1737360">
                  <a:extLst>
                    <a:ext uri="{9D8B030D-6E8A-4147-A177-3AD203B41FA5}">
                      <a16:colId xmlns:a16="http://schemas.microsoft.com/office/drawing/2014/main" val="2974403896"/>
                    </a:ext>
                  </a:extLst>
                </a:gridCol>
              </a:tblGrid>
              <a:tr h="203200">
                <a:tc rowSpan="2">
                  <a:txBody>
                    <a:bodyPr/>
                    <a:lstStyle/>
                    <a:p>
                      <a:pPr marL="0" marR="0" algn="ctr">
                        <a:spcBef>
                          <a:spcPts val="0"/>
                        </a:spcBef>
                        <a:spcAft>
                          <a:spcPts val="0"/>
                        </a:spcAft>
                      </a:pPr>
                      <a:r>
                        <a:rPr lang="en-US" sz="1200" dirty="0">
                          <a:effectLst/>
                        </a:rPr>
                        <a:t>LACs' version</a:t>
                      </a:r>
                      <a:endParaRPr lang="en-US" sz="1200" dirty="0">
                        <a:effectLst/>
                        <a:latin typeface="Calibri" panose="020F0502020204030204" pitchFamily="34" charset="0"/>
                        <a:ea typeface="Calibri" panose="020F050202020403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lgn="ctr">
                        <a:spcBef>
                          <a:spcPts val="0"/>
                        </a:spcBef>
                        <a:spcAft>
                          <a:spcPts val="0"/>
                        </a:spcAft>
                      </a:pPr>
                      <a:r>
                        <a:rPr lang="en-US" sz="1200" dirty="0">
                          <a:effectLst/>
                        </a:rPr>
                        <a:t>Test type</a:t>
                      </a:r>
                      <a:endParaRPr lang="en-US" sz="1200" dirty="0">
                        <a:effectLst/>
                        <a:latin typeface="Calibri" panose="020F0502020204030204" pitchFamily="34" charset="0"/>
                        <a:ea typeface="Calibri" panose="020F050202020403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rPr>
                        <a:t>Correlation coefficients</a:t>
                      </a: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21170350"/>
                  </a:ext>
                </a:extLst>
              </a:tr>
              <a:tr h="203200">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1200" dirty="0">
                          <a:effectLst/>
                        </a:rPr>
                        <a:t>PC1</a:t>
                      </a:r>
                      <a:r>
                        <a:rPr lang="en-US" sz="1200" baseline="30000" dirty="0">
                          <a:effectLst/>
                        </a:rPr>
                        <a:t>1</a:t>
                      </a:r>
                      <a:endParaRPr lang="en-US" sz="1200" dirty="0">
                        <a:effectLst/>
                        <a:latin typeface="Calibri" panose="020F0502020204030204" pitchFamily="34" charset="0"/>
                        <a:ea typeface="Calibri" panose="020F050202020403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PC2</a:t>
                      </a:r>
                      <a:r>
                        <a:rPr lang="en-US" sz="1200" baseline="30000" dirty="0">
                          <a:effectLst/>
                        </a:rPr>
                        <a:t>1</a:t>
                      </a:r>
                      <a:endParaRPr lang="en-US" sz="1200" dirty="0">
                        <a:effectLst/>
                        <a:latin typeface="Calibri" panose="020F0502020204030204" pitchFamily="34" charset="0"/>
                        <a:ea typeface="Calibri" panose="020F050202020403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effectLst/>
                        </a:rPr>
                        <a:t>PC3</a:t>
                      </a:r>
                      <a:r>
                        <a:rPr lang="en-US" sz="1200" baseline="30000">
                          <a:effectLst/>
                        </a:rPr>
                        <a:t>1</a:t>
                      </a:r>
                      <a:endParaRPr lang="en-US" sz="1200">
                        <a:effectLst/>
                        <a:latin typeface="Calibri" panose="020F0502020204030204" pitchFamily="34" charset="0"/>
                        <a:ea typeface="Calibri" panose="020F050202020403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effectLst/>
                        </a:rPr>
                        <a:t>PC4</a:t>
                      </a:r>
                      <a:r>
                        <a:rPr lang="en-US" sz="1200" baseline="30000">
                          <a:effectLst/>
                        </a:rPr>
                        <a:t>1</a:t>
                      </a:r>
                      <a:endParaRPr lang="en-US" sz="1200">
                        <a:effectLst/>
                        <a:latin typeface="Calibri" panose="020F0502020204030204" pitchFamily="34" charset="0"/>
                        <a:ea typeface="Calibri" panose="020F050202020403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PC5</a:t>
                      </a:r>
                      <a:r>
                        <a:rPr lang="en-US" sz="1200" baseline="30000" dirty="0">
                          <a:effectLst/>
                        </a:rPr>
                        <a:t>1</a:t>
                      </a:r>
                      <a:endParaRPr lang="en-US" sz="1200" dirty="0">
                        <a:effectLst/>
                        <a:latin typeface="Calibri" panose="020F0502020204030204" pitchFamily="34" charset="0"/>
                        <a:ea typeface="Calibri" panose="020F050202020403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0090222"/>
                  </a:ext>
                </a:extLst>
              </a:tr>
              <a:tr h="203200">
                <a:tc>
                  <a:txBody>
                    <a:bodyPr/>
                    <a:lstStyle/>
                    <a:p>
                      <a:pPr marL="0" marR="0" algn="ctr">
                        <a:spcBef>
                          <a:spcPts val="0"/>
                        </a:spcBef>
                        <a:spcAft>
                          <a:spcPts val="0"/>
                        </a:spcAft>
                      </a:pPr>
                      <a:r>
                        <a:rPr lang="en-US" sz="1200" dirty="0">
                          <a:effectLst/>
                        </a:rPr>
                        <a:t>Tr-duo</a:t>
                      </a:r>
                      <a:endParaRPr lang="en-US" sz="1200" dirty="0">
                        <a:effectLst/>
                        <a:latin typeface="Calibri" panose="020F0502020204030204" pitchFamily="34" charset="0"/>
                        <a:ea typeface="Calibri" panose="020F0502020204030204" pitchFamily="34"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a:effectLst/>
                        </a:rPr>
                        <a:t>Robustness test</a:t>
                      </a:r>
                      <a:endParaRPr lang="en-US" sz="1200">
                        <a:effectLst/>
                        <a:latin typeface="Calibri" panose="020F0502020204030204" pitchFamily="34" charset="0"/>
                        <a:ea typeface="Calibri" panose="020F0502020204030204" pitchFamily="34"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dirty="0">
                          <a:effectLst/>
                        </a:rPr>
                        <a:t>0.9530 (0.7909 – 0.9785)</a:t>
                      </a:r>
                      <a:endParaRPr lang="en-US" sz="1200" dirty="0">
                        <a:effectLst/>
                        <a:latin typeface="Calibri" panose="020F0502020204030204" pitchFamily="34" charset="0"/>
                        <a:ea typeface="Calibri" panose="020F0502020204030204" pitchFamily="34"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dirty="0">
                          <a:effectLst/>
                        </a:rPr>
                        <a:t>0.9181 (0.7028 – 0.9520)</a:t>
                      </a:r>
                      <a:endParaRPr lang="en-US" sz="1200" dirty="0">
                        <a:effectLst/>
                        <a:latin typeface="Calibri" panose="020F0502020204030204" pitchFamily="34" charset="0"/>
                        <a:ea typeface="Calibri" panose="020F0502020204030204" pitchFamily="34"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dirty="0">
                          <a:effectLst/>
                        </a:rPr>
                        <a:t>0.8955 (0.6642 – 0.9340)</a:t>
                      </a:r>
                      <a:endParaRPr lang="en-US" sz="1200" dirty="0">
                        <a:effectLst/>
                        <a:latin typeface="Calibri" panose="020F0502020204030204" pitchFamily="34" charset="0"/>
                        <a:ea typeface="Calibri" panose="020F0502020204030204" pitchFamily="34"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dirty="0">
                          <a:effectLst/>
                        </a:rPr>
                        <a:t>0.6702 (0.4333 – 0.7557)</a:t>
                      </a:r>
                      <a:endParaRPr lang="en-US" sz="1200" dirty="0">
                        <a:effectLst/>
                        <a:latin typeface="Calibri" panose="020F0502020204030204" pitchFamily="34" charset="0"/>
                        <a:ea typeface="Calibri" panose="020F0502020204030204" pitchFamily="34"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dirty="0">
                          <a:effectLst/>
                        </a:rPr>
                        <a:t>0.7500 (0.5357 – 0.7991)</a:t>
                      </a:r>
                      <a:endParaRPr lang="en-US" sz="1200" dirty="0">
                        <a:effectLst/>
                        <a:latin typeface="Calibri" panose="020F0502020204030204" pitchFamily="34" charset="0"/>
                        <a:ea typeface="Calibri" panose="020F0502020204030204" pitchFamily="34" charset="0"/>
                      </a:endParaRPr>
                    </a:p>
                  </a:txBody>
                  <a:tcPr marL="68580" marR="68580"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26231867"/>
                  </a:ext>
                </a:extLst>
              </a:tr>
              <a:tr h="203200">
                <a:tc>
                  <a:txBody>
                    <a:bodyPr/>
                    <a:lstStyle/>
                    <a:p>
                      <a:pPr marL="0" marR="0" algn="ctr">
                        <a:spcBef>
                          <a:spcPts val="0"/>
                        </a:spcBef>
                        <a:spcAft>
                          <a:spcPts val="0"/>
                        </a:spcAft>
                      </a:pPr>
                      <a:r>
                        <a:rPr lang="en-US" sz="1200">
                          <a:effectLst/>
                        </a:rPr>
                        <a:t>AMR-free</a:t>
                      </a:r>
                      <a:endParaRPr lang="en-US" sz="1200">
                        <a:effectLst/>
                        <a:latin typeface="Calibri" panose="020F0502020204030204" pitchFamily="34" charset="0"/>
                        <a:ea typeface="Calibri" panose="020F0502020204030204" pitchFamily="34" charset="0"/>
                      </a:endParaRPr>
                    </a:p>
                  </a:txBody>
                  <a:tcPr marL="68580" marR="68580" marT="0" marB="0" anchor="ctr">
                    <a:noFill/>
                  </a:tcPr>
                </a:tc>
                <a:tc>
                  <a:txBody>
                    <a:bodyPr/>
                    <a:lstStyle/>
                    <a:p>
                      <a:pPr marL="0" marR="0" algn="ctr">
                        <a:spcBef>
                          <a:spcPts val="0"/>
                        </a:spcBef>
                        <a:spcAft>
                          <a:spcPts val="0"/>
                        </a:spcAft>
                      </a:pPr>
                      <a:r>
                        <a:rPr lang="en-US" sz="1200">
                          <a:effectLst/>
                        </a:rPr>
                        <a:t>Robustness test</a:t>
                      </a:r>
                      <a:endParaRPr lang="en-US" sz="1200">
                        <a:effectLst/>
                        <a:latin typeface="Calibri" panose="020F0502020204030204" pitchFamily="34" charset="0"/>
                        <a:ea typeface="Calibri" panose="020F0502020204030204" pitchFamily="34" charset="0"/>
                      </a:endParaRPr>
                    </a:p>
                  </a:txBody>
                  <a:tcPr marL="68580" marR="68580" marT="0" marB="0" anchor="ctr">
                    <a:noFill/>
                  </a:tcPr>
                </a:tc>
                <a:tc>
                  <a:txBody>
                    <a:bodyPr/>
                    <a:lstStyle/>
                    <a:p>
                      <a:pPr marL="0" marR="0" algn="ctr">
                        <a:spcBef>
                          <a:spcPts val="0"/>
                        </a:spcBef>
                        <a:spcAft>
                          <a:spcPts val="0"/>
                        </a:spcAft>
                      </a:pPr>
                      <a:r>
                        <a:rPr lang="en-US" sz="1200">
                          <a:effectLst/>
                        </a:rPr>
                        <a:t>0.9203 (0.7836 – 0.9605)</a:t>
                      </a:r>
                      <a:endParaRPr lang="en-US" sz="1200">
                        <a:effectLst/>
                        <a:latin typeface="Calibri" panose="020F0502020204030204" pitchFamily="34" charset="0"/>
                        <a:ea typeface="Calibri" panose="020F0502020204030204" pitchFamily="34" charset="0"/>
                      </a:endParaRPr>
                    </a:p>
                  </a:txBody>
                  <a:tcPr marL="68580" marR="68580" marT="0" marB="0" anchor="ctr">
                    <a:noFill/>
                  </a:tcPr>
                </a:tc>
                <a:tc>
                  <a:txBody>
                    <a:bodyPr/>
                    <a:lstStyle/>
                    <a:p>
                      <a:pPr marL="0" marR="0" algn="ctr">
                        <a:spcBef>
                          <a:spcPts val="0"/>
                        </a:spcBef>
                        <a:spcAft>
                          <a:spcPts val="0"/>
                        </a:spcAft>
                      </a:pPr>
                      <a:r>
                        <a:rPr lang="en-US" sz="1200" dirty="0">
                          <a:solidFill>
                            <a:srgbClr val="FF0000"/>
                          </a:solidFill>
                          <a:effectLst/>
                        </a:rPr>
                        <a:t>0.1785 (-0.1006 – 0.4885)</a:t>
                      </a:r>
                      <a:endParaRPr lang="en-US" sz="1200" dirty="0">
                        <a:solidFill>
                          <a:srgbClr val="FF0000"/>
                        </a:solidFill>
                        <a:effectLst/>
                        <a:latin typeface="Calibri" panose="020F0502020204030204" pitchFamily="34" charset="0"/>
                        <a:ea typeface="Calibri" panose="020F0502020204030204" pitchFamily="34" charset="0"/>
                      </a:endParaRPr>
                    </a:p>
                  </a:txBody>
                  <a:tcPr marL="68580" marR="68580" marT="0" marB="0" anchor="ctr">
                    <a:noFill/>
                  </a:tcPr>
                </a:tc>
                <a:tc>
                  <a:txBody>
                    <a:bodyPr/>
                    <a:lstStyle/>
                    <a:p>
                      <a:pPr marL="0" marR="0" algn="ctr">
                        <a:spcBef>
                          <a:spcPts val="0"/>
                        </a:spcBef>
                        <a:spcAft>
                          <a:spcPts val="0"/>
                        </a:spcAft>
                      </a:pPr>
                      <a:r>
                        <a:rPr lang="en-US" sz="1200">
                          <a:effectLst/>
                        </a:rPr>
                        <a:t>0.9570 (0.7443 – 0.9804)</a:t>
                      </a:r>
                      <a:endParaRPr lang="en-US" sz="1200">
                        <a:effectLst/>
                        <a:latin typeface="Calibri" panose="020F0502020204030204" pitchFamily="34" charset="0"/>
                        <a:ea typeface="Calibri" panose="020F0502020204030204" pitchFamily="34" charset="0"/>
                      </a:endParaRPr>
                    </a:p>
                  </a:txBody>
                  <a:tcPr marL="68580" marR="68580" marT="0" marB="0" anchor="ctr">
                    <a:noFill/>
                  </a:tcPr>
                </a:tc>
                <a:tc>
                  <a:txBody>
                    <a:bodyPr/>
                    <a:lstStyle/>
                    <a:p>
                      <a:pPr marL="0" marR="0" algn="ctr">
                        <a:spcBef>
                          <a:spcPts val="0"/>
                        </a:spcBef>
                        <a:spcAft>
                          <a:spcPts val="0"/>
                        </a:spcAft>
                      </a:pPr>
                      <a:r>
                        <a:rPr lang="en-US" sz="1200">
                          <a:effectLst/>
                        </a:rPr>
                        <a:t>0.7804 (0.5068 – 0.8370)</a:t>
                      </a:r>
                      <a:endParaRPr lang="en-US" sz="1200">
                        <a:effectLst/>
                        <a:latin typeface="Calibri" panose="020F0502020204030204" pitchFamily="34" charset="0"/>
                        <a:ea typeface="Calibri" panose="020F0502020204030204" pitchFamily="34" charset="0"/>
                      </a:endParaRPr>
                    </a:p>
                  </a:txBody>
                  <a:tcPr marL="68580" marR="68580" marT="0" marB="0" anchor="ctr">
                    <a:noFill/>
                  </a:tcPr>
                </a:tc>
                <a:tc>
                  <a:txBody>
                    <a:bodyPr/>
                    <a:lstStyle/>
                    <a:p>
                      <a:pPr marL="0" marR="0" algn="ctr">
                        <a:spcBef>
                          <a:spcPts val="0"/>
                        </a:spcBef>
                        <a:spcAft>
                          <a:spcPts val="0"/>
                        </a:spcAft>
                      </a:pPr>
                      <a:r>
                        <a:rPr lang="en-US" sz="1200">
                          <a:effectLst/>
                        </a:rPr>
                        <a:t>0.4657 (0.3017 – 0.5557)</a:t>
                      </a:r>
                      <a:endParaRPr lang="en-US" sz="1200">
                        <a:effectLst/>
                        <a:latin typeface="Calibri" panose="020F0502020204030204" pitchFamily="34" charset="0"/>
                        <a:ea typeface="Calibri" panose="020F0502020204030204" pitchFamily="34" charset="0"/>
                      </a:endParaRPr>
                    </a:p>
                  </a:txBody>
                  <a:tcPr marL="68580" marR="68580" marT="0" marB="0" anchor="ctr">
                    <a:noFill/>
                  </a:tcPr>
                </a:tc>
                <a:extLst>
                  <a:ext uri="{0D108BD9-81ED-4DB2-BD59-A6C34878D82A}">
                    <a16:rowId xmlns:a16="http://schemas.microsoft.com/office/drawing/2014/main" val="397733695"/>
                  </a:ext>
                </a:extLst>
              </a:tr>
              <a:tr h="203200">
                <a:tc>
                  <a:txBody>
                    <a:bodyPr/>
                    <a:lstStyle/>
                    <a:p>
                      <a:pPr marL="0" marR="0" algn="ctr">
                        <a:spcBef>
                          <a:spcPts val="0"/>
                        </a:spcBef>
                        <a:spcAft>
                          <a:spcPts val="0"/>
                        </a:spcAft>
                      </a:pPr>
                      <a:r>
                        <a:rPr lang="en-US" sz="1200">
                          <a:effectLst/>
                        </a:rPr>
                        <a:t>St-trio</a:t>
                      </a:r>
                      <a:endParaRPr lang="en-US" sz="1200">
                        <a:effectLst/>
                        <a:latin typeface="Calibri" panose="020F0502020204030204" pitchFamily="34" charset="0"/>
                        <a:ea typeface="Calibri" panose="020F0502020204030204" pitchFamily="34" charset="0"/>
                      </a:endParaRPr>
                    </a:p>
                  </a:txBody>
                  <a:tcPr marL="68580" marR="68580" marT="0" marB="0" anchor="ctr">
                    <a:noFill/>
                  </a:tcPr>
                </a:tc>
                <a:tc>
                  <a:txBody>
                    <a:bodyPr/>
                    <a:lstStyle/>
                    <a:p>
                      <a:pPr marL="0" marR="0" algn="ctr">
                        <a:spcBef>
                          <a:spcPts val="0"/>
                        </a:spcBef>
                        <a:spcAft>
                          <a:spcPts val="0"/>
                        </a:spcAft>
                      </a:pPr>
                      <a:r>
                        <a:rPr lang="en-US" sz="1200">
                          <a:effectLst/>
                        </a:rPr>
                        <a:t>Accuracy test</a:t>
                      </a:r>
                      <a:endParaRPr lang="en-US" sz="1200">
                        <a:effectLst/>
                        <a:latin typeface="Calibri" panose="020F0502020204030204" pitchFamily="34" charset="0"/>
                        <a:ea typeface="Calibri" panose="020F0502020204030204" pitchFamily="34" charset="0"/>
                      </a:endParaRPr>
                    </a:p>
                  </a:txBody>
                  <a:tcPr marL="68580" marR="68580" marT="0" marB="0" anchor="ctr">
                    <a:noFill/>
                  </a:tcPr>
                </a:tc>
                <a:tc>
                  <a:txBody>
                    <a:bodyPr/>
                    <a:lstStyle/>
                    <a:p>
                      <a:pPr marL="0" marR="0" algn="ctr">
                        <a:spcBef>
                          <a:spcPts val="0"/>
                        </a:spcBef>
                        <a:spcAft>
                          <a:spcPts val="0"/>
                        </a:spcAft>
                      </a:pPr>
                      <a:r>
                        <a:rPr lang="en-US" sz="1200">
                          <a:effectLst/>
                        </a:rPr>
                        <a:t>0.9905 (0.8230 – 0.9989)</a:t>
                      </a:r>
                      <a:endParaRPr lang="en-US" sz="1200">
                        <a:effectLst/>
                        <a:latin typeface="Calibri" panose="020F0502020204030204" pitchFamily="34" charset="0"/>
                        <a:ea typeface="Calibri" panose="020F0502020204030204" pitchFamily="34" charset="0"/>
                      </a:endParaRPr>
                    </a:p>
                  </a:txBody>
                  <a:tcPr marL="68580" marR="68580" marT="0" marB="0" anchor="ctr">
                    <a:noFill/>
                  </a:tcPr>
                </a:tc>
                <a:tc>
                  <a:txBody>
                    <a:bodyPr/>
                    <a:lstStyle/>
                    <a:p>
                      <a:pPr marL="0" marR="0" algn="ctr">
                        <a:spcBef>
                          <a:spcPts val="0"/>
                        </a:spcBef>
                        <a:spcAft>
                          <a:spcPts val="0"/>
                        </a:spcAft>
                      </a:pPr>
                      <a:r>
                        <a:rPr lang="en-US" sz="1200" dirty="0">
                          <a:effectLst/>
                        </a:rPr>
                        <a:t>0.9828 (0.7607 – 0.9962)</a:t>
                      </a:r>
                      <a:endParaRPr lang="en-US" sz="1200" dirty="0">
                        <a:effectLst/>
                        <a:latin typeface="Calibri" panose="020F0502020204030204" pitchFamily="34" charset="0"/>
                        <a:ea typeface="Calibri" panose="020F0502020204030204" pitchFamily="34" charset="0"/>
                      </a:endParaRPr>
                    </a:p>
                  </a:txBody>
                  <a:tcPr marL="68580" marR="68580" marT="0" marB="0" anchor="ctr">
                    <a:noFill/>
                  </a:tcPr>
                </a:tc>
                <a:tc>
                  <a:txBody>
                    <a:bodyPr/>
                    <a:lstStyle/>
                    <a:p>
                      <a:pPr marL="0" marR="0" algn="ctr">
                        <a:spcBef>
                          <a:spcPts val="0"/>
                        </a:spcBef>
                        <a:spcAft>
                          <a:spcPts val="0"/>
                        </a:spcAft>
                      </a:pPr>
                      <a:r>
                        <a:rPr lang="en-US" sz="1200">
                          <a:effectLst/>
                        </a:rPr>
                        <a:t>0.9859 (0.7483 – 0.9984)</a:t>
                      </a:r>
                      <a:endParaRPr lang="en-US" sz="1200">
                        <a:effectLst/>
                        <a:latin typeface="Calibri" panose="020F0502020204030204" pitchFamily="34" charset="0"/>
                        <a:ea typeface="Calibri" panose="020F0502020204030204" pitchFamily="34" charset="0"/>
                      </a:endParaRPr>
                    </a:p>
                  </a:txBody>
                  <a:tcPr marL="68580" marR="68580" marT="0" marB="0" anchor="ctr">
                    <a:noFill/>
                  </a:tcPr>
                </a:tc>
                <a:tc>
                  <a:txBody>
                    <a:bodyPr/>
                    <a:lstStyle/>
                    <a:p>
                      <a:pPr marL="0" marR="0" algn="ctr">
                        <a:spcBef>
                          <a:spcPts val="0"/>
                        </a:spcBef>
                        <a:spcAft>
                          <a:spcPts val="0"/>
                        </a:spcAft>
                      </a:pPr>
                      <a:r>
                        <a:rPr lang="en-US" sz="1200">
                          <a:effectLst/>
                        </a:rPr>
                        <a:t>0.9734 (0.6504 – 0.9930)</a:t>
                      </a:r>
                      <a:endParaRPr lang="en-US" sz="1200">
                        <a:effectLst/>
                        <a:latin typeface="Calibri" panose="020F0502020204030204" pitchFamily="34" charset="0"/>
                        <a:ea typeface="Calibri" panose="020F0502020204030204" pitchFamily="34" charset="0"/>
                      </a:endParaRPr>
                    </a:p>
                  </a:txBody>
                  <a:tcPr marL="68580" marR="68580" marT="0" marB="0" anchor="ctr">
                    <a:noFill/>
                  </a:tcPr>
                </a:tc>
                <a:tc>
                  <a:txBody>
                    <a:bodyPr/>
                    <a:lstStyle/>
                    <a:p>
                      <a:pPr marL="0" marR="0" algn="ctr">
                        <a:spcBef>
                          <a:spcPts val="0"/>
                        </a:spcBef>
                        <a:spcAft>
                          <a:spcPts val="0"/>
                        </a:spcAft>
                      </a:pPr>
                      <a:r>
                        <a:rPr lang="en-US" sz="1200">
                          <a:effectLst/>
                        </a:rPr>
                        <a:t>0.9748 (0.6860 – 0.9933)</a:t>
                      </a:r>
                      <a:endParaRPr lang="en-US" sz="1200">
                        <a:effectLst/>
                        <a:latin typeface="Calibri" panose="020F0502020204030204" pitchFamily="34" charset="0"/>
                        <a:ea typeface="Calibri" panose="020F0502020204030204" pitchFamily="34" charset="0"/>
                      </a:endParaRPr>
                    </a:p>
                  </a:txBody>
                  <a:tcPr marL="68580" marR="68580" marT="0" marB="0" anchor="ctr">
                    <a:noFill/>
                  </a:tcPr>
                </a:tc>
                <a:extLst>
                  <a:ext uri="{0D108BD9-81ED-4DB2-BD59-A6C34878D82A}">
                    <a16:rowId xmlns:a16="http://schemas.microsoft.com/office/drawing/2014/main" val="2967925760"/>
                  </a:ext>
                </a:extLst>
              </a:tr>
              <a:tr h="203200">
                <a:tc>
                  <a:txBody>
                    <a:bodyPr/>
                    <a:lstStyle/>
                    <a:p>
                      <a:pPr marL="0" marR="0" algn="ctr">
                        <a:spcBef>
                          <a:spcPts val="0"/>
                        </a:spcBef>
                        <a:spcAft>
                          <a:spcPts val="0"/>
                        </a:spcAft>
                      </a:pPr>
                      <a:r>
                        <a:rPr lang="en-US" sz="1200">
                          <a:effectLst/>
                        </a:rPr>
                        <a:t>Ex-quad</a:t>
                      </a:r>
                      <a:endParaRPr lang="en-US" sz="1200">
                        <a:effectLst/>
                        <a:latin typeface="Calibri" panose="020F0502020204030204" pitchFamily="34" charset="0"/>
                        <a:ea typeface="Calibri" panose="020F0502020204030204" pitchFamily="34"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Robustness test</a:t>
                      </a:r>
                      <a:endParaRPr lang="en-US" sz="1200" dirty="0">
                        <a:effectLst/>
                        <a:latin typeface="Calibri" panose="020F0502020204030204" pitchFamily="34" charset="0"/>
                        <a:ea typeface="Calibri" panose="020F0502020204030204" pitchFamily="34"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effectLst/>
                        </a:rPr>
                        <a:t>0.9898 (0.8162 – 0.9992)</a:t>
                      </a:r>
                      <a:endParaRPr lang="en-US" sz="1200">
                        <a:effectLst/>
                        <a:latin typeface="Calibri" panose="020F0502020204030204" pitchFamily="34" charset="0"/>
                        <a:ea typeface="Calibri" panose="020F0502020204030204" pitchFamily="34"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effectLst/>
                        </a:rPr>
                        <a:t>0.9829 (0.7554 – 0.9966)</a:t>
                      </a:r>
                      <a:endParaRPr lang="en-US" sz="1200">
                        <a:effectLst/>
                        <a:latin typeface="Calibri" panose="020F0502020204030204" pitchFamily="34" charset="0"/>
                        <a:ea typeface="Calibri" panose="020F0502020204030204" pitchFamily="34"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0.9823 (0.6491 – 0.9973)</a:t>
                      </a:r>
                      <a:endParaRPr lang="en-US" sz="1200" dirty="0">
                        <a:effectLst/>
                        <a:latin typeface="Calibri" panose="020F0502020204030204" pitchFamily="34" charset="0"/>
                        <a:ea typeface="Calibri" panose="020F0502020204030204" pitchFamily="34"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effectLst/>
                        </a:rPr>
                        <a:t>0.9727 (0.6250 – 0.9940)</a:t>
                      </a:r>
                      <a:endParaRPr lang="en-US" sz="1200">
                        <a:effectLst/>
                        <a:latin typeface="Calibri" panose="020F0502020204030204" pitchFamily="34" charset="0"/>
                        <a:ea typeface="Calibri" panose="020F0502020204030204" pitchFamily="34"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0.9739 (0.6793 – 0.9940)</a:t>
                      </a:r>
                      <a:endParaRPr lang="en-US" sz="1200" dirty="0">
                        <a:effectLst/>
                        <a:latin typeface="Calibri" panose="020F0502020204030204" pitchFamily="34" charset="0"/>
                        <a:ea typeface="Calibri" panose="020F0502020204030204" pitchFamily="34" charset="0"/>
                      </a:endParaRPr>
                    </a:p>
                  </a:txBody>
                  <a:tcPr marL="68580" marR="6858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3272042"/>
                  </a:ext>
                </a:extLst>
              </a:tr>
            </a:tbl>
          </a:graphicData>
        </a:graphic>
      </p:graphicFrame>
      <p:sp>
        <p:nvSpPr>
          <p:cNvPr id="4" name="Rectangle 1">
            <a:extLst>
              <a:ext uri="{FF2B5EF4-FFF2-40B4-BE49-F238E27FC236}">
                <a16:creationId xmlns:a16="http://schemas.microsoft.com/office/drawing/2014/main" id="{71A32C74-2C9D-DCDD-B6D6-A99DF7C76B55}"/>
              </a:ext>
            </a:extLst>
          </p:cNvPr>
          <p:cNvSpPr>
            <a:spLocks noChangeArrowheads="1"/>
          </p:cNvSpPr>
          <p:nvPr/>
        </p:nvSpPr>
        <p:spPr bwMode="auto">
          <a:xfrm>
            <a:off x="746760" y="6107384"/>
            <a:ext cx="14766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3000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kumimoji="0" lang="en-US" altLang="en-US"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Mean (Min - Max)</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7859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2403991" cy="584775"/>
          </a:xfrm>
          <a:prstGeom prst="rect">
            <a:avLst/>
          </a:prstGeom>
          <a:noFill/>
        </p:spPr>
        <p:txBody>
          <a:bodyPr wrap="none" rtlCol="0">
            <a:spAutoFit/>
          </a:bodyPr>
          <a:lstStyle/>
          <a:p>
            <a:r>
              <a:rPr lang="en-US" sz="3200" b="1" dirty="0"/>
              <a:t>Terminology</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C652F0A-CCC5-BD0C-4DE2-F2002A831F8E}"/>
              </a:ext>
            </a:extLst>
          </p:cNvPr>
          <p:cNvSpPr txBox="1"/>
          <p:nvPr/>
        </p:nvSpPr>
        <p:spPr>
          <a:xfrm>
            <a:off x="444453" y="998620"/>
            <a:ext cx="11297653" cy="5632311"/>
          </a:xfrm>
          <a:prstGeom prst="rect">
            <a:avLst/>
          </a:prstGeom>
          <a:noFill/>
        </p:spPr>
        <p:txBody>
          <a:bodyPr wrap="square" rtlCol="0">
            <a:spAutoFit/>
          </a:bodyPr>
          <a:lstStyle/>
          <a:p>
            <a:r>
              <a:rPr lang="en-US" b="1" dirty="0"/>
              <a:t>Glossary</a:t>
            </a:r>
          </a:p>
          <a:p>
            <a:endParaRPr lang="en-US" b="1" i="1" dirty="0"/>
          </a:p>
          <a:p>
            <a:r>
              <a:rPr lang="en-US" b="1" i="1" dirty="0"/>
              <a:t>Global ancestry: </a:t>
            </a:r>
            <a:r>
              <a:rPr lang="en-US" dirty="0"/>
              <a:t>the fraction of genomic ancestry that can be ascribed to each of the ancestral populations contributing to the recently admixed population</a:t>
            </a:r>
            <a:endParaRPr lang="en-US" b="1" i="1" dirty="0"/>
          </a:p>
          <a:p>
            <a:endParaRPr lang="en-US" b="1" i="1" dirty="0"/>
          </a:p>
          <a:p>
            <a:r>
              <a:rPr lang="en-US" b="1" i="1" dirty="0"/>
              <a:t>Local ancestry: </a:t>
            </a:r>
            <a:r>
              <a:rPr lang="en-US" dirty="0"/>
              <a:t>the genetic ancestry of an individual at a particular chromosomal location</a:t>
            </a:r>
          </a:p>
          <a:p>
            <a:endParaRPr lang="en-US" dirty="0"/>
          </a:p>
          <a:p>
            <a:r>
              <a:rPr lang="en-US" b="1" i="1" dirty="0"/>
              <a:t>Local ancestry inference (LAI): </a:t>
            </a:r>
            <a:r>
              <a:rPr lang="en-US" dirty="0"/>
              <a:t>local ancestry estimates generated by certain software</a:t>
            </a:r>
          </a:p>
          <a:p>
            <a:endParaRPr lang="en-US" dirty="0"/>
          </a:p>
          <a:p>
            <a:r>
              <a:rPr lang="en-US" b="1" i="1" dirty="0"/>
              <a:t>Global PCs: </a:t>
            </a:r>
            <a:r>
              <a:rPr lang="en-US" dirty="0"/>
              <a:t>genomic Principal Component Analysis components in terms of global ancestry</a:t>
            </a:r>
          </a:p>
          <a:p>
            <a:endParaRPr lang="en-US" dirty="0"/>
          </a:p>
          <a:p>
            <a:r>
              <a:rPr lang="en-US" b="1" i="1" dirty="0"/>
              <a:t>Local PCs: </a:t>
            </a:r>
            <a:r>
              <a:rPr lang="en-US" dirty="0"/>
              <a:t>genomic Principal Component Analysis components in terms of local ancestry at a specific locus</a:t>
            </a:r>
          </a:p>
          <a:p>
            <a:endParaRPr lang="en-US" dirty="0"/>
          </a:p>
          <a:p>
            <a:r>
              <a:rPr lang="en-US" b="1" i="1" dirty="0"/>
              <a:t>Discrete population ancestry assignment: </a:t>
            </a:r>
            <a:r>
              <a:rPr lang="en-US" dirty="0"/>
              <a:t>discrete format of local ancestry inferences</a:t>
            </a:r>
          </a:p>
          <a:p>
            <a:endParaRPr lang="en-US" dirty="0"/>
          </a:p>
          <a:p>
            <a:r>
              <a:rPr lang="en-US" b="1" i="1" dirty="0"/>
              <a:t>Continuous population ancestry assignment: </a:t>
            </a:r>
            <a:r>
              <a:rPr lang="en-US" dirty="0"/>
              <a:t>aggregated form of local ancestry inferences</a:t>
            </a:r>
          </a:p>
          <a:p>
            <a:endParaRPr lang="en-US" dirty="0"/>
          </a:p>
          <a:p>
            <a:r>
              <a:rPr lang="en-US" b="1" i="1" dirty="0"/>
              <a:t>Global ancestry coordinates: </a:t>
            </a:r>
            <a:r>
              <a:rPr lang="en-US" dirty="0"/>
              <a:t>genomic components from PCA projection in terms of global ancestry</a:t>
            </a:r>
          </a:p>
          <a:p>
            <a:endParaRPr lang="en-US" dirty="0"/>
          </a:p>
          <a:p>
            <a:r>
              <a:rPr lang="en-US" b="1" i="1" dirty="0"/>
              <a:t>Local ancestry coordinates: </a:t>
            </a:r>
            <a:r>
              <a:rPr lang="en-US" dirty="0"/>
              <a:t>genomic components from PCA projection in terms of local ancestry</a:t>
            </a:r>
          </a:p>
        </p:txBody>
      </p:sp>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1</a:t>
            </a:fld>
            <a:endParaRPr lang="en-US"/>
          </a:p>
        </p:txBody>
      </p:sp>
    </p:spTree>
    <p:extLst>
      <p:ext uri="{BB962C8B-B14F-4D97-AF65-F5344CB8AC3E}">
        <p14:creationId xmlns:p14="http://schemas.microsoft.com/office/powerpoint/2010/main" val="2112170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8772530" cy="584775"/>
          </a:xfrm>
          <a:prstGeom prst="rect">
            <a:avLst/>
          </a:prstGeom>
          <a:noFill/>
        </p:spPr>
        <p:txBody>
          <a:bodyPr wrap="none" rtlCol="0">
            <a:spAutoFit/>
          </a:bodyPr>
          <a:lstStyle/>
          <a:p>
            <a:r>
              <a:rPr lang="en-US" sz="3200" b="1" dirty="0"/>
              <a:t>Aim 1: Design continuous local ancestry measure</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7800646" cy="646331"/>
          </a:xfrm>
          <a:prstGeom prst="rect">
            <a:avLst/>
          </a:prstGeom>
          <a:noFill/>
        </p:spPr>
        <p:txBody>
          <a:bodyPr wrap="square" rtlCol="0">
            <a:spAutoFit/>
          </a:bodyPr>
          <a:lstStyle/>
          <a:p>
            <a:r>
              <a:rPr lang="en-US" b="1" dirty="0">
                <a:effectLst/>
              </a:rPr>
              <a:t>Results</a:t>
            </a:r>
          </a:p>
          <a:p>
            <a:pPr marL="285750" indent="-285750">
              <a:buFont typeface="Arial" panose="020B0604020202020204" pitchFamily="34" charset="0"/>
              <a:buChar char="•"/>
            </a:pPr>
            <a:r>
              <a:rPr lang="en-US" b="1" i="1" dirty="0"/>
              <a:t>Evaluation of accuracy and robustness of LACs</a:t>
            </a:r>
          </a:p>
        </p:txBody>
      </p:sp>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19</a:t>
            </a:fld>
            <a:endParaRPr lang="en-US" dirty="0"/>
          </a:p>
        </p:txBody>
      </p:sp>
      <p:sp>
        <p:nvSpPr>
          <p:cNvPr id="13" name="TextBox 12">
            <a:extLst>
              <a:ext uri="{FF2B5EF4-FFF2-40B4-BE49-F238E27FC236}">
                <a16:creationId xmlns:a16="http://schemas.microsoft.com/office/drawing/2014/main" id="{C9DAEE21-BD12-9675-1E4B-E7D6E4CB4D25}"/>
              </a:ext>
            </a:extLst>
          </p:cNvPr>
          <p:cNvSpPr txBox="1"/>
          <p:nvPr/>
        </p:nvSpPr>
        <p:spPr>
          <a:xfrm>
            <a:off x="3580955" y="6354977"/>
            <a:ext cx="5030091" cy="307777"/>
          </a:xfrm>
          <a:prstGeom prst="rect">
            <a:avLst/>
          </a:prstGeom>
          <a:noFill/>
        </p:spPr>
        <p:txBody>
          <a:bodyPr wrap="square">
            <a:spAutoFit/>
          </a:bodyPr>
          <a:lstStyle/>
          <a:p>
            <a:pPr algn="ctr"/>
            <a:r>
              <a:rPr lang="en-US" sz="1400" dirty="0"/>
              <a:t>Fig 13. Correlation-based Manhattan plots across the thole genome </a:t>
            </a:r>
          </a:p>
        </p:txBody>
      </p:sp>
      <p:sp>
        <p:nvSpPr>
          <p:cNvPr id="21" name="TextBox 20">
            <a:extLst>
              <a:ext uri="{FF2B5EF4-FFF2-40B4-BE49-F238E27FC236}">
                <a16:creationId xmlns:a16="http://schemas.microsoft.com/office/drawing/2014/main" id="{739CE27A-C12D-FC69-FA03-443889ED3A83}"/>
              </a:ext>
            </a:extLst>
          </p:cNvPr>
          <p:cNvSpPr txBox="1"/>
          <p:nvPr/>
        </p:nvSpPr>
        <p:spPr>
          <a:xfrm>
            <a:off x="5734068" y="3653866"/>
            <a:ext cx="852798" cy="307777"/>
          </a:xfrm>
          <a:prstGeom prst="rect">
            <a:avLst/>
          </a:prstGeom>
          <a:noFill/>
        </p:spPr>
        <p:txBody>
          <a:bodyPr wrap="none" rtlCol="0">
            <a:spAutoFit/>
          </a:bodyPr>
          <a:lstStyle/>
          <a:p>
            <a:pPr algn="ctr"/>
            <a:r>
              <a:rPr lang="en-US" sz="1400" dirty="0"/>
              <a:t>a) Tr-duo</a:t>
            </a:r>
          </a:p>
        </p:txBody>
      </p:sp>
      <p:sp>
        <p:nvSpPr>
          <p:cNvPr id="25" name="TextBox 24">
            <a:extLst>
              <a:ext uri="{FF2B5EF4-FFF2-40B4-BE49-F238E27FC236}">
                <a16:creationId xmlns:a16="http://schemas.microsoft.com/office/drawing/2014/main" id="{ED19AA6A-0326-7F8B-0FE2-D92BBE4DD227}"/>
              </a:ext>
            </a:extLst>
          </p:cNvPr>
          <p:cNvSpPr txBox="1"/>
          <p:nvPr/>
        </p:nvSpPr>
        <p:spPr>
          <a:xfrm>
            <a:off x="5601788" y="6039527"/>
            <a:ext cx="1117358" cy="307777"/>
          </a:xfrm>
          <a:prstGeom prst="rect">
            <a:avLst/>
          </a:prstGeom>
          <a:noFill/>
        </p:spPr>
        <p:txBody>
          <a:bodyPr wrap="none" rtlCol="0">
            <a:spAutoFit/>
          </a:bodyPr>
          <a:lstStyle/>
          <a:p>
            <a:pPr algn="ctr"/>
            <a:r>
              <a:rPr lang="en-US" sz="1400" dirty="0"/>
              <a:t>b) AMR-free</a:t>
            </a:r>
          </a:p>
        </p:txBody>
      </p:sp>
      <p:pic>
        <p:nvPicPr>
          <p:cNvPr id="4" name="Picture 3" descr="A graph of a graph&#10;&#10;Description automatically generated with medium confidence">
            <a:extLst>
              <a:ext uri="{FF2B5EF4-FFF2-40B4-BE49-F238E27FC236}">
                <a16:creationId xmlns:a16="http://schemas.microsoft.com/office/drawing/2014/main" id="{98F03B2F-B9A4-8EB0-0008-8819C1FA9144}"/>
              </a:ext>
            </a:extLst>
          </p:cNvPr>
          <p:cNvPicPr>
            <a:picLocks noChangeAspect="1"/>
          </p:cNvPicPr>
          <p:nvPr/>
        </p:nvPicPr>
        <p:blipFill>
          <a:blip r:embed="rId3"/>
          <a:stretch>
            <a:fillRect/>
          </a:stretch>
        </p:blipFill>
        <p:spPr>
          <a:xfrm>
            <a:off x="2191512" y="1738552"/>
            <a:ext cx="7790688" cy="1947672"/>
          </a:xfrm>
          <a:prstGeom prst="rect">
            <a:avLst/>
          </a:prstGeom>
        </p:spPr>
      </p:pic>
      <p:pic>
        <p:nvPicPr>
          <p:cNvPr id="7" name="Picture 6" descr="A graph of a graph showing a number of waves&#10;&#10;Description automatically generated with medium confidence">
            <a:extLst>
              <a:ext uri="{FF2B5EF4-FFF2-40B4-BE49-F238E27FC236}">
                <a16:creationId xmlns:a16="http://schemas.microsoft.com/office/drawing/2014/main" id="{0D8DCE3D-B31C-A28C-5537-2E1553D091BE}"/>
              </a:ext>
            </a:extLst>
          </p:cNvPr>
          <p:cNvPicPr>
            <a:picLocks noChangeAspect="1"/>
          </p:cNvPicPr>
          <p:nvPr/>
        </p:nvPicPr>
        <p:blipFill>
          <a:blip r:embed="rId4"/>
          <a:stretch>
            <a:fillRect/>
          </a:stretch>
        </p:blipFill>
        <p:spPr>
          <a:xfrm>
            <a:off x="2209800" y="4025791"/>
            <a:ext cx="7772400" cy="1943100"/>
          </a:xfrm>
          <a:prstGeom prst="rect">
            <a:avLst/>
          </a:prstGeom>
        </p:spPr>
      </p:pic>
    </p:spTree>
    <p:extLst>
      <p:ext uri="{BB962C8B-B14F-4D97-AF65-F5344CB8AC3E}">
        <p14:creationId xmlns:p14="http://schemas.microsoft.com/office/powerpoint/2010/main" val="4182015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8772530" cy="584775"/>
          </a:xfrm>
          <a:prstGeom prst="rect">
            <a:avLst/>
          </a:prstGeom>
          <a:noFill/>
        </p:spPr>
        <p:txBody>
          <a:bodyPr wrap="none" rtlCol="0">
            <a:spAutoFit/>
          </a:bodyPr>
          <a:lstStyle/>
          <a:p>
            <a:r>
              <a:rPr lang="en-US" sz="3200" b="1" dirty="0"/>
              <a:t>Aim 1: Design continuous local ancestry measure</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7800646" cy="646331"/>
          </a:xfrm>
          <a:prstGeom prst="rect">
            <a:avLst/>
          </a:prstGeom>
          <a:noFill/>
        </p:spPr>
        <p:txBody>
          <a:bodyPr wrap="square" rtlCol="0">
            <a:spAutoFit/>
          </a:bodyPr>
          <a:lstStyle/>
          <a:p>
            <a:r>
              <a:rPr lang="en-US" b="1" dirty="0">
                <a:effectLst/>
              </a:rPr>
              <a:t>Results</a:t>
            </a:r>
          </a:p>
          <a:p>
            <a:pPr marL="285750" indent="-285750">
              <a:buFont typeface="Arial" panose="020B0604020202020204" pitchFamily="34" charset="0"/>
              <a:buChar char="•"/>
            </a:pPr>
            <a:r>
              <a:rPr lang="en-US" b="1" i="1" dirty="0"/>
              <a:t>Evaluation of accuracy and robustness of LACs</a:t>
            </a:r>
          </a:p>
        </p:txBody>
      </p:sp>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20</a:t>
            </a:fld>
            <a:endParaRPr lang="en-US" dirty="0"/>
          </a:p>
        </p:txBody>
      </p:sp>
      <p:sp>
        <p:nvSpPr>
          <p:cNvPr id="13" name="TextBox 12">
            <a:extLst>
              <a:ext uri="{FF2B5EF4-FFF2-40B4-BE49-F238E27FC236}">
                <a16:creationId xmlns:a16="http://schemas.microsoft.com/office/drawing/2014/main" id="{C9DAEE21-BD12-9675-1E4B-E7D6E4CB4D25}"/>
              </a:ext>
            </a:extLst>
          </p:cNvPr>
          <p:cNvSpPr txBox="1"/>
          <p:nvPr/>
        </p:nvSpPr>
        <p:spPr>
          <a:xfrm>
            <a:off x="3580955" y="6354977"/>
            <a:ext cx="5030091" cy="307777"/>
          </a:xfrm>
          <a:prstGeom prst="rect">
            <a:avLst/>
          </a:prstGeom>
          <a:noFill/>
        </p:spPr>
        <p:txBody>
          <a:bodyPr wrap="square">
            <a:spAutoFit/>
          </a:bodyPr>
          <a:lstStyle/>
          <a:p>
            <a:pPr algn="ctr"/>
            <a:r>
              <a:rPr lang="en-US" sz="1400" dirty="0"/>
              <a:t>Fig 13. Correlation-based Manhattan plots across the thole genome </a:t>
            </a:r>
          </a:p>
        </p:txBody>
      </p:sp>
      <p:sp>
        <p:nvSpPr>
          <p:cNvPr id="21" name="TextBox 20">
            <a:extLst>
              <a:ext uri="{FF2B5EF4-FFF2-40B4-BE49-F238E27FC236}">
                <a16:creationId xmlns:a16="http://schemas.microsoft.com/office/drawing/2014/main" id="{739CE27A-C12D-FC69-FA03-443889ED3A83}"/>
              </a:ext>
            </a:extLst>
          </p:cNvPr>
          <p:cNvSpPr txBox="1"/>
          <p:nvPr/>
        </p:nvSpPr>
        <p:spPr>
          <a:xfrm>
            <a:off x="5747536" y="3653866"/>
            <a:ext cx="825867" cy="307777"/>
          </a:xfrm>
          <a:prstGeom prst="rect">
            <a:avLst/>
          </a:prstGeom>
          <a:noFill/>
        </p:spPr>
        <p:txBody>
          <a:bodyPr wrap="none" rtlCol="0">
            <a:spAutoFit/>
          </a:bodyPr>
          <a:lstStyle/>
          <a:p>
            <a:pPr algn="ctr"/>
            <a:r>
              <a:rPr lang="en-US" sz="1400" dirty="0"/>
              <a:t>c) St-trio</a:t>
            </a:r>
          </a:p>
        </p:txBody>
      </p:sp>
      <p:sp>
        <p:nvSpPr>
          <p:cNvPr id="25" name="TextBox 24">
            <a:extLst>
              <a:ext uri="{FF2B5EF4-FFF2-40B4-BE49-F238E27FC236}">
                <a16:creationId xmlns:a16="http://schemas.microsoft.com/office/drawing/2014/main" id="{ED19AA6A-0326-7F8B-0FE2-D92BBE4DD227}"/>
              </a:ext>
            </a:extLst>
          </p:cNvPr>
          <p:cNvSpPr txBox="1"/>
          <p:nvPr/>
        </p:nvSpPr>
        <p:spPr>
          <a:xfrm>
            <a:off x="5667383" y="6039527"/>
            <a:ext cx="986168" cy="307777"/>
          </a:xfrm>
          <a:prstGeom prst="rect">
            <a:avLst/>
          </a:prstGeom>
          <a:noFill/>
        </p:spPr>
        <p:txBody>
          <a:bodyPr wrap="none" rtlCol="0">
            <a:spAutoFit/>
          </a:bodyPr>
          <a:lstStyle/>
          <a:p>
            <a:pPr algn="ctr"/>
            <a:r>
              <a:rPr lang="en-US" sz="1400" dirty="0"/>
              <a:t>d) Ex-quad</a:t>
            </a:r>
          </a:p>
        </p:txBody>
      </p:sp>
      <p:pic>
        <p:nvPicPr>
          <p:cNvPr id="2" name="Picture 1" descr="A white shelf with blue and white lines&#10;&#10;Description automatically generated with medium confidence">
            <a:extLst>
              <a:ext uri="{FF2B5EF4-FFF2-40B4-BE49-F238E27FC236}">
                <a16:creationId xmlns:a16="http://schemas.microsoft.com/office/drawing/2014/main" id="{666C95DD-3A63-B118-DFC7-5730B1748284}"/>
              </a:ext>
            </a:extLst>
          </p:cNvPr>
          <p:cNvPicPr>
            <a:picLocks noChangeAspect="1"/>
          </p:cNvPicPr>
          <p:nvPr/>
        </p:nvPicPr>
        <p:blipFill>
          <a:blip r:embed="rId3"/>
          <a:stretch>
            <a:fillRect/>
          </a:stretch>
        </p:blipFill>
        <p:spPr>
          <a:xfrm>
            <a:off x="2194560" y="1737360"/>
            <a:ext cx="7772400" cy="1943100"/>
          </a:xfrm>
          <a:prstGeom prst="rect">
            <a:avLst/>
          </a:prstGeom>
        </p:spPr>
      </p:pic>
      <p:pic>
        <p:nvPicPr>
          <p:cNvPr id="3" name="Picture 2" descr="A white shelf with blue and white stripes&#10;&#10;Description automatically generated with medium confidence">
            <a:extLst>
              <a:ext uri="{FF2B5EF4-FFF2-40B4-BE49-F238E27FC236}">
                <a16:creationId xmlns:a16="http://schemas.microsoft.com/office/drawing/2014/main" id="{35F417DB-2D7D-BE2A-66DE-4007A0B0696B}"/>
              </a:ext>
            </a:extLst>
          </p:cNvPr>
          <p:cNvPicPr>
            <a:picLocks noChangeAspect="1"/>
          </p:cNvPicPr>
          <p:nvPr/>
        </p:nvPicPr>
        <p:blipFill>
          <a:blip r:embed="rId4"/>
          <a:stretch>
            <a:fillRect/>
          </a:stretch>
        </p:blipFill>
        <p:spPr>
          <a:xfrm>
            <a:off x="2209800" y="4023360"/>
            <a:ext cx="7772400" cy="1943100"/>
          </a:xfrm>
          <a:prstGeom prst="rect">
            <a:avLst/>
          </a:prstGeom>
        </p:spPr>
      </p:pic>
    </p:spTree>
    <p:extLst>
      <p:ext uri="{BB962C8B-B14F-4D97-AF65-F5344CB8AC3E}">
        <p14:creationId xmlns:p14="http://schemas.microsoft.com/office/powerpoint/2010/main" val="3392599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9352240" cy="584775"/>
          </a:xfrm>
          <a:prstGeom prst="rect">
            <a:avLst/>
          </a:prstGeom>
          <a:noFill/>
        </p:spPr>
        <p:txBody>
          <a:bodyPr wrap="none" rtlCol="0">
            <a:spAutoFit/>
          </a:bodyPr>
          <a:lstStyle/>
          <a:p>
            <a:r>
              <a:rPr lang="en-US" sz="3200" b="1" dirty="0"/>
              <a:t>Aim 2: Develop local-ancestry-aware GWAS models</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11430716" cy="2585323"/>
          </a:xfrm>
          <a:prstGeom prst="rect">
            <a:avLst/>
          </a:prstGeom>
          <a:noFill/>
        </p:spPr>
        <p:txBody>
          <a:bodyPr wrap="square" rtlCol="0">
            <a:spAutoFit/>
          </a:bodyPr>
          <a:lstStyle/>
          <a:p>
            <a:r>
              <a:rPr lang="en-US" b="1" dirty="0"/>
              <a:t>Core ideas</a:t>
            </a:r>
          </a:p>
          <a:p>
            <a:pPr marL="285750" indent="-285750">
              <a:buFont typeface="Arial" panose="020B0604020202020204" pitchFamily="34" charset="0"/>
              <a:buChar char="•"/>
            </a:pPr>
            <a:r>
              <a:rPr lang="en-US" b="1" i="1" dirty="0">
                <a:solidFill>
                  <a:srgbClr val="FF0000"/>
                </a:solidFill>
              </a:rPr>
              <a:t>LOCATOR (</a:t>
            </a:r>
            <a:r>
              <a:rPr lang="en-US" b="1" i="1" u="sng" dirty="0">
                <a:solidFill>
                  <a:srgbClr val="FF0000"/>
                </a:solidFill>
              </a:rPr>
              <a:t>Loca</a:t>
            </a:r>
            <a:r>
              <a:rPr lang="en-US" b="1" i="1" dirty="0">
                <a:solidFill>
                  <a:srgbClr val="FF0000"/>
                </a:solidFill>
              </a:rPr>
              <a:t>l ancestry adjus</a:t>
            </a:r>
            <a:r>
              <a:rPr lang="en-US" b="1" i="1" u="sng" dirty="0">
                <a:solidFill>
                  <a:srgbClr val="FF0000"/>
                </a:solidFill>
              </a:rPr>
              <a:t>t</a:t>
            </a:r>
            <a:r>
              <a:rPr lang="en-US" b="1" i="1" dirty="0">
                <a:solidFill>
                  <a:srgbClr val="FF0000"/>
                </a:solidFill>
              </a:rPr>
              <a:t>ed GWAS models)</a:t>
            </a:r>
          </a:p>
          <a:p>
            <a:pPr marL="285750" indent="-285750">
              <a:buFont typeface="Arial" panose="020B0604020202020204" pitchFamily="34" charset="0"/>
              <a:buChar char="•"/>
            </a:pPr>
            <a:r>
              <a:rPr lang="en-US" dirty="0"/>
              <a:t>Adapted from Generalized Linear Mixed Model (GLMM)</a:t>
            </a:r>
          </a:p>
          <a:p>
            <a:pPr marL="742950" lvl="1" indent="-285750">
              <a:buFont typeface="Arial" panose="020B0604020202020204" pitchFamily="34" charset="0"/>
              <a:buChar char="•"/>
            </a:pPr>
            <a:r>
              <a:rPr lang="en-US" dirty="0"/>
              <a:t>Applicable for both quantitative and binary traits, related and unrelated populations, etc.</a:t>
            </a:r>
          </a:p>
          <a:p>
            <a:pPr marL="742950" lvl="1" indent="-285750">
              <a:buFont typeface="Arial" panose="020B0604020202020204" pitchFamily="34" charset="0"/>
              <a:buChar char="•"/>
            </a:pPr>
            <a:r>
              <a:rPr lang="en-US" dirty="0"/>
              <a:t>Reduce to linear/Logistic regression for unrelated individuals</a:t>
            </a:r>
          </a:p>
          <a:p>
            <a:pPr marL="285750" indent="-285750">
              <a:buFont typeface="Arial" panose="020B0604020202020204" pitchFamily="34" charset="0"/>
              <a:buChar char="•"/>
            </a:pPr>
            <a:r>
              <a:rPr lang="en-US" dirty="0"/>
              <a:t>Fit a null model that does not include local ancestry effects nor allelic effects as baseline</a:t>
            </a:r>
          </a:p>
          <a:p>
            <a:pPr marL="285750" indent="-285750">
              <a:buFont typeface="Arial" panose="020B0604020202020204" pitchFamily="34" charset="0"/>
              <a:buChar char="•"/>
            </a:pPr>
            <a:r>
              <a:rPr lang="en-US" dirty="0"/>
              <a:t>Approximate allelic effects while project out population stratification effects onto the null model space</a:t>
            </a:r>
          </a:p>
          <a:p>
            <a:pPr marL="285750" indent="-285750">
              <a:buFont typeface="Arial" panose="020B0604020202020204" pitchFamily="34" charset="0"/>
              <a:buChar char="•"/>
            </a:pPr>
            <a:r>
              <a:rPr lang="en-US" dirty="0"/>
              <a:t>Calculation boosting techniques adapted from</a:t>
            </a:r>
            <a:r>
              <a:rPr lang="en-US" b="1" i="1" dirty="0"/>
              <a:t> GMMAT </a:t>
            </a:r>
            <a:r>
              <a:rPr lang="en-US" dirty="0"/>
              <a:t>(Chen, et al. 2016), </a:t>
            </a:r>
            <a:r>
              <a:rPr lang="en-US" b="1" i="1" dirty="0"/>
              <a:t>SMMAT</a:t>
            </a:r>
            <a:r>
              <a:rPr lang="en-US" dirty="0"/>
              <a:t> (Chen, et al. 2019) and </a:t>
            </a:r>
            <a:r>
              <a:rPr lang="en-US" b="1" i="1" dirty="0"/>
              <a:t>MAGEE</a:t>
            </a:r>
            <a:r>
              <a:rPr lang="en-US" dirty="0"/>
              <a:t> (Wang, et al. 2020)</a:t>
            </a:r>
          </a:p>
        </p:txBody>
      </p:sp>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21</a:t>
            </a:fld>
            <a:endParaRPr lang="en-US"/>
          </a:p>
        </p:txBody>
      </p:sp>
      <p:pic>
        <p:nvPicPr>
          <p:cNvPr id="2" name="Picture 1" descr="A diagram of a project&#10;&#10;Description automatically generated">
            <a:extLst>
              <a:ext uri="{FF2B5EF4-FFF2-40B4-BE49-F238E27FC236}">
                <a16:creationId xmlns:a16="http://schemas.microsoft.com/office/drawing/2014/main" id="{84AEDC4E-35A0-A29C-BF4C-6C9F72848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3511540"/>
            <a:ext cx="6858000" cy="3033346"/>
          </a:xfrm>
          <a:prstGeom prst="rect">
            <a:avLst/>
          </a:prstGeom>
        </p:spPr>
      </p:pic>
      <p:sp>
        <p:nvSpPr>
          <p:cNvPr id="3" name="TextBox 2">
            <a:extLst>
              <a:ext uri="{FF2B5EF4-FFF2-40B4-BE49-F238E27FC236}">
                <a16:creationId xmlns:a16="http://schemas.microsoft.com/office/drawing/2014/main" id="{D344B31B-0E4B-5048-81C7-BFA18AAA37B9}"/>
              </a:ext>
            </a:extLst>
          </p:cNvPr>
          <p:cNvSpPr txBox="1"/>
          <p:nvPr/>
        </p:nvSpPr>
        <p:spPr>
          <a:xfrm>
            <a:off x="4542579" y="6517051"/>
            <a:ext cx="3234476" cy="307777"/>
          </a:xfrm>
          <a:prstGeom prst="rect">
            <a:avLst/>
          </a:prstGeom>
          <a:noFill/>
        </p:spPr>
        <p:txBody>
          <a:bodyPr wrap="none" rtlCol="0">
            <a:spAutoFit/>
          </a:bodyPr>
          <a:lstStyle/>
          <a:p>
            <a:pPr algn="ctr"/>
            <a:r>
              <a:rPr lang="en-US" sz="1400" dirty="0"/>
              <a:t>Fig 14. Workflow overview of LOCATOR</a:t>
            </a:r>
          </a:p>
        </p:txBody>
      </p:sp>
    </p:spTree>
    <p:extLst>
      <p:ext uri="{BB962C8B-B14F-4D97-AF65-F5344CB8AC3E}">
        <p14:creationId xmlns:p14="http://schemas.microsoft.com/office/powerpoint/2010/main" val="47198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9352240" cy="584775"/>
          </a:xfrm>
          <a:prstGeom prst="rect">
            <a:avLst/>
          </a:prstGeom>
          <a:noFill/>
        </p:spPr>
        <p:txBody>
          <a:bodyPr wrap="none" rtlCol="0">
            <a:spAutoFit/>
          </a:bodyPr>
          <a:lstStyle/>
          <a:p>
            <a:r>
              <a:rPr lang="en-US" sz="3200" b="1" dirty="0"/>
              <a:t>Aim 2: Develop local-ancestry-aware GWAS models</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6421043" cy="4111895"/>
              </a:xfrm>
              <a:prstGeom prst="rect">
                <a:avLst/>
              </a:prstGeom>
              <a:noFill/>
            </p:spPr>
            <p:txBody>
              <a:bodyPr wrap="square" rtlCol="0">
                <a:spAutoFit/>
              </a:bodyPr>
              <a:lstStyle/>
              <a:p>
                <a:r>
                  <a:rPr lang="en-US" b="1" dirty="0"/>
                  <a:t>Rationale</a:t>
                </a:r>
              </a:p>
              <a:p>
                <a:pPr marL="285750" indent="-285750">
                  <a:buFont typeface="Arial" panose="020B0604020202020204" pitchFamily="34" charset="0"/>
                  <a:buChar char="•"/>
                </a:pPr>
                <a:r>
                  <a:rPr lang="en-US" dirty="0"/>
                  <a:t>Denote </a:t>
                </a:r>
                <a14:m>
                  <m:oMath xmlns:m="http://schemas.openxmlformats.org/officeDocument/2006/math">
                    <m:sSub>
                      <m:sSubPr>
                        <m:ctrlPr>
                          <a:rPr lang="en-US" i="1" smtClean="0">
                            <a:effectLst/>
                            <a:latin typeface="Cambria Math" panose="020405030504060302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𝐷</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𝐿</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𝑋</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𝑙</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𝑋</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𝑔</m:t>
                        </m:r>
                      </m:sub>
                    </m:sSub>
                  </m:oMath>
                </a14:m>
                <a:r>
                  <a:rPr lang="en-US" dirty="0"/>
                  <a:t> to stand for the differences between LACs and global PCs at a specific position (local deviation)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make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𝐿</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𝑔</m:t>
                        </m:r>
                      </m:sub>
                    </m:sSub>
                  </m:oMath>
                </a14:m>
                <a:r>
                  <a:rPr lang="en-US" dirty="0"/>
                  <a:t> uncorrelated and better control LACs’ dimension, Orthogonal Decomposition was performed to get the vertical section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𝐿</m:t>
                        </m:r>
                      </m:sub>
                    </m:sSub>
                  </m:oMath>
                </a14:m>
                <a:r>
                  <a:rPr lang="en-US" b="0" dirty="0"/>
                  <a:t> (orthogonalized local deviation),</a:t>
                </a:r>
              </a:p>
              <a:p>
                <a:endParaRPr lang="en-US" b="0" dirty="0"/>
              </a:p>
              <a:p>
                <a:pPr algn="ct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DengXian" panose="02010600030101010101" pitchFamily="2" charset="-122"/>
                          <a:cs typeface="Times New Roman" panose="02020603050405020304" pitchFamily="18" charset="0"/>
                        </a:rPr>
                        <m:t>𝐿</m:t>
                      </m:r>
                      <m:r>
                        <a:rPr lang="en-US" sz="1800" i="1" smtClean="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smtClean="0">
                          <a:effectLst/>
                          <a:latin typeface="Cambria Math" panose="02040503050406030204" pitchFamily="18" charset="0"/>
                          <a:ea typeface="DengXian" panose="02010600030101010101" pitchFamily="2" charset="-122"/>
                          <a:cs typeface="Times New Roman" panose="02020603050405020304" pitchFamily="18" charset="0"/>
                        </a:rPr>
                        <m:t>𝐴</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𝑋</m:t>
                          </m:r>
                        </m:e>
                        <m:sub>
                          <m:r>
                            <a:rPr lang="en-US" sz="1800" i="1" smtClean="0">
                              <a:effectLst/>
                              <a:latin typeface="Cambria Math" panose="02040503050406030204" pitchFamily="18" charset="0"/>
                              <a:ea typeface="DengXian" panose="02010600030101010101" pitchFamily="2" charset="-122"/>
                              <a:cs typeface="Times New Roman" panose="02020603050405020304" pitchFamily="18" charset="0"/>
                            </a:rPr>
                            <m:t>𝑙</m:t>
                          </m:r>
                        </m:sub>
                      </m:sSub>
                    </m:oMath>
                  </m:oMathPara>
                </a14:m>
                <a:endParaRPr lang="en-US" dirty="0"/>
              </a:p>
              <a:p>
                <a:endParaRPr lang="en-US" dirty="0">
                  <a:effectLst/>
                </a:endParaRPr>
              </a:p>
              <a:p>
                <a:pPr lvl="1"/>
                <a:r>
                  <a:rPr lang="en-US" dirty="0">
                    <a:effectLst/>
                    <a:latin typeface="Times New Roman" panose="02020603050405020304" pitchFamily="18" charset="0"/>
                    <a:ea typeface="DengXian" panose="02010600030101010101" pitchFamily="2" charset="-122"/>
                    <a:cs typeface="Times New Roman" panose="02020603050405020304" pitchFamily="18" charset="0"/>
                  </a:rPr>
                  <a:t>where </a:t>
                </a:r>
                <a14:m>
                  <m:oMath xmlns:m="http://schemas.openxmlformats.org/officeDocument/2006/math">
                    <m:r>
                      <a:rPr lang="en-US" i="1">
                        <a:effectLst/>
                        <a:latin typeface="Cambria Math" panose="02040503050406030204" pitchFamily="18" charset="0"/>
                        <a:ea typeface="DengXian" panose="02010600030101010101" pitchFamily="2" charset="-122"/>
                        <a:cs typeface="Times New Roman" panose="02020603050405020304" pitchFamily="18" charset="0"/>
                      </a:rPr>
                      <m:t>𝐴</m:t>
                    </m:r>
                    <m:r>
                      <a:rPr lang="en-US"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a:effectLst/>
                            <a:latin typeface="Cambria Math" panose="02040503050406030204" pitchFamily="18" charset="0"/>
                          </a:rPr>
                        </m:ctrlPr>
                      </m:sSubPr>
                      <m:e>
                        <m:r>
                          <a:rPr lang="en-US" i="1">
                            <a:effectLst/>
                            <a:latin typeface="Cambria Math" panose="02040503050406030204" pitchFamily="18" charset="0"/>
                            <a:ea typeface="DengXian" panose="02010600030101010101" pitchFamily="2" charset="-122"/>
                            <a:cs typeface="Times New Roman" panose="02020603050405020304" pitchFamily="18" charset="0"/>
                          </a:rPr>
                          <m:t>𝐼</m:t>
                        </m:r>
                      </m:e>
                      <m:sub>
                        <m:r>
                          <a:rPr lang="en-US" i="1">
                            <a:effectLst/>
                            <a:latin typeface="Cambria Math" panose="02040503050406030204" pitchFamily="18" charset="0"/>
                            <a:ea typeface="DengXian" panose="02010600030101010101" pitchFamily="2" charset="-122"/>
                            <a:cs typeface="Times New Roman" panose="02020603050405020304" pitchFamily="18" charset="0"/>
                          </a:rPr>
                          <m:t>𝑁</m:t>
                        </m:r>
                      </m:sub>
                    </m:sSub>
                    <m:r>
                      <a:rPr lang="en-US"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a:effectLst/>
                            <a:latin typeface="Cambria Math" panose="02040503050406030204" pitchFamily="18" charset="0"/>
                          </a:rPr>
                        </m:ctrlPr>
                      </m:sSubPr>
                      <m:e>
                        <m:r>
                          <a:rPr lang="en-US" i="1">
                            <a:effectLst/>
                            <a:latin typeface="Cambria Math" panose="02040503050406030204" pitchFamily="18" charset="0"/>
                            <a:ea typeface="DengXian" panose="02010600030101010101" pitchFamily="2" charset="-122"/>
                            <a:cs typeface="Times New Roman" panose="02020603050405020304" pitchFamily="18" charset="0"/>
                          </a:rPr>
                          <m:t>𝑋</m:t>
                        </m:r>
                      </m:e>
                      <m:sub>
                        <m:r>
                          <a:rPr lang="en-US" i="1">
                            <a:effectLst/>
                            <a:latin typeface="Cambria Math" panose="02040503050406030204" pitchFamily="18" charset="0"/>
                            <a:ea typeface="DengXian" panose="02010600030101010101" pitchFamily="2" charset="-122"/>
                            <a:cs typeface="Times New Roman" panose="02020603050405020304" pitchFamily="18" charset="0"/>
                          </a:rPr>
                          <m:t>𝑔</m:t>
                        </m:r>
                      </m:sub>
                    </m:sSub>
                    <m:sSup>
                      <m:sSupPr>
                        <m:ctrlPr>
                          <a:rPr lang="en-US" i="1">
                            <a:effectLst/>
                            <a:latin typeface="Cambria Math" panose="02040503050406030204" pitchFamily="18" charset="0"/>
                          </a:rPr>
                        </m:ctrlPr>
                      </m:sSupPr>
                      <m:e>
                        <m:d>
                          <m:dPr>
                            <m:ctrlPr>
                              <a:rPr lang="en-US" i="1">
                                <a:effectLst/>
                                <a:latin typeface="Cambria Math" panose="02040503050406030204" pitchFamily="18" charset="0"/>
                              </a:rPr>
                            </m:ctrlPr>
                          </m:dPr>
                          <m:e>
                            <m:sSubSup>
                              <m:sSubSupPr>
                                <m:ctrlPr>
                                  <a:rPr lang="en-US" i="1">
                                    <a:effectLst/>
                                    <a:latin typeface="Cambria Math" panose="02040503050406030204" pitchFamily="18" charset="0"/>
                                  </a:rPr>
                                </m:ctrlPr>
                              </m:sSubSupPr>
                              <m:e>
                                <m:r>
                                  <a:rPr lang="en-US" i="1">
                                    <a:effectLst/>
                                    <a:latin typeface="Cambria Math" panose="02040503050406030204" pitchFamily="18" charset="0"/>
                                    <a:ea typeface="DengXian" panose="02010600030101010101" pitchFamily="2" charset="-122"/>
                                    <a:cs typeface="Times New Roman" panose="02020603050405020304" pitchFamily="18" charset="0"/>
                                  </a:rPr>
                                  <m:t>𝑋</m:t>
                                </m:r>
                              </m:e>
                              <m:sub>
                                <m:r>
                                  <a:rPr lang="en-US" i="1">
                                    <a:effectLst/>
                                    <a:latin typeface="Cambria Math" panose="02040503050406030204" pitchFamily="18" charset="0"/>
                                    <a:ea typeface="DengXian" panose="02010600030101010101" pitchFamily="2" charset="-122"/>
                                    <a:cs typeface="Times New Roman" panose="02020603050405020304" pitchFamily="18" charset="0"/>
                                  </a:rPr>
                                  <m:t>𝑔</m:t>
                                </m:r>
                              </m:sub>
                              <m:sup>
                                <m:r>
                                  <a:rPr lang="en-US" i="1">
                                    <a:effectLst/>
                                    <a:latin typeface="Cambria Math" panose="02040503050406030204" pitchFamily="18" charset="0"/>
                                    <a:ea typeface="DengXian" panose="02010600030101010101" pitchFamily="2" charset="-122"/>
                                    <a:cs typeface="Times New Roman" panose="02020603050405020304" pitchFamily="18" charset="0"/>
                                  </a:rPr>
                                  <m:t>𝑇</m:t>
                                </m:r>
                              </m:sup>
                            </m:sSubSup>
                            <m:sSub>
                              <m:sSubPr>
                                <m:ctrlPr>
                                  <a:rPr lang="en-US" i="1">
                                    <a:effectLst/>
                                    <a:latin typeface="Cambria Math" panose="02040503050406030204" pitchFamily="18" charset="0"/>
                                  </a:rPr>
                                </m:ctrlPr>
                              </m:sSubPr>
                              <m:e>
                                <m:r>
                                  <a:rPr lang="en-US" i="1">
                                    <a:effectLst/>
                                    <a:latin typeface="Cambria Math" panose="02040503050406030204" pitchFamily="18" charset="0"/>
                                    <a:ea typeface="DengXian" panose="02010600030101010101" pitchFamily="2" charset="-122"/>
                                    <a:cs typeface="Times New Roman" panose="02020603050405020304" pitchFamily="18" charset="0"/>
                                  </a:rPr>
                                  <m:t>𝑋</m:t>
                                </m:r>
                              </m:e>
                              <m:sub>
                                <m:r>
                                  <a:rPr lang="en-US" i="1">
                                    <a:effectLst/>
                                    <a:latin typeface="Cambria Math" panose="02040503050406030204" pitchFamily="18" charset="0"/>
                                    <a:ea typeface="DengXian" panose="02010600030101010101" pitchFamily="2" charset="-122"/>
                                    <a:cs typeface="Times New Roman" panose="02020603050405020304" pitchFamily="18" charset="0"/>
                                  </a:rPr>
                                  <m:t>𝑔</m:t>
                                </m:r>
                              </m:sub>
                            </m:sSub>
                          </m:e>
                        </m:d>
                      </m:e>
                      <m:sup>
                        <m:r>
                          <a:rPr lang="en-US" i="1">
                            <a:effectLst/>
                            <a:latin typeface="Cambria Math" panose="02040503050406030204" pitchFamily="18" charset="0"/>
                            <a:ea typeface="DengXian" panose="02010600030101010101" pitchFamily="2" charset="-122"/>
                            <a:cs typeface="Times New Roman" panose="02020603050405020304" pitchFamily="18" charset="0"/>
                          </a:rPr>
                          <m:t>−1</m:t>
                        </m:r>
                      </m:sup>
                    </m:sSup>
                    <m:sSubSup>
                      <m:sSubSupPr>
                        <m:ctrlPr>
                          <a:rPr lang="en-US" i="1">
                            <a:effectLst/>
                            <a:latin typeface="Cambria Math" panose="02040503050406030204" pitchFamily="18" charset="0"/>
                          </a:rPr>
                        </m:ctrlPr>
                      </m:sSubSupPr>
                      <m:e>
                        <m:r>
                          <a:rPr lang="en-US" i="1">
                            <a:effectLst/>
                            <a:latin typeface="Cambria Math" panose="02040503050406030204" pitchFamily="18" charset="0"/>
                            <a:ea typeface="DengXian" panose="02010600030101010101" pitchFamily="2" charset="-122"/>
                            <a:cs typeface="Times New Roman" panose="02020603050405020304" pitchFamily="18" charset="0"/>
                          </a:rPr>
                          <m:t>𝑋</m:t>
                        </m:r>
                      </m:e>
                      <m:sub>
                        <m:r>
                          <a:rPr lang="en-US" i="1">
                            <a:effectLst/>
                            <a:latin typeface="Cambria Math" panose="02040503050406030204" pitchFamily="18" charset="0"/>
                            <a:ea typeface="DengXian" panose="02010600030101010101" pitchFamily="2" charset="-122"/>
                            <a:cs typeface="Times New Roman" panose="02020603050405020304" pitchFamily="18" charset="0"/>
                          </a:rPr>
                          <m:t>𝑔</m:t>
                        </m:r>
                      </m:sub>
                      <m:sup>
                        <m:r>
                          <a:rPr lang="en-US" i="1">
                            <a:effectLst/>
                            <a:latin typeface="Cambria Math" panose="02040503050406030204" pitchFamily="18" charset="0"/>
                            <a:ea typeface="DengXian" panose="02010600030101010101" pitchFamily="2" charset="-122"/>
                            <a:cs typeface="Times New Roman" panose="02020603050405020304" pitchFamily="18" charset="0"/>
                          </a:rPr>
                          <m:t>𝑇</m:t>
                        </m:r>
                      </m:sup>
                    </m:sSubSup>
                  </m:oMath>
                </a14:m>
                <a:r>
                  <a:rPr lang="en-US" dirty="0">
                    <a:effectLst/>
                    <a:ea typeface="DengXian" panose="02010600030101010101" pitchFamily="2" charset="-122"/>
                    <a:cs typeface="Times New Roman" panose="02020603050405020304" pitchFamily="18" charset="0"/>
                  </a:rPr>
                  <a:t>, </a:t>
                </a:r>
                <a14:m>
                  <m:oMath xmlns:m="http://schemas.openxmlformats.org/officeDocument/2006/math">
                    <m:sSub>
                      <m:sSubPr>
                        <m:ctrlPr>
                          <a:rPr lang="en-US" i="1">
                            <a:effectLst/>
                            <a:latin typeface="Cambria Math" panose="02040503050406030204" pitchFamily="18" charset="0"/>
                          </a:rPr>
                        </m:ctrlPr>
                      </m:sSubPr>
                      <m:e>
                        <m:r>
                          <a:rPr lang="en-US" i="1">
                            <a:effectLst/>
                            <a:latin typeface="Cambria Math" panose="02040503050406030204" pitchFamily="18" charset="0"/>
                            <a:ea typeface="DengXian" panose="02010600030101010101" pitchFamily="2" charset="-122"/>
                            <a:cs typeface="Times New Roman" panose="02020603050405020304" pitchFamily="18" charset="0"/>
                          </a:rPr>
                          <m:t>𝑋</m:t>
                        </m:r>
                      </m:e>
                      <m:sub>
                        <m:r>
                          <a:rPr lang="en-US" i="1">
                            <a:effectLst/>
                            <a:latin typeface="Cambria Math" panose="02040503050406030204" pitchFamily="18" charset="0"/>
                            <a:ea typeface="DengXian" panose="02010600030101010101" pitchFamily="2" charset="-122"/>
                            <a:cs typeface="Times New Roman" panose="02020603050405020304" pitchFamily="18" charset="0"/>
                          </a:rPr>
                          <m:t>𝑔</m:t>
                        </m:r>
                      </m:sub>
                    </m:sSub>
                  </m:oMath>
                </a14:m>
                <a:r>
                  <a:rPr lang="en-US" dirty="0">
                    <a:effectLst/>
                    <a:ea typeface="DengXian" panose="02010600030101010101" pitchFamily="2" charset="-122"/>
                    <a:cs typeface="Times New Roman" panose="02020603050405020304" pitchFamily="18" charset="0"/>
                  </a:rPr>
                  <a:t> </a:t>
                </a:r>
                <a:r>
                  <a:rPr lang="en-US" dirty="0">
                    <a:ea typeface="DengXian" panose="02010600030101010101" pitchFamily="2" charset="-122"/>
                    <a:cs typeface="Times New Roman" panose="02020603050405020304" pitchFamily="18" charset="0"/>
                  </a:rPr>
                  <a:t>includes the top</a:t>
                </a:r>
                <a:r>
                  <a:rPr lang="en-US" dirty="0">
                    <a:effectLst/>
                    <a:ea typeface="DengXian" panose="02010600030101010101" pitchFamily="2" charset="-122"/>
                    <a:cs typeface="Times New Roman" panose="02020603050405020304" pitchFamily="18" charset="0"/>
                  </a:rPr>
                  <a:t> </a:t>
                </a:r>
                <a14:m>
                  <m:oMath xmlns:m="http://schemas.openxmlformats.org/officeDocument/2006/math">
                    <m:r>
                      <a:rPr lang="en-US" i="1">
                        <a:effectLst/>
                        <a:latin typeface="Cambria Math" panose="02040503050406030204" pitchFamily="18" charset="0"/>
                        <a:ea typeface="DengXian" panose="02010600030101010101" pitchFamily="2" charset="-122"/>
                        <a:cs typeface="Times New Roman" panose="02020603050405020304" pitchFamily="18" charset="0"/>
                      </a:rPr>
                      <m:t>𝑀</m:t>
                    </m:r>
                  </m:oMath>
                </a14:m>
                <a:r>
                  <a:rPr lang="en-US" dirty="0">
                    <a:effectLst/>
                    <a:ea typeface="DengXian" panose="02010600030101010101" pitchFamily="2" charset="-122"/>
                    <a:cs typeface="Times New Roman" panose="02020603050405020304" pitchFamily="18" charset="0"/>
                  </a:rPr>
                  <a:t> PCs </a:t>
                </a:r>
                <a14:m>
                  <m:oMath xmlns:m="http://schemas.openxmlformats.org/officeDocument/2006/math">
                    <m:r>
                      <a:rPr lang="en-US" i="1">
                        <a:effectLst/>
                        <a:latin typeface="Cambria Math" panose="02040503050406030204" pitchFamily="18" charset="0"/>
                        <a:ea typeface="DengXian" panose="02010600030101010101" pitchFamily="2" charset="-122"/>
                        <a:cs typeface="Times New Roman" panose="02020603050405020304" pitchFamily="18" charset="0"/>
                      </a:rPr>
                      <m:t>(0&lt;</m:t>
                    </m:r>
                    <m:r>
                      <a:rPr lang="en-US" i="1">
                        <a:effectLst/>
                        <a:latin typeface="Cambria Math" panose="02040503050406030204" pitchFamily="18" charset="0"/>
                        <a:ea typeface="DengXian" panose="02010600030101010101" pitchFamily="2" charset="-122"/>
                        <a:cs typeface="Times New Roman" panose="02020603050405020304" pitchFamily="18" charset="0"/>
                      </a:rPr>
                      <m:t>𝑀</m:t>
                    </m:r>
                    <m:r>
                      <a:rPr lang="en-US" i="1">
                        <a:effectLst/>
                        <a:latin typeface="Cambria Math" panose="02040503050406030204" pitchFamily="18" charset="0"/>
                        <a:ea typeface="DengXian" panose="02010600030101010101" pitchFamily="2" charset="-122"/>
                        <a:cs typeface="Times New Roman" panose="02020603050405020304" pitchFamily="18" charset="0"/>
                      </a:rPr>
                      <m:t>≤</m:t>
                    </m:r>
                    <m:r>
                      <a:rPr lang="en-US" i="1">
                        <a:effectLst/>
                        <a:latin typeface="Cambria Math" panose="02040503050406030204" pitchFamily="18" charset="0"/>
                        <a:ea typeface="DengXian" panose="02010600030101010101" pitchFamily="2" charset="-122"/>
                        <a:cs typeface="Times New Roman" panose="02020603050405020304" pitchFamily="18" charset="0"/>
                      </a:rPr>
                      <m:t>𝐽</m:t>
                    </m:r>
                    <m:r>
                      <a:rPr lang="en-US" i="1">
                        <a:effectLst/>
                        <a:latin typeface="Cambria Math" panose="02040503050406030204" pitchFamily="18" charset="0"/>
                        <a:ea typeface="DengXian" panose="02010600030101010101" pitchFamily="2" charset="-122"/>
                        <a:cs typeface="Times New Roman" panose="02020603050405020304" pitchFamily="18" charset="0"/>
                      </a:rPr>
                      <m:t>, </m:t>
                    </m:r>
                    <m:r>
                      <a:rPr lang="en-US" i="1">
                        <a:effectLst/>
                        <a:latin typeface="Cambria Math" panose="02040503050406030204" pitchFamily="18" charset="0"/>
                        <a:ea typeface="DengXian" panose="02010600030101010101" pitchFamily="2" charset="-122"/>
                        <a:cs typeface="Times New Roman" panose="02020603050405020304" pitchFamily="18" charset="0"/>
                      </a:rPr>
                      <m:t>𝑀</m:t>
                    </m:r>
                    <m:r>
                      <a:rPr lang="en-US"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a:effectLst/>
                            <a:latin typeface="Cambria Math" panose="02040503050406030204" pitchFamily="18" charset="0"/>
                          </a:rPr>
                        </m:ctrlPr>
                      </m:sSupPr>
                      <m:e>
                        <m:r>
                          <a:rPr lang="en-US" i="1">
                            <a:effectLst/>
                            <a:latin typeface="Cambria Math" panose="02040503050406030204" pitchFamily="18" charset="0"/>
                            <a:ea typeface="DengXian" panose="02010600030101010101" pitchFamily="2" charset="-122"/>
                            <a:cs typeface="Times New Roman" panose="02020603050405020304" pitchFamily="18" charset="0"/>
                          </a:rPr>
                          <m:t>𝑁</m:t>
                        </m:r>
                      </m:e>
                      <m:sup>
                        <m:r>
                          <a:rPr lang="en-US" i="1">
                            <a:effectLst/>
                            <a:latin typeface="Cambria Math" panose="02040503050406030204" pitchFamily="18" charset="0"/>
                            <a:ea typeface="DengXian" panose="02010600030101010101" pitchFamily="2" charset="-122"/>
                            <a:cs typeface="Times New Roman" panose="02020603050405020304" pitchFamily="18" charset="0"/>
                          </a:rPr>
                          <m:t>+</m:t>
                        </m:r>
                      </m:sup>
                    </m:sSup>
                    <m:r>
                      <a:rPr lang="en-US" i="1">
                        <a:effectLst/>
                        <a:latin typeface="Cambria Math" panose="02040503050406030204" pitchFamily="18" charset="0"/>
                        <a:ea typeface="DengXian" panose="02010600030101010101" pitchFamily="2" charset="-122"/>
                        <a:cs typeface="Times New Roman" panose="02020603050405020304" pitchFamily="18" charset="0"/>
                      </a:rPr>
                      <m:t>)</m:t>
                    </m:r>
                  </m:oMath>
                </a14:m>
                <a:r>
                  <a:rPr lang="en-US" dirty="0">
                    <a:effectLst/>
                    <a:ea typeface="DengXian" panose="02010600030101010101" pitchFamily="2" charset="-122"/>
                    <a:cs typeface="Times New Roman" panose="02020603050405020304" pitchFamily="18" charset="0"/>
                  </a:rPr>
                  <a:t> as necessary</a:t>
                </a:r>
              </a:p>
              <a:p>
                <a:endParaRPr lang="en-US" dirty="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𝐿</m:t>
                    </m:r>
                  </m:oMath>
                </a14:m>
                <a:r>
                  <a:rPr lang="en-US" sz="1800" dirty="0">
                    <a:effectLst/>
                    <a:ea typeface="DengXian" panose="02010600030101010101" pitchFamily="2" charset="-122"/>
                    <a:cs typeface="Times New Roman" panose="02020603050405020304" pitchFamily="18" charset="0"/>
                  </a:rPr>
                  <a:t> will be further incorporated into the standard GWAS models</a:t>
                </a:r>
              </a:p>
            </p:txBody>
          </p:sp>
        </mc:Choice>
        <mc:Fallback xmlns="">
          <p:sp>
            <p:nvSpPr>
              <p:cNvPr id="22" name="TextBox 21">
                <a:extLst>
                  <a:ext uri="{FF2B5EF4-FFF2-40B4-BE49-F238E27FC236}">
                    <a16:creationId xmlns:a16="http://schemas.microsoft.com/office/drawing/2014/main" id="{0C652F0A-CCC5-BD0C-4DE2-F2002A831F8E}"/>
                  </a:ext>
                </a:extLst>
              </p:cNvPr>
              <p:cNvSpPr txBox="1">
                <a:spLocks noRot="1" noChangeAspect="1" noMove="1" noResize="1" noEditPoints="1" noAdjustHandles="1" noChangeArrowheads="1" noChangeShapeType="1" noTextEdit="1"/>
              </p:cNvSpPr>
              <p:nvPr/>
            </p:nvSpPr>
            <p:spPr>
              <a:xfrm>
                <a:off x="444452" y="998620"/>
                <a:ext cx="6421043" cy="4111895"/>
              </a:xfrm>
              <a:prstGeom prst="rect">
                <a:avLst/>
              </a:prstGeom>
              <a:blipFill>
                <a:blip r:embed="rId3"/>
                <a:stretch>
                  <a:fillRect l="-988" t="-615" r="-1383" b="-1231"/>
                </a:stretch>
              </a:blipFill>
            </p:spPr>
            <p:txBody>
              <a:bodyPr/>
              <a:lstStyle/>
              <a:p>
                <a:r>
                  <a:rPr lang="en-US">
                    <a:noFill/>
                  </a:rPr>
                  <a:t> </a:t>
                </a:r>
              </a:p>
            </p:txBody>
          </p:sp>
        </mc:Fallback>
      </mc:AlternateContent>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22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0D9A1D-2463-F400-96AC-404FF3AE8A38}"/>
                  </a:ext>
                </a:extLst>
              </p:cNvPr>
              <p:cNvSpPr txBox="1"/>
              <p:nvPr/>
            </p:nvSpPr>
            <p:spPr>
              <a:xfrm>
                <a:off x="635076" y="6196592"/>
                <a:ext cx="11149494" cy="478272"/>
              </a:xfrm>
              <a:prstGeom prst="rect">
                <a:avLst/>
              </a:prstGeom>
              <a:noFill/>
            </p:spPr>
            <p:txBody>
              <a:bodyPr wrap="square">
                <a:spAutoFit/>
              </a:bodyPr>
              <a:lstStyle/>
              <a:p>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𝑋</m:t>
                        </m:r>
                      </m:e>
                      <m:sub>
                        <m:r>
                          <a:rPr lang="en-US" sz="1200" i="1">
                            <a:latin typeface="Cambria Math" panose="02040503050406030204" pitchFamily="18" charset="0"/>
                          </a:rPr>
                          <m:t>𝑔</m:t>
                        </m:r>
                        <m:r>
                          <a:rPr lang="en-US" sz="1200" i="1">
                            <a:latin typeface="Cambria Math" panose="02040503050406030204" pitchFamily="18" charset="0"/>
                          </a:rPr>
                          <m:t>/</m:t>
                        </m:r>
                        <m:r>
                          <a:rPr lang="en-US" sz="1200" i="1">
                            <a:latin typeface="Cambria Math" panose="02040503050406030204" pitchFamily="18" charset="0"/>
                          </a:rPr>
                          <m:t>𝑙</m:t>
                        </m:r>
                      </m:sub>
                    </m:sSub>
                    <m:r>
                      <a:rPr lang="en-US" sz="1200" i="1">
                        <a:latin typeface="Cambria Math" panose="02040503050406030204" pitchFamily="18" charset="0"/>
                      </a:rPr>
                      <m:t>=</m:t>
                    </m:r>
                    <m:r>
                      <a:rPr lang="en-US" sz="1200" b="0" i="1" smtClean="0">
                        <a:latin typeface="Cambria Math" panose="02040503050406030204" pitchFamily="18" charset="0"/>
                      </a:rPr>
                      <m:t>𝑔𝑙𝑜𝑏𝑎𝑙</m:t>
                    </m:r>
                    <m:r>
                      <a:rPr lang="en-US" sz="1200" b="0" i="1" smtClean="0">
                        <a:latin typeface="Cambria Math" panose="02040503050406030204" pitchFamily="18" charset="0"/>
                      </a:rPr>
                      <m:t>/</m:t>
                    </m:r>
                    <m:r>
                      <a:rPr lang="en-US" sz="1200" b="0" i="1" smtClean="0">
                        <a:latin typeface="Cambria Math" panose="02040503050406030204" pitchFamily="18" charset="0"/>
                      </a:rPr>
                      <m:t>𝑙𝑜𝑐𝑎𝑙</m:t>
                    </m:r>
                    <m:r>
                      <a:rPr lang="en-US" sz="1200" b="0" i="1" smtClean="0">
                        <a:latin typeface="Cambria Math" panose="02040503050406030204" pitchFamily="18" charset="0"/>
                      </a:rPr>
                      <m:t> </m:t>
                    </m:r>
                    <m:r>
                      <a:rPr lang="en-US" sz="1200" i="1">
                        <a:latin typeface="Cambria Math" panose="02040503050406030204" pitchFamily="18" charset="0"/>
                      </a:rPr>
                      <m:t>𝑎𝑛𝑐𝑒𝑠𝑡𝑟𝑦</m:t>
                    </m:r>
                    <m:r>
                      <a:rPr lang="en-US" sz="1200" i="1">
                        <a:latin typeface="Cambria Math" panose="02040503050406030204" pitchFamily="18" charset="0"/>
                      </a:rPr>
                      <m:t> </m:t>
                    </m:r>
                    <m:r>
                      <a:rPr lang="en-US" sz="1200" i="1">
                        <a:latin typeface="Cambria Math" panose="02040503050406030204" pitchFamily="18" charset="0"/>
                      </a:rPr>
                      <m:t>𝑐𝑜𝑜𝑟𝑑𝑖𝑛𝑎𝑡𝑒𝑠𝑤𝑖𝑡h</m:t>
                    </m:r>
                    <m:r>
                      <a:rPr lang="en-US" sz="1200" i="1">
                        <a:latin typeface="Cambria Math" panose="02040503050406030204" pitchFamily="18" charset="0"/>
                      </a:rPr>
                      <m:t> </m:t>
                    </m:r>
                    <m:r>
                      <a:rPr lang="en-US" sz="1200" i="1">
                        <a:latin typeface="Cambria Math" panose="02040503050406030204" pitchFamily="18" charset="0"/>
                      </a:rPr>
                      <m:t>𝑡h𝑒</m:t>
                    </m:r>
                    <m:r>
                      <a:rPr lang="en-US" sz="1200" i="1">
                        <a:latin typeface="Cambria Math" panose="02040503050406030204" pitchFamily="18" charset="0"/>
                      </a:rPr>
                      <m:t> </m:t>
                    </m:r>
                    <m:r>
                      <a:rPr lang="en-US" sz="1200" i="1">
                        <a:latin typeface="Cambria Math" panose="02040503050406030204" pitchFamily="18" charset="0"/>
                      </a:rPr>
                      <m:t>𝑡𝑜𝑝</m:t>
                    </m:r>
                    <m:r>
                      <a:rPr lang="en-US" sz="1200" i="1">
                        <a:latin typeface="Cambria Math" panose="02040503050406030204" pitchFamily="18" charset="0"/>
                      </a:rPr>
                      <m:t> </m:t>
                    </m:r>
                    <m:r>
                      <a:rPr lang="en-US" sz="1200" i="1">
                        <a:latin typeface="Cambria Math" panose="02040503050406030204" pitchFamily="18" charset="0"/>
                      </a:rPr>
                      <m:t>𝐽</m:t>
                    </m:r>
                    <m:r>
                      <a:rPr lang="en-US" sz="1200" i="1">
                        <a:latin typeface="Cambria Math" panose="02040503050406030204" pitchFamily="18" charset="0"/>
                      </a:rPr>
                      <m:t> </m:t>
                    </m:r>
                    <m:r>
                      <a:rPr lang="en-US" sz="1200" i="1">
                        <a:latin typeface="Cambria Math" panose="02040503050406030204" pitchFamily="18" charset="0"/>
                      </a:rPr>
                      <m:t>𝑃𝐶𝑠</m:t>
                    </m:r>
                    <m:r>
                      <a:rPr lang="en-US" sz="1200" b="0" i="1" smtClean="0">
                        <a:latin typeface="Cambria Math" panose="02040503050406030204" pitchFamily="18" charset="0"/>
                      </a:rPr>
                      <m:t> </m:t>
                    </m:r>
                    <m:r>
                      <a:rPr lang="en-US" sz="1200" b="0" i="1" smtClean="0">
                        <a:latin typeface="Cambria Math" panose="02040503050406030204" pitchFamily="18" charset="0"/>
                      </a:rPr>
                      <m:t>𝑓𝑜𝑟</m:t>
                    </m:r>
                    <m:r>
                      <a:rPr lang="en-US" sz="1200" b="0" i="1" smtClean="0">
                        <a:latin typeface="Cambria Math" panose="02040503050406030204" pitchFamily="18" charset="0"/>
                      </a:rPr>
                      <m:t> </m:t>
                    </m:r>
                    <m:r>
                      <a:rPr lang="en-US" sz="1200" b="0" i="1" smtClean="0">
                        <a:latin typeface="Cambria Math" panose="02040503050406030204" pitchFamily="18" charset="0"/>
                      </a:rPr>
                      <m:t>𝑁</m:t>
                    </m:r>
                    <m:r>
                      <a:rPr lang="en-US" sz="1200" b="0" i="1" smtClean="0">
                        <a:latin typeface="Cambria Math" panose="02040503050406030204" pitchFamily="18" charset="0"/>
                      </a:rPr>
                      <m:t> </m:t>
                    </m:r>
                    <m:r>
                      <a:rPr lang="en-US" sz="1200" b="0" i="1" smtClean="0">
                        <a:latin typeface="Cambria Math" panose="02040503050406030204" pitchFamily="18" charset="0"/>
                      </a:rPr>
                      <m:t>𝑠𝑎𝑚𝑝𝑙𝑒𝑠</m:t>
                    </m:r>
                    <m:r>
                      <a:rPr lang="en-US" sz="1200" i="1">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𝐷</m:t>
                        </m:r>
                      </m:e>
                      <m:sub>
                        <m:r>
                          <a:rPr lang="en-US" sz="1200" b="0" i="1" smtClean="0">
                            <a:latin typeface="Cambria Math" panose="02040503050406030204" pitchFamily="18" charset="0"/>
                          </a:rPr>
                          <m:t>𝐿</m:t>
                        </m:r>
                      </m:sub>
                    </m:sSub>
                    <m:r>
                      <a:rPr lang="en-US" sz="1200" b="0" i="1" smtClean="0">
                        <a:latin typeface="Cambria Math" panose="02040503050406030204" pitchFamily="18" charset="0"/>
                      </a:rPr>
                      <m:t>=</m:t>
                    </m:r>
                    <m:r>
                      <a:rPr lang="en-US" sz="1200" b="0" i="1" smtClean="0">
                        <a:latin typeface="Cambria Math" panose="02040503050406030204" pitchFamily="18" charset="0"/>
                      </a:rPr>
                      <m:t>𝑙𝑜𝑐𝑎𝑙</m:t>
                    </m:r>
                    <m:r>
                      <a:rPr lang="en-US" sz="1200" b="0" i="1" smtClean="0">
                        <a:latin typeface="Cambria Math" panose="02040503050406030204" pitchFamily="18" charset="0"/>
                      </a:rPr>
                      <m:t> </m:t>
                    </m:r>
                    <m:r>
                      <a:rPr lang="en-US" sz="1200" b="0" i="1" smtClean="0">
                        <a:latin typeface="Cambria Math" panose="02040503050406030204" pitchFamily="18" charset="0"/>
                      </a:rPr>
                      <m:t>𝑑𝑒𝑣𝑖𝑎𝑡𝑖𝑜𝑛</m:t>
                    </m:r>
                    <m:r>
                      <a:rPr lang="en-US" sz="1200" b="0" i="1" smtClean="0">
                        <a:latin typeface="Cambria Math" panose="02040503050406030204" pitchFamily="18" charset="0"/>
                      </a:rPr>
                      <m:t> </m:t>
                    </m:r>
                    <m:r>
                      <a:rPr lang="en-US" sz="1200" b="0" i="1" smtClean="0">
                        <a:latin typeface="Cambria Math" panose="02040503050406030204" pitchFamily="18" charset="0"/>
                      </a:rPr>
                      <m:t>𝑎𝑡</m:t>
                    </m:r>
                    <m:r>
                      <a:rPr lang="en-US" sz="1200" b="0" i="1" smtClean="0">
                        <a:latin typeface="Cambria Math" panose="02040503050406030204" pitchFamily="18" charset="0"/>
                      </a:rPr>
                      <m:t> </m:t>
                    </m:r>
                    <m:r>
                      <a:rPr lang="en-US" sz="1200" b="0" i="1" smtClean="0">
                        <a:latin typeface="Cambria Math" panose="02040503050406030204" pitchFamily="18" charset="0"/>
                      </a:rPr>
                      <m:t>𝑎</m:t>
                    </m:r>
                    <m:r>
                      <a:rPr lang="en-US" sz="1200" b="0" i="1" smtClean="0">
                        <a:latin typeface="Cambria Math" panose="02040503050406030204" pitchFamily="18" charset="0"/>
                      </a:rPr>
                      <m:t> </m:t>
                    </m:r>
                    <m:r>
                      <a:rPr lang="en-US" sz="1200" b="0" i="1" smtClean="0">
                        <a:latin typeface="Cambria Math" panose="02040503050406030204" pitchFamily="18" charset="0"/>
                      </a:rPr>
                      <m:t>𝑠𝑝𝑒𝑐𝑖𝑓𝑖𝑐</m:t>
                    </m:r>
                    <m:r>
                      <a:rPr lang="en-US" sz="1200" b="0" i="1" smtClean="0">
                        <a:latin typeface="Cambria Math" panose="02040503050406030204" pitchFamily="18" charset="0"/>
                      </a:rPr>
                      <m:t> </m:t>
                    </m:r>
                    <m:r>
                      <a:rPr lang="en-US" sz="1200" b="0" i="1" smtClean="0">
                        <a:latin typeface="Cambria Math" panose="02040503050406030204" pitchFamily="18" charset="0"/>
                      </a:rPr>
                      <m:t>𝑝𝑜𝑠𝑖𝑡𝑖𝑜𝑛</m:t>
                    </m:r>
                    <m:r>
                      <a:rPr lang="en-US" sz="1200" b="0" i="1" smtClean="0">
                        <a:latin typeface="Cambria Math" panose="02040503050406030204" pitchFamily="18" charset="0"/>
                      </a:rPr>
                      <m:t>, </m:t>
                    </m:r>
                    <m:r>
                      <a:rPr lang="en-US" sz="1200" b="0" i="1" smtClean="0">
                        <a:latin typeface="Cambria Math" panose="02040503050406030204" pitchFamily="18" charset="0"/>
                      </a:rPr>
                      <m:t>𝐿</m:t>
                    </m:r>
                    <m:r>
                      <a:rPr lang="en-US" sz="1200" b="0" i="1" smtClean="0">
                        <a:latin typeface="Cambria Math" panose="02040503050406030204" pitchFamily="18" charset="0"/>
                      </a:rPr>
                      <m:t>=</m:t>
                    </m:r>
                    <m:r>
                      <a:rPr lang="en-US" sz="1200" b="0" i="1" smtClean="0">
                        <a:latin typeface="Cambria Math" panose="02040503050406030204" pitchFamily="18" charset="0"/>
                      </a:rPr>
                      <m:t>𝑂𝑟𝑡h𝑜𝑔𝑜𝑛𝑎𝑙𝑖𝑧𝑒𝑑</m:t>
                    </m:r>
                    <m:r>
                      <a:rPr lang="en-US" sz="1200" b="0" i="1" smtClean="0">
                        <a:latin typeface="Cambria Math" panose="02040503050406030204" pitchFamily="18" charset="0"/>
                      </a:rPr>
                      <m:t> </m:t>
                    </m:r>
                    <m:r>
                      <a:rPr lang="en-US" sz="1200" b="0" i="1" smtClean="0">
                        <a:latin typeface="Cambria Math" panose="02040503050406030204" pitchFamily="18" charset="0"/>
                      </a:rPr>
                      <m:t>𝑙𝑜𝑐𝑎𝑙</m:t>
                    </m:r>
                    <m:r>
                      <a:rPr lang="en-US" sz="1200" b="0" i="1" smtClean="0">
                        <a:latin typeface="Cambria Math" panose="02040503050406030204" pitchFamily="18" charset="0"/>
                      </a:rPr>
                      <m:t> </m:t>
                    </m:r>
                    <m:r>
                      <a:rPr lang="en-US" sz="1200" b="0" i="1" smtClean="0">
                        <a:latin typeface="Cambria Math" panose="02040503050406030204" pitchFamily="18" charset="0"/>
                      </a:rPr>
                      <m:t>𝑑𝑒𝑣𝑖𝑎𝑡𝑖𝑜𝑛</m:t>
                    </m:r>
                    <m:r>
                      <a:rPr lang="en-US" sz="1200" b="0" i="1" smtClean="0">
                        <a:latin typeface="Cambria Math" panose="02040503050406030204" pitchFamily="18" charset="0"/>
                      </a:rPr>
                      <m:t>, </m:t>
                    </m:r>
                    <m:r>
                      <a:rPr lang="en-US" sz="1200" b="0" i="1" smtClean="0">
                        <a:latin typeface="Cambria Math" panose="02040503050406030204" pitchFamily="18" charset="0"/>
                      </a:rPr>
                      <m:t>𝐴</m:t>
                    </m:r>
                    <m:r>
                      <a:rPr lang="en-US" sz="1200" b="0" i="1" smtClean="0">
                        <a:latin typeface="Cambria Math" panose="02040503050406030204" pitchFamily="18" charset="0"/>
                      </a:rPr>
                      <m:t>=</m:t>
                    </m:r>
                    <m:r>
                      <a:rPr lang="en-US" sz="1200" b="0" i="1" smtClean="0">
                        <a:latin typeface="Cambria Math" panose="02040503050406030204" pitchFamily="18" charset="0"/>
                      </a:rPr>
                      <m:t>𝑙𝑖𝑛𝑒𝑎𝑟</m:t>
                    </m:r>
                    <m:r>
                      <a:rPr lang="en-US" sz="1200" b="0" i="1" smtClean="0">
                        <a:latin typeface="Cambria Math" panose="02040503050406030204" pitchFamily="18" charset="0"/>
                      </a:rPr>
                      <m:t> </m:t>
                    </m:r>
                    <m:r>
                      <a:rPr lang="en-US" sz="1200" b="0" i="1" smtClean="0">
                        <a:latin typeface="Cambria Math" panose="02040503050406030204" pitchFamily="18" charset="0"/>
                      </a:rPr>
                      <m:t>𝑎𝑛𝑛𝑖h𝑎𝑙𝑎𝑡𝑖𝑛𝑔</m:t>
                    </m:r>
                    <m:r>
                      <a:rPr lang="en-US" sz="1200" b="0" i="1" smtClean="0">
                        <a:latin typeface="Cambria Math" panose="02040503050406030204" pitchFamily="18" charset="0"/>
                      </a:rPr>
                      <m:t> </m:t>
                    </m:r>
                    <m:r>
                      <a:rPr lang="en-US" sz="1200" b="0" i="1" smtClean="0">
                        <a:latin typeface="Cambria Math" panose="02040503050406030204" pitchFamily="18" charset="0"/>
                      </a:rPr>
                      <m:t>𝑚𝑎𝑡𝑟𝑖𝑥</m:t>
                    </m:r>
                  </m:oMath>
                </a14:m>
                <a:r>
                  <a:rPr lang="en-US" sz="1200" i="1" dirty="0"/>
                  <a:t> </a:t>
                </a:r>
              </a:p>
            </p:txBody>
          </p:sp>
        </mc:Choice>
        <mc:Fallback xmlns="">
          <p:sp>
            <p:nvSpPr>
              <p:cNvPr id="2" name="TextBox 1">
                <a:extLst>
                  <a:ext uri="{FF2B5EF4-FFF2-40B4-BE49-F238E27FC236}">
                    <a16:creationId xmlns:a16="http://schemas.microsoft.com/office/drawing/2014/main" id="{560D9A1D-2463-F400-96AC-404FF3AE8A38}"/>
                  </a:ext>
                </a:extLst>
              </p:cNvPr>
              <p:cNvSpPr txBox="1">
                <a:spLocks noRot="1" noChangeAspect="1" noMove="1" noResize="1" noEditPoints="1" noAdjustHandles="1" noChangeArrowheads="1" noChangeShapeType="1" noTextEdit="1"/>
              </p:cNvSpPr>
              <p:nvPr/>
            </p:nvSpPr>
            <p:spPr>
              <a:xfrm>
                <a:off x="635076" y="6196592"/>
                <a:ext cx="11149494" cy="478272"/>
              </a:xfrm>
              <a:prstGeom prst="rect">
                <a:avLst/>
              </a:prstGeom>
              <a:blipFill>
                <a:blip r:embed="rId4"/>
                <a:stretch>
                  <a:fillRect b="-5263"/>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123BF617-9DB8-036D-0E51-4FDA6303B87F}"/>
              </a:ext>
            </a:extLst>
          </p:cNvPr>
          <p:cNvCxnSpPr>
            <a:cxnSpLocks/>
          </p:cNvCxnSpPr>
          <p:nvPr/>
        </p:nvCxnSpPr>
        <p:spPr>
          <a:xfrm>
            <a:off x="447174" y="6196592"/>
            <a:ext cx="11297653" cy="0"/>
          </a:xfrm>
          <a:prstGeom prst="line">
            <a:avLst/>
          </a:prstGeom>
          <a:ln w="9525"/>
        </p:spPr>
        <p:style>
          <a:lnRef idx="1">
            <a:schemeClr val="dk1"/>
          </a:lnRef>
          <a:fillRef idx="0">
            <a:schemeClr val="dk1"/>
          </a:fillRef>
          <a:effectRef idx="0">
            <a:schemeClr val="dk1"/>
          </a:effectRef>
          <a:fontRef idx="minor">
            <a:schemeClr val="tx1"/>
          </a:fontRef>
        </p:style>
      </p:cxnSp>
      <p:pic>
        <p:nvPicPr>
          <p:cNvPr id="5" name="Picture 4" descr="A graph of different colored lines&#10;&#10;Description automatically generated with medium confidence">
            <a:extLst>
              <a:ext uri="{FF2B5EF4-FFF2-40B4-BE49-F238E27FC236}">
                <a16:creationId xmlns:a16="http://schemas.microsoft.com/office/drawing/2014/main" id="{EF0DEE69-3DCD-6B19-874B-B3C2C17CAF50}"/>
              </a:ext>
            </a:extLst>
          </p:cNvPr>
          <p:cNvPicPr>
            <a:picLocks noChangeAspect="1"/>
          </p:cNvPicPr>
          <p:nvPr/>
        </p:nvPicPr>
        <p:blipFill rotWithShape="1">
          <a:blip r:embed="rId5"/>
          <a:srcRect t="10008" r="2277" b="16619"/>
          <a:stretch/>
        </p:blipFill>
        <p:spPr>
          <a:xfrm>
            <a:off x="7153695" y="1247022"/>
            <a:ext cx="4871375" cy="3657600"/>
          </a:xfrm>
          <a:prstGeom prst="rect">
            <a:avLst/>
          </a:prstGeom>
        </p:spPr>
      </p:pic>
      <p:sp>
        <p:nvSpPr>
          <p:cNvPr id="6" name="TextBox 5">
            <a:extLst>
              <a:ext uri="{FF2B5EF4-FFF2-40B4-BE49-F238E27FC236}">
                <a16:creationId xmlns:a16="http://schemas.microsoft.com/office/drawing/2014/main" id="{6E70B937-16A6-CFF4-F2F2-B3F9906920E7}"/>
              </a:ext>
            </a:extLst>
          </p:cNvPr>
          <p:cNvSpPr txBox="1"/>
          <p:nvPr/>
        </p:nvSpPr>
        <p:spPr>
          <a:xfrm>
            <a:off x="7958145" y="4910490"/>
            <a:ext cx="2962671" cy="307777"/>
          </a:xfrm>
          <a:prstGeom prst="rect">
            <a:avLst/>
          </a:prstGeom>
          <a:noFill/>
        </p:spPr>
        <p:txBody>
          <a:bodyPr wrap="none" rtlCol="0">
            <a:spAutoFit/>
          </a:bodyPr>
          <a:lstStyle/>
          <a:p>
            <a:pPr algn="ctr"/>
            <a:r>
              <a:rPr lang="en-US" sz="1400" dirty="0"/>
              <a:t>Fig 15. Orthogonalized local deviation</a:t>
            </a:r>
          </a:p>
        </p:txBody>
      </p:sp>
    </p:spTree>
    <p:extLst>
      <p:ext uri="{BB962C8B-B14F-4D97-AF65-F5344CB8AC3E}">
        <p14:creationId xmlns:p14="http://schemas.microsoft.com/office/powerpoint/2010/main" val="447092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9352240" cy="584775"/>
          </a:xfrm>
          <a:prstGeom prst="rect">
            <a:avLst/>
          </a:prstGeom>
          <a:noFill/>
        </p:spPr>
        <p:txBody>
          <a:bodyPr wrap="none" rtlCol="0">
            <a:spAutoFit/>
          </a:bodyPr>
          <a:lstStyle/>
          <a:p>
            <a:r>
              <a:rPr lang="en-US" sz="3200" b="1" dirty="0"/>
              <a:t>Aim 2: Develop local-ancestry-aware GWAS models</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11430716" cy="5172122"/>
              </a:xfrm>
              <a:prstGeom prst="rect">
                <a:avLst/>
              </a:prstGeom>
              <a:noFill/>
            </p:spPr>
            <p:txBody>
              <a:bodyPr wrap="square" rtlCol="0">
                <a:spAutoFit/>
              </a:bodyPr>
              <a:lstStyle/>
              <a:p>
                <a:r>
                  <a:rPr lang="en-US" b="1" dirty="0"/>
                  <a:t>Rationale</a:t>
                </a:r>
                <a:endParaRPr lang="en-US" dirty="0"/>
              </a:p>
              <a:p>
                <a:pPr marL="285750" indent="-285750">
                  <a:buFont typeface="Arial" panose="020B0604020202020204" pitchFamily="34" charset="0"/>
                  <a:buChar char="•"/>
                </a:pPr>
                <a:r>
                  <a:rPr lang="en-US" dirty="0"/>
                  <a:t>Define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𝐶</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𝑔</m:t>
                                  </m:r>
                                </m:sub>
                              </m:sSub>
                            </m:e>
                          </m:mr>
                        </m:m>
                      </m:e>
                    </m:d>
                  </m:oMath>
                </a14:m>
                <a:r>
                  <a:rPr lang="en-US" dirty="0"/>
                  <a:t> to represent fixed covariates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full model to test allelic effects</a:t>
                </a:r>
              </a:p>
              <a:p>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DengXian" panose="02010600030101010101" pitchFamily="2" charset="-122"/>
                          <a:cs typeface="Times New Roman" panose="02020603050405020304" pitchFamily="18" charset="0"/>
                        </a:rPr>
                        <m:t>𝑔</m:t>
                      </m:r>
                      <m:d>
                        <m:d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𝜇</m:t>
                          </m:r>
                        </m:e>
                      </m:d>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𝑋</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𝛼</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𝐺</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𝛽</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𝐿</m:t>
                      </m:r>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𝛾</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𝑏</m:t>
                      </m:r>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  (1)</m:t>
                      </m:r>
                    </m:oMath>
                  </m:oMathPara>
                </a14:m>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dirty="0"/>
                  <a:t>Assume there is no allelic effect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=0</m:t>
                    </m:r>
                  </m:oMath>
                </a14:m>
                <a:r>
                  <a:rPr lang="el-GR" dirty="0"/>
                  <a:t>),</a:t>
                </a:r>
                <a:r>
                  <a:rPr lang="en-US" dirty="0"/>
                  <a:t> the reduced model is</a:t>
                </a:r>
              </a:p>
              <a:p>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DengXian" panose="02010600030101010101" pitchFamily="2" charset="-122"/>
                          <a:cs typeface="Times New Roman" panose="02020603050405020304" pitchFamily="18" charset="0"/>
                        </a:rPr>
                        <m:t>𝑔</m:t>
                      </m:r>
                      <m:d>
                        <m:d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𝜇</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𝛾</m:t>
                              </m:r>
                            </m:sub>
                          </m:sSub>
                        </m:e>
                      </m:d>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𝑋</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𝛼</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𝐿</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𝛾</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𝑏</m:t>
                      </m:r>
                      <m:r>
                        <a:rPr lang="en-US" sz="1800" i="1">
                          <a:effectLst/>
                          <a:latin typeface="Cambria Math" panose="02040503050406030204" pitchFamily="18" charset="0"/>
                          <a:ea typeface="DengXian" panose="02010600030101010101" pitchFamily="2" charset="-122"/>
                          <a:cs typeface="Times New Roman" panose="02020603050405020304" pitchFamily="18" charset="0"/>
                        </a:rPr>
                        <m:t>  (2)</m:t>
                      </m:r>
                    </m:oMath>
                  </m:oMathPara>
                </a14:m>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dirty="0"/>
                  <a:t>Assume the local deviation effect </a:t>
                </a:r>
                <a:r>
                  <a:rPr lang="el-GR" dirty="0"/>
                  <a:t>γ </a:t>
                </a:r>
                <a:r>
                  <a:rPr lang="en-US" dirty="0"/>
                  <a:t>is small, the global null model is</a:t>
                </a:r>
              </a:p>
              <a:p>
                <a:pPr algn="ctr"/>
                <a14:m>
                  <m:oMath xmlns:m="http://schemas.openxmlformats.org/officeDocument/2006/math">
                    <m:r>
                      <a:rPr lang="en-US" sz="1800" i="1" smtClean="0">
                        <a:effectLst/>
                        <a:latin typeface="Cambria Math" panose="02040503050406030204" pitchFamily="18" charset="0"/>
                        <a:ea typeface="DengXian" panose="02010600030101010101" pitchFamily="2" charset="-122"/>
                        <a:cs typeface="Times New Roman" panose="02020603050405020304" pitchFamily="18" charset="0"/>
                      </a:rPr>
                      <m:t>𝑔</m:t>
                    </m:r>
                    <m:d>
                      <m:dPr>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𝜇</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0</m:t>
                            </m:r>
                          </m:sub>
                        </m:sSub>
                      </m:e>
                    </m:d>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𝑋</m:t>
                    </m:r>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𝛼</m:t>
                    </m:r>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m:t>
                    </m:r>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𝑏</m:t>
                    </m:r>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  (3)</m:t>
                    </m:r>
                  </m:oMath>
                </a14:m>
                <a:r>
                  <a:rPr lang="en-US" dirty="0">
                    <a:effectLst/>
                  </a:rPr>
                  <a:t> </a:t>
                </a:r>
              </a:p>
              <a:p>
                <a:pPr algn="ctr"/>
                <a:endParaRPr lang="en-US" dirty="0"/>
              </a:p>
              <a:p>
                <a:pPr marL="285750" indent="-285750">
                  <a:buFont typeface="Arial" panose="020B0604020202020204" pitchFamily="34" charset="0"/>
                  <a:buChar char="•"/>
                </a:pPr>
                <a:r>
                  <a:rPr lang="en-US" dirty="0"/>
                  <a:t>From model (1) and (2), the score test statistics for </a:t>
                </a:r>
                <a14:m>
                  <m:oMath xmlns:m="http://schemas.openxmlformats.org/officeDocument/2006/math">
                    <m:r>
                      <a:rPr lang="en-US" i="1" smtClean="0">
                        <a:latin typeface="Cambria Math" panose="02040503050406030204" pitchFamily="18" charset="0"/>
                      </a:rPr>
                      <m:t>𝛽</m:t>
                    </m:r>
                  </m:oMath>
                </a14:m>
                <a:r>
                  <a:rPr lang="en-US" dirty="0"/>
                  <a:t> is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𝑆</m:t>
                            </m:r>
                          </m:e>
                        </m:acc>
                      </m:e>
                      <m:sub>
                        <m:r>
                          <a:rPr lang="en-US" i="1">
                            <a:latin typeface="Cambria Math" panose="02040503050406030204" pitchFamily="18" charset="0"/>
                          </a:rPr>
                          <m:t>𝛽</m:t>
                        </m:r>
                      </m:sub>
                    </m:sSub>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𝐺</m:t>
                            </m:r>
                          </m:e>
                          <m:sup>
                            <m:r>
                              <a:rPr lang="en-US" i="1">
                                <a:latin typeface="Cambria Math" panose="02040503050406030204" pitchFamily="18" charset="0"/>
                              </a:rPr>
                              <m:t>𝑇</m:t>
                            </m:r>
                          </m:sup>
                        </m:sSup>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𝜇</m:t>
                                </m:r>
                              </m:e>
                            </m:acc>
                          </m:e>
                          <m:sub>
                            <m:r>
                              <a:rPr lang="en-US" b="0" i="1" smtClean="0">
                                <a:solidFill>
                                  <a:srgbClr val="FF0000"/>
                                </a:solidFill>
                                <a:latin typeface="Cambria Math" panose="02040503050406030204" pitchFamily="18" charset="0"/>
                              </a:rPr>
                              <m:t>𝛾</m:t>
                            </m:r>
                          </m:sub>
                        </m:sSub>
                        <m:r>
                          <a:rPr lang="en-US" i="1">
                            <a:latin typeface="Cambria Math" panose="02040503050406030204" pitchFamily="18" charset="0"/>
                          </a:rPr>
                          <m:t>)</m:t>
                        </m:r>
                      </m:num>
                      <m:den>
                        <m:acc>
                          <m:accPr>
                            <m:chr m:val="̂"/>
                            <m:ctrlPr>
                              <a:rPr lang="en-US" i="1">
                                <a:latin typeface="Cambria Math" panose="02040503050406030204" pitchFamily="18" charset="0"/>
                              </a:rPr>
                            </m:ctrlPr>
                          </m:accPr>
                          <m:e>
                            <m:r>
                              <a:rPr lang="en-US" i="1">
                                <a:latin typeface="Cambria Math" panose="02040503050406030204" pitchFamily="18" charset="0"/>
                              </a:rPr>
                              <m:t>𝜙</m:t>
                            </m:r>
                          </m:e>
                        </m:acc>
                      </m:den>
                    </m:f>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avoid refitting model (2) to compute </a:t>
                </a:r>
                <a14:m>
                  <m:oMath xmlns:m="http://schemas.openxmlformats.org/officeDocument/2006/math">
                    <m:sSub>
                      <m:sSubPr>
                        <m:ctrlPr>
                          <a:rPr lang="en-US" i="1" smtClean="0">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𝜇</m:t>
                            </m:r>
                          </m:e>
                        </m:acc>
                      </m:e>
                      <m:sub>
                        <m:r>
                          <a:rPr lang="en-US" b="0" i="1" smtClean="0">
                            <a:solidFill>
                              <a:srgbClr val="FF0000"/>
                            </a:solidFill>
                            <a:latin typeface="Cambria Math" panose="02040503050406030204" pitchFamily="18" charset="0"/>
                          </a:rPr>
                          <m:t>𝛾</m:t>
                        </m:r>
                      </m:sub>
                    </m:sSub>
                  </m:oMath>
                </a14:m>
                <a:r>
                  <a:rPr lang="en-US" dirty="0"/>
                  <a:t> for each local ancestry segment, we will use score vectors from the global null model (3):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𝛾</m:t>
                        </m:r>
                      </m:sub>
                    </m:sSub>
                    <m:r>
                      <a:rPr lang="en-US" i="1">
                        <a:latin typeface="Cambria Math" panose="02040503050406030204" pitchFamily="18" charset="0"/>
                      </a:rPr>
                      <m:t> =</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𝑇</m:t>
                            </m:r>
                          </m:sup>
                        </m:sSup>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𝜇</m:t>
                                </m:r>
                              </m:e>
                            </m:acc>
                          </m:e>
                          <m:sub>
                            <m:r>
                              <a:rPr lang="en-US" i="1">
                                <a:solidFill>
                                  <a:srgbClr val="FF0000"/>
                                </a:solidFill>
                                <a:latin typeface="Cambria Math" panose="02040503050406030204" pitchFamily="18" charset="0"/>
                              </a:rPr>
                              <m:t>0</m:t>
                            </m:r>
                          </m:sub>
                        </m:sSub>
                        <m:r>
                          <a:rPr lang="en-US" i="1">
                            <a:latin typeface="Cambria Math" panose="02040503050406030204" pitchFamily="18" charset="0"/>
                          </a:rPr>
                          <m:t>)</m:t>
                        </m:r>
                      </m:num>
                      <m:den>
                        <m:acc>
                          <m:accPr>
                            <m:chr m:val="̂"/>
                            <m:ctrlPr>
                              <a:rPr lang="en-US" i="1">
                                <a:latin typeface="Cambria Math" panose="02040503050406030204" pitchFamily="18" charset="0"/>
                              </a:rPr>
                            </m:ctrlPr>
                          </m:accPr>
                          <m:e>
                            <m:r>
                              <a:rPr lang="en-US" i="1">
                                <a:latin typeface="Cambria Math" panose="02040503050406030204" pitchFamily="18" charset="0"/>
                              </a:rPr>
                              <m:t>𝜙</m:t>
                            </m:r>
                          </m:e>
                        </m:acc>
                      </m:den>
                    </m:f>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𝛽</m:t>
                        </m:r>
                      </m:sub>
                    </m:sSub>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𝐺</m:t>
                            </m:r>
                          </m:e>
                          <m:sup>
                            <m:r>
                              <a:rPr lang="en-US" i="1">
                                <a:latin typeface="Cambria Math" panose="02040503050406030204" pitchFamily="18" charset="0"/>
                              </a:rPr>
                              <m:t>𝑇</m:t>
                            </m:r>
                          </m:sup>
                        </m:sSup>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𝜇</m:t>
                                </m:r>
                              </m:e>
                            </m:acc>
                          </m:e>
                          <m:sub>
                            <m:r>
                              <a:rPr lang="en-US" i="1">
                                <a:solidFill>
                                  <a:srgbClr val="FF0000"/>
                                </a:solidFill>
                                <a:latin typeface="Cambria Math" panose="02040503050406030204" pitchFamily="18" charset="0"/>
                              </a:rPr>
                              <m:t>0</m:t>
                            </m:r>
                          </m:sub>
                        </m:sSub>
                        <m:r>
                          <a:rPr lang="en-US" i="1">
                            <a:latin typeface="Cambria Math" panose="02040503050406030204" pitchFamily="18" charset="0"/>
                          </a:rPr>
                          <m:t>)</m:t>
                        </m:r>
                      </m:num>
                      <m:den>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𝜙</m:t>
                            </m:r>
                          </m:e>
                        </m:acc>
                      </m:den>
                    </m:f>
                  </m:oMath>
                </a14:m>
                <a:r>
                  <a:rPr lang="en-US" dirty="0"/>
                  <a:t> to replace </a:t>
                </a:r>
                <a14:m>
                  <m:oMath xmlns:m="http://schemas.openxmlformats.org/officeDocument/2006/math">
                    <m:sSub>
                      <m:sSubPr>
                        <m:ctrlPr>
                          <a:rPr lang="en-US" b="0" i="1" smtClean="0">
                            <a:solidFill>
                              <a:srgbClr val="FF0000"/>
                            </a:solidFill>
                            <a:latin typeface="Cambria Math" panose="02040503050406030204" pitchFamily="18" charset="0"/>
                          </a:rPr>
                        </m:ctrlPr>
                      </m:sSubPr>
                      <m:e>
                        <m:acc>
                          <m:accPr>
                            <m:chr m:val="̂"/>
                            <m:ctrlPr>
                              <a:rPr lang="en-US" b="0"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𝜇</m:t>
                            </m:r>
                          </m:e>
                        </m:acc>
                      </m:e>
                      <m:sub>
                        <m:r>
                          <a:rPr lang="en-US" b="0" i="1" smtClean="0">
                            <a:solidFill>
                              <a:srgbClr val="FF0000"/>
                            </a:solidFill>
                            <a:latin typeface="Cambria Math" panose="02040503050406030204" pitchFamily="18" charset="0"/>
                          </a:rPr>
                          <m:t>𝛾</m:t>
                        </m:r>
                      </m:sub>
                    </m:sSub>
                  </m:oMath>
                </a14:m>
                <a:endParaRPr lang="en-US" dirty="0"/>
              </a:p>
            </p:txBody>
          </p:sp>
        </mc:Choice>
        <mc:Fallback xmlns="">
          <p:sp>
            <p:nvSpPr>
              <p:cNvPr id="22" name="TextBox 21">
                <a:extLst>
                  <a:ext uri="{FF2B5EF4-FFF2-40B4-BE49-F238E27FC236}">
                    <a16:creationId xmlns:a16="http://schemas.microsoft.com/office/drawing/2014/main" id="{0C652F0A-CCC5-BD0C-4DE2-F2002A831F8E}"/>
                  </a:ext>
                </a:extLst>
              </p:cNvPr>
              <p:cNvSpPr txBox="1">
                <a:spLocks noRot="1" noChangeAspect="1" noMove="1" noResize="1" noEditPoints="1" noAdjustHandles="1" noChangeArrowheads="1" noChangeShapeType="1" noTextEdit="1"/>
              </p:cNvSpPr>
              <p:nvPr/>
            </p:nvSpPr>
            <p:spPr>
              <a:xfrm>
                <a:off x="444452" y="998620"/>
                <a:ext cx="11430716" cy="5172122"/>
              </a:xfrm>
              <a:prstGeom prst="rect">
                <a:avLst/>
              </a:prstGeom>
              <a:blipFill>
                <a:blip r:embed="rId3"/>
                <a:stretch>
                  <a:fillRect l="-555" t="-490"/>
                </a:stretch>
              </a:blipFill>
            </p:spPr>
            <p:txBody>
              <a:bodyPr/>
              <a:lstStyle/>
              <a:p>
                <a:r>
                  <a:rPr lang="en-US">
                    <a:noFill/>
                  </a:rPr>
                  <a:t> </a:t>
                </a:r>
              </a:p>
            </p:txBody>
          </p:sp>
        </mc:Fallback>
      </mc:AlternateContent>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23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0D9A1D-2463-F400-96AC-404FF3AE8A38}"/>
                  </a:ext>
                </a:extLst>
              </p:cNvPr>
              <p:cNvSpPr txBox="1"/>
              <p:nvPr/>
            </p:nvSpPr>
            <p:spPr>
              <a:xfrm>
                <a:off x="635076" y="6196592"/>
                <a:ext cx="11149494" cy="478272"/>
              </a:xfrm>
              <a:prstGeom prst="rect">
                <a:avLst/>
              </a:prstGeom>
              <a:noFill/>
            </p:spPr>
            <p:txBody>
              <a:bodyPr wrap="square">
                <a:spAutoFit/>
              </a:bodyPr>
              <a:lstStyle/>
              <a:p>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𝑋</m:t>
                        </m:r>
                      </m:e>
                      <m:sub>
                        <m:r>
                          <a:rPr lang="en-US" sz="1200" i="1">
                            <a:latin typeface="Cambria Math" panose="02040503050406030204" pitchFamily="18" charset="0"/>
                          </a:rPr>
                          <m:t>𝑔</m:t>
                        </m:r>
                        <m:r>
                          <a:rPr lang="en-US" sz="1200" i="1">
                            <a:latin typeface="Cambria Math" panose="02040503050406030204" pitchFamily="18" charset="0"/>
                          </a:rPr>
                          <m:t>/</m:t>
                        </m:r>
                        <m:r>
                          <a:rPr lang="en-US" sz="1200" i="1">
                            <a:latin typeface="Cambria Math" panose="02040503050406030204" pitchFamily="18" charset="0"/>
                          </a:rPr>
                          <m:t>𝑙</m:t>
                        </m:r>
                      </m:sub>
                    </m:sSub>
                    <m:r>
                      <a:rPr lang="en-US" sz="1200" i="1">
                        <a:latin typeface="Cambria Math" panose="02040503050406030204" pitchFamily="18" charset="0"/>
                      </a:rPr>
                      <m:t>=</m:t>
                    </m:r>
                    <m:r>
                      <a:rPr lang="en-US" sz="1200" b="0" i="1" smtClean="0">
                        <a:latin typeface="Cambria Math" panose="02040503050406030204" pitchFamily="18" charset="0"/>
                      </a:rPr>
                      <m:t>𝑔𝑙𝑜𝑏𝑎𝑙</m:t>
                    </m:r>
                    <m:r>
                      <a:rPr lang="en-US" sz="1200" b="0" i="1" smtClean="0">
                        <a:latin typeface="Cambria Math" panose="02040503050406030204" pitchFamily="18" charset="0"/>
                      </a:rPr>
                      <m:t>/</m:t>
                    </m:r>
                    <m:r>
                      <a:rPr lang="en-US" sz="1200" b="0" i="1" smtClean="0">
                        <a:latin typeface="Cambria Math" panose="02040503050406030204" pitchFamily="18" charset="0"/>
                      </a:rPr>
                      <m:t>𝑙𝑜𝑐𝑎𝑙</m:t>
                    </m:r>
                    <m:r>
                      <a:rPr lang="en-US" sz="1200" b="0" i="1" smtClean="0">
                        <a:latin typeface="Cambria Math" panose="02040503050406030204" pitchFamily="18" charset="0"/>
                      </a:rPr>
                      <m:t> </m:t>
                    </m:r>
                    <m:r>
                      <a:rPr lang="en-US" sz="1200" i="1">
                        <a:latin typeface="Cambria Math" panose="02040503050406030204" pitchFamily="18" charset="0"/>
                      </a:rPr>
                      <m:t>𝑎𝑛𝑐𝑒𝑠𝑡𝑟𝑦</m:t>
                    </m:r>
                    <m:r>
                      <a:rPr lang="en-US" sz="1200" i="1">
                        <a:latin typeface="Cambria Math" panose="02040503050406030204" pitchFamily="18" charset="0"/>
                      </a:rPr>
                      <m:t> </m:t>
                    </m:r>
                    <m:r>
                      <a:rPr lang="en-US" sz="1200" i="1">
                        <a:latin typeface="Cambria Math" panose="02040503050406030204" pitchFamily="18" charset="0"/>
                      </a:rPr>
                      <m:t>𝑐𝑜𝑜𝑟𝑑𝑖𝑛𝑎𝑡𝑒𝑠𝑤𝑖𝑡h</m:t>
                    </m:r>
                    <m:r>
                      <a:rPr lang="en-US" sz="1200" i="1">
                        <a:latin typeface="Cambria Math" panose="02040503050406030204" pitchFamily="18" charset="0"/>
                      </a:rPr>
                      <m:t> </m:t>
                    </m:r>
                    <m:r>
                      <a:rPr lang="en-US" sz="1200" i="1">
                        <a:latin typeface="Cambria Math" panose="02040503050406030204" pitchFamily="18" charset="0"/>
                      </a:rPr>
                      <m:t>𝑡h𝑒</m:t>
                    </m:r>
                    <m:r>
                      <a:rPr lang="en-US" sz="1200" i="1">
                        <a:latin typeface="Cambria Math" panose="02040503050406030204" pitchFamily="18" charset="0"/>
                      </a:rPr>
                      <m:t> </m:t>
                    </m:r>
                    <m:r>
                      <a:rPr lang="en-US" sz="1200" i="1">
                        <a:latin typeface="Cambria Math" panose="02040503050406030204" pitchFamily="18" charset="0"/>
                      </a:rPr>
                      <m:t>𝑡𝑜𝑝</m:t>
                    </m:r>
                    <m:r>
                      <a:rPr lang="en-US" sz="1200" i="1">
                        <a:latin typeface="Cambria Math" panose="02040503050406030204" pitchFamily="18" charset="0"/>
                      </a:rPr>
                      <m:t> </m:t>
                    </m:r>
                    <m:r>
                      <a:rPr lang="en-US" sz="1200" i="1">
                        <a:latin typeface="Cambria Math" panose="02040503050406030204" pitchFamily="18" charset="0"/>
                      </a:rPr>
                      <m:t>𝐽</m:t>
                    </m:r>
                    <m:r>
                      <a:rPr lang="en-US" sz="1200" i="1">
                        <a:latin typeface="Cambria Math" panose="02040503050406030204" pitchFamily="18" charset="0"/>
                      </a:rPr>
                      <m:t> </m:t>
                    </m:r>
                    <m:r>
                      <a:rPr lang="en-US" sz="1200" i="1">
                        <a:latin typeface="Cambria Math" panose="02040503050406030204" pitchFamily="18" charset="0"/>
                      </a:rPr>
                      <m:t>𝑃𝐶𝑠</m:t>
                    </m:r>
                    <m:r>
                      <a:rPr lang="en-US" sz="1200" i="1">
                        <a:latin typeface="Cambria Math" panose="02040503050406030204" pitchFamily="18" charset="0"/>
                      </a:rPr>
                      <m:t> , </m:t>
                    </m:r>
                    <m:r>
                      <a:rPr lang="en-US" sz="1200" b="0" i="1" smtClean="0">
                        <a:latin typeface="Cambria Math" panose="02040503050406030204" pitchFamily="18" charset="0"/>
                      </a:rPr>
                      <m:t>𝑏</m:t>
                    </m:r>
                    <m:r>
                      <a:rPr lang="en-US" sz="1200" b="0" i="1" smtClean="0">
                        <a:latin typeface="Cambria Math" panose="02040503050406030204" pitchFamily="18" charset="0"/>
                      </a:rPr>
                      <m:t>=</m:t>
                    </m:r>
                    <m:r>
                      <a:rPr lang="en-US" sz="1200" i="1">
                        <a:latin typeface="Cambria Math" panose="02040503050406030204" pitchFamily="18" charset="0"/>
                      </a:rPr>
                      <m:t>𝑟𝑎𝑛𝑑𝑜𝑚</m:t>
                    </m:r>
                    <m:r>
                      <a:rPr lang="en-US" sz="1200" i="1">
                        <a:latin typeface="Cambria Math" panose="02040503050406030204" pitchFamily="18" charset="0"/>
                      </a:rPr>
                      <m:t> </m:t>
                    </m:r>
                    <m:r>
                      <a:rPr lang="en-US" sz="1200" i="1">
                        <a:latin typeface="Cambria Math" panose="02040503050406030204" pitchFamily="18" charset="0"/>
                      </a:rPr>
                      <m:t>𝑒𝑓𝑓𝑒𝑐𝑡</m:t>
                    </m:r>
                    <m:r>
                      <a:rPr lang="en-US" sz="1200" i="1">
                        <a:latin typeface="Cambria Math" panose="02040503050406030204" pitchFamily="18" charset="0"/>
                      </a:rPr>
                      <m:t> </m:t>
                    </m:r>
                    <m:r>
                      <a:rPr lang="en-US" sz="1200" i="1">
                        <a:latin typeface="Cambria Math" panose="02040503050406030204" pitchFamily="18" charset="0"/>
                      </a:rPr>
                      <m:t>𝑎𝑐𝑐𝑜𝑢𝑛𝑡𝑖𝑛𝑔</m:t>
                    </m:r>
                    <m:r>
                      <a:rPr lang="en-US" sz="1200" i="1">
                        <a:latin typeface="Cambria Math" panose="02040503050406030204" pitchFamily="18" charset="0"/>
                      </a:rPr>
                      <m:t> </m:t>
                    </m:r>
                    <m:r>
                      <a:rPr lang="en-US" sz="1200" i="1">
                        <a:latin typeface="Cambria Math" panose="02040503050406030204" pitchFamily="18" charset="0"/>
                      </a:rPr>
                      <m:t>𝑓𝑜𝑟</m:t>
                    </m:r>
                    <m:r>
                      <a:rPr lang="en-US" sz="1200" i="1">
                        <a:latin typeface="Cambria Math" panose="02040503050406030204" pitchFamily="18" charset="0"/>
                      </a:rPr>
                      <m:t> </m:t>
                    </m:r>
                    <m:r>
                      <a:rPr lang="en-US" sz="1200" i="1">
                        <a:latin typeface="Cambria Math" panose="02040503050406030204" pitchFamily="18" charset="0"/>
                      </a:rPr>
                      <m:t>𝑠𝑎𝑚𝑝𝑙𝑒</m:t>
                    </m:r>
                    <m:r>
                      <a:rPr lang="en-US" sz="1200" i="1">
                        <a:latin typeface="Cambria Math" panose="02040503050406030204" pitchFamily="18" charset="0"/>
                      </a:rPr>
                      <m:t> </m:t>
                    </m:r>
                    <m:r>
                      <a:rPr lang="en-US" sz="1200" i="1">
                        <a:latin typeface="Cambria Math" panose="02040503050406030204" pitchFamily="18" charset="0"/>
                      </a:rPr>
                      <m:t>𝑟𝑒𝑙𝑎𝑡𝑒𝑑𝑛𝑒𝑠𝑠</m:t>
                    </m:r>
                    <m:r>
                      <a:rPr lang="en-US" sz="1200" b="0" i="1" smtClean="0">
                        <a:latin typeface="Cambria Math" panose="02040503050406030204" pitchFamily="18" charset="0"/>
                      </a:rPr>
                      <m:t>, </m:t>
                    </m:r>
                    <m:r>
                      <a:rPr lang="en-US" sz="1200" b="0" i="1" smtClean="0">
                        <a:latin typeface="Cambria Math" panose="02040503050406030204" pitchFamily="18" charset="0"/>
                      </a:rPr>
                      <m:t>𝐶</m:t>
                    </m:r>
                    <m:r>
                      <a:rPr lang="en-US" sz="1200" b="0" i="1" smtClean="0">
                        <a:latin typeface="Cambria Math" panose="02040503050406030204" pitchFamily="18" charset="0"/>
                      </a:rPr>
                      <m:t>=</m:t>
                    </m:r>
                    <m:r>
                      <a:rPr lang="en-US" sz="1200" b="0" i="1" smtClean="0">
                        <a:latin typeface="Cambria Math" panose="02040503050406030204" pitchFamily="18" charset="0"/>
                      </a:rPr>
                      <m:t>𝑐𝑜𝑣𝑎𝑟𝑖𝑎𝑡𝑒𝑠</m:t>
                    </m:r>
                    <m:r>
                      <a:rPr lang="en-US" sz="1200" b="0" i="1" smtClean="0">
                        <a:latin typeface="Cambria Math" panose="02040503050406030204" pitchFamily="18" charset="0"/>
                      </a:rPr>
                      <m:t>, </m:t>
                    </m:r>
                    <m:r>
                      <a:rPr lang="en-US" sz="1200" b="0" i="1" smtClean="0">
                        <a:latin typeface="Cambria Math" panose="02040503050406030204" pitchFamily="18" charset="0"/>
                      </a:rPr>
                      <m:t>𝐺</m:t>
                    </m:r>
                    <m:r>
                      <a:rPr lang="en-US" sz="1200" b="0" i="1" smtClean="0">
                        <a:latin typeface="Cambria Math" panose="02040503050406030204" pitchFamily="18" charset="0"/>
                      </a:rPr>
                      <m:t>=</m:t>
                    </m:r>
                    <m:r>
                      <a:rPr lang="en-US" sz="1200" b="0" i="1" smtClean="0">
                        <a:latin typeface="Cambria Math" panose="02040503050406030204" pitchFamily="18" charset="0"/>
                      </a:rPr>
                      <m:t>𝑔𝑒𝑛𝑜𝑡𝑦𝑝𝑒</m:t>
                    </m:r>
                    <m:r>
                      <a:rPr lang="en-US" sz="1200" b="0" i="1" smtClean="0">
                        <a:latin typeface="Cambria Math" panose="02040503050406030204" pitchFamily="18" charset="0"/>
                      </a:rPr>
                      <m:t> </m:t>
                    </m:r>
                    <m:r>
                      <a:rPr lang="en-US" sz="1200" b="0" i="1" smtClean="0">
                        <a:latin typeface="Cambria Math" panose="02040503050406030204" pitchFamily="18" charset="0"/>
                      </a:rPr>
                      <m:t>𝑣𝑒𝑐𝑡𝑜𝑟</m:t>
                    </m:r>
                    <m:r>
                      <a:rPr lang="en-US" sz="1200" b="0" i="1" smtClean="0">
                        <a:latin typeface="Cambria Math" panose="02040503050406030204" pitchFamily="18" charset="0"/>
                      </a:rPr>
                      <m:t>, </m:t>
                    </m:r>
                    <m:r>
                      <a:rPr lang="en-US" sz="1200" b="0" i="1" smtClean="0">
                        <a:latin typeface="Cambria Math" panose="02040503050406030204" pitchFamily="18" charset="0"/>
                      </a:rPr>
                      <m:t>𝑌</m:t>
                    </m:r>
                    <m:r>
                      <a:rPr lang="en-US" sz="1200" b="0" i="1" smtClean="0">
                        <a:latin typeface="Cambria Math" panose="02040503050406030204" pitchFamily="18" charset="0"/>
                      </a:rPr>
                      <m:t>=</m:t>
                    </m:r>
                    <m:r>
                      <a:rPr lang="en-US" sz="1200" b="0" i="1" smtClean="0">
                        <a:latin typeface="Cambria Math" panose="02040503050406030204" pitchFamily="18" charset="0"/>
                      </a:rPr>
                      <m:t>𝑝h𝑒𝑛𝑜𝑡𝑦𝑝𝑒</m:t>
                    </m:r>
                    <m:r>
                      <a:rPr lang="en-US" sz="1200" b="0" i="1" smtClean="0">
                        <a:latin typeface="Cambria Math" panose="02040503050406030204" pitchFamily="18" charset="0"/>
                      </a:rPr>
                      <m:t> </m:t>
                    </m:r>
                    <m:r>
                      <a:rPr lang="en-US" sz="1200" b="0" i="1" smtClean="0">
                        <a:latin typeface="Cambria Math" panose="02040503050406030204" pitchFamily="18" charset="0"/>
                      </a:rPr>
                      <m:t>𝑣𝑒𝑐𝑡𝑜𝑟</m:t>
                    </m:r>
                    <m:r>
                      <a:rPr lang="en-US" sz="1200" b="0" i="1" smtClean="0">
                        <a:latin typeface="Cambria Math" panose="02040503050406030204" pitchFamily="18" charset="0"/>
                      </a:rPr>
                      <m:t>,</m:t>
                    </m:r>
                    <m:r>
                      <a:rPr lang="en-US" sz="1200" i="1">
                        <a:latin typeface="Cambria Math" panose="02040503050406030204" pitchFamily="18" charset="0"/>
                      </a:rPr>
                      <m:t>𝑔</m:t>
                    </m:r>
                    <m:d>
                      <m:dPr>
                        <m:ctrlPr>
                          <a:rPr lang="en-US" sz="1200" i="1">
                            <a:latin typeface="Cambria Math" panose="02040503050406030204" pitchFamily="18" charset="0"/>
                          </a:rPr>
                        </m:ctrlPr>
                      </m:dPr>
                      <m:e>
                        <m:r>
                          <a:rPr lang="en-US" sz="1200" i="1">
                            <a:latin typeface="Cambria Math" panose="02040503050406030204" pitchFamily="18" charset="0"/>
                          </a:rPr>
                          <m:t>∙</m:t>
                        </m:r>
                      </m:e>
                    </m:d>
                    <m:r>
                      <a:rPr lang="en-US" sz="1200" b="0" i="1" smtClean="0">
                        <a:latin typeface="Cambria Math" panose="02040503050406030204" pitchFamily="18" charset="0"/>
                      </a:rPr>
                      <m:t>=</m:t>
                    </m:r>
                    <m:r>
                      <a:rPr lang="en-US" sz="1200" b="0" i="1" smtClean="0">
                        <a:latin typeface="Cambria Math" panose="02040503050406030204" pitchFamily="18" charset="0"/>
                      </a:rPr>
                      <m:t>𝑙𝑖𝑛𝑘</m:t>
                    </m:r>
                    <m:r>
                      <a:rPr lang="en-US" sz="1200" b="0" i="1" smtClean="0">
                        <a:latin typeface="Cambria Math" panose="02040503050406030204" pitchFamily="18" charset="0"/>
                      </a:rPr>
                      <m:t> </m:t>
                    </m:r>
                    <m:r>
                      <a:rPr lang="en-US" sz="1200" b="0" i="1" smtClean="0">
                        <a:latin typeface="Cambria Math" panose="02040503050406030204" pitchFamily="18" charset="0"/>
                      </a:rPr>
                      <m:t>𝑓𝑢𝑛𝑐𝑡𝑖𝑜𝑛</m:t>
                    </m:r>
                    <m:r>
                      <a:rPr lang="en-US" sz="1200" b="0" i="1" smtClean="0">
                        <a:latin typeface="Cambria Math" panose="02040503050406030204" pitchFamily="18" charset="0"/>
                      </a:rPr>
                      <m:t>, </m:t>
                    </m:r>
                    <m:r>
                      <a:rPr lang="en-US" sz="1200" b="0" i="1" smtClean="0">
                        <a:latin typeface="Cambria Math" panose="02040503050406030204" pitchFamily="18" charset="0"/>
                      </a:rPr>
                      <m:t>𝜇</m:t>
                    </m:r>
                    <m:r>
                      <a:rPr lang="en-US" sz="1200" b="0" i="1" smtClean="0">
                        <a:latin typeface="Cambria Math" panose="02040503050406030204" pitchFamily="18" charset="0"/>
                      </a:rPr>
                      <m:t>=</m:t>
                    </m:r>
                    <m:r>
                      <a:rPr lang="en-US" sz="1200" b="0" i="1" smtClean="0">
                        <a:latin typeface="Cambria Math" panose="02040503050406030204" pitchFamily="18" charset="0"/>
                      </a:rPr>
                      <m:t>𝑐𝑜𝑛𝑑𝑖𝑡𝑖𝑜𝑛𝑎𝑙</m:t>
                    </m:r>
                    <m:r>
                      <a:rPr lang="en-US" sz="1200" b="0" i="1" smtClean="0">
                        <a:latin typeface="Cambria Math" panose="02040503050406030204" pitchFamily="18" charset="0"/>
                      </a:rPr>
                      <m:t> </m:t>
                    </m:r>
                    <m:r>
                      <a:rPr lang="en-US" sz="1200" b="0" i="1" smtClean="0">
                        <a:latin typeface="Cambria Math" panose="02040503050406030204" pitchFamily="18" charset="0"/>
                      </a:rPr>
                      <m:t>𝑒𝑥𝑝𝑒𝑐𝑡𝑎𝑡𝑖𝑜𝑛</m:t>
                    </m:r>
                    <m:r>
                      <a:rPr lang="en-US" sz="1200" b="0" i="1" smtClean="0">
                        <a:latin typeface="Cambria Math" panose="02040503050406030204" pitchFamily="18" charset="0"/>
                      </a:rPr>
                      <m:t> </m:t>
                    </m:r>
                    <m:r>
                      <a:rPr lang="en-US" sz="1200" b="0" i="1" smtClean="0">
                        <a:latin typeface="Cambria Math" panose="02040503050406030204" pitchFamily="18" charset="0"/>
                      </a:rPr>
                      <m:t>𝑜𝑓</m:t>
                    </m:r>
                    <m:r>
                      <a:rPr lang="en-US" sz="1200" b="0" i="1" smtClean="0">
                        <a:latin typeface="Cambria Math" panose="02040503050406030204" pitchFamily="18" charset="0"/>
                      </a:rPr>
                      <m:t> </m:t>
                    </m:r>
                    <m:r>
                      <a:rPr lang="en-US" sz="1200" b="0" i="1" smtClean="0">
                        <a:latin typeface="Cambria Math" panose="02040503050406030204" pitchFamily="18" charset="0"/>
                      </a:rPr>
                      <m:t>𝑌</m:t>
                    </m:r>
                    <m:r>
                      <a:rPr lang="en-US" sz="1200" b="0" i="1" smtClean="0">
                        <a:latin typeface="Cambria Math" panose="02040503050406030204" pitchFamily="18" charset="0"/>
                      </a:rPr>
                      <m:t> </m:t>
                    </m:r>
                    <m:r>
                      <a:rPr lang="en-US" sz="1200" b="0" i="1" smtClean="0">
                        <a:latin typeface="Cambria Math" panose="02040503050406030204" pitchFamily="18" charset="0"/>
                      </a:rPr>
                      <m:t>𝑢𝑛𝑑𝑒𝑟</m:t>
                    </m:r>
                    <m:r>
                      <a:rPr lang="en-US" sz="1200" b="0" i="1" smtClean="0">
                        <a:latin typeface="Cambria Math" panose="02040503050406030204" pitchFamily="18" charset="0"/>
                      </a:rPr>
                      <m:t> </m:t>
                    </m:r>
                    <m:r>
                      <a:rPr lang="en-US" sz="1200" b="0" i="1" smtClean="0">
                        <a:latin typeface="Cambria Math" panose="02040503050406030204" pitchFamily="18" charset="0"/>
                      </a:rPr>
                      <m:t>𝑑𝑖𝑓𝑓𝑒𝑟𝑒𝑛𝑡</m:t>
                    </m:r>
                    <m:r>
                      <a:rPr lang="en-US" sz="1200" b="0" i="1" smtClean="0">
                        <a:latin typeface="Cambria Math" panose="02040503050406030204" pitchFamily="18" charset="0"/>
                      </a:rPr>
                      <m:t> </m:t>
                    </m:r>
                    <m:r>
                      <a:rPr lang="en-US" sz="1200" b="0" i="1" smtClean="0">
                        <a:latin typeface="Cambria Math" panose="02040503050406030204" pitchFamily="18" charset="0"/>
                      </a:rPr>
                      <m:t>𝑠𝑖𝑡𝑢𝑎𝑡𝑖𝑜𝑛𝑠</m:t>
                    </m:r>
                    <m:r>
                      <a:rPr lang="en-US" sz="1200" b="0" i="1" smtClean="0">
                        <a:latin typeface="Cambria Math" panose="02040503050406030204" pitchFamily="18" charset="0"/>
                      </a:rPr>
                      <m:t>, </m:t>
                    </m:r>
                    <m:r>
                      <a:rPr lang="en-US" sz="1200" b="0" i="1" smtClean="0">
                        <a:latin typeface="Cambria Math" panose="02040503050406030204" pitchFamily="18" charset="0"/>
                      </a:rPr>
                      <m:t>𝜙</m:t>
                    </m:r>
                    <m:r>
                      <a:rPr lang="en-US" sz="1200" b="0" i="1" smtClean="0">
                        <a:latin typeface="Cambria Math" panose="02040503050406030204" pitchFamily="18" charset="0"/>
                      </a:rPr>
                      <m:t>=</m:t>
                    </m:r>
                    <m:r>
                      <a:rPr lang="en-US" sz="1200" b="0" i="1" smtClean="0">
                        <a:latin typeface="Cambria Math" panose="02040503050406030204" pitchFamily="18" charset="0"/>
                      </a:rPr>
                      <m:t>𝑑𝑖𝑠𝑝𝑒𝑟𝑠𝑖𝑜𝑛</m:t>
                    </m:r>
                    <m:r>
                      <a:rPr lang="en-US" sz="1200" b="0" i="1" smtClean="0">
                        <a:latin typeface="Cambria Math" panose="02040503050406030204" pitchFamily="18" charset="0"/>
                      </a:rPr>
                      <m:t> </m:t>
                    </m:r>
                    <m:r>
                      <a:rPr lang="en-US" sz="1200" b="0" i="1" smtClean="0">
                        <a:latin typeface="Cambria Math" panose="02040503050406030204" pitchFamily="18" charset="0"/>
                      </a:rPr>
                      <m:t>𝑝𝑎𝑟𝑎𝑚𝑒𝑡𝑒𝑟</m:t>
                    </m:r>
                  </m:oMath>
                </a14:m>
                <a:r>
                  <a:rPr lang="en-US" sz="1200" i="1" dirty="0"/>
                  <a:t> </a:t>
                </a:r>
              </a:p>
            </p:txBody>
          </p:sp>
        </mc:Choice>
        <mc:Fallback xmlns="">
          <p:sp>
            <p:nvSpPr>
              <p:cNvPr id="2" name="TextBox 1">
                <a:extLst>
                  <a:ext uri="{FF2B5EF4-FFF2-40B4-BE49-F238E27FC236}">
                    <a16:creationId xmlns:a16="http://schemas.microsoft.com/office/drawing/2014/main" id="{560D9A1D-2463-F400-96AC-404FF3AE8A38}"/>
                  </a:ext>
                </a:extLst>
              </p:cNvPr>
              <p:cNvSpPr txBox="1">
                <a:spLocks noRot="1" noChangeAspect="1" noMove="1" noResize="1" noEditPoints="1" noAdjustHandles="1" noChangeArrowheads="1" noChangeShapeType="1" noTextEdit="1"/>
              </p:cNvSpPr>
              <p:nvPr/>
            </p:nvSpPr>
            <p:spPr>
              <a:xfrm>
                <a:off x="635076" y="6196592"/>
                <a:ext cx="11149494" cy="478272"/>
              </a:xfrm>
              <a:prstGeom prst="rect">
                <a:avLst/>
              </a:prstGeom>
              <a:blipFill>
                <a:blip r:embed="rId4"/>
                <a:stretch>
                  <a:fillRect b="-5263"/>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123BF617-9DB8-036D-0E51-4FDA6303B87F}"/>
              </a:ext>
            </a:extLst>
          </p:cNvPr>
          <p:cNvCxnSpPr>
            <a:cxnSpLocks/>
          </p:cNvCxnSpPr>
          <p:nvPr/>
        </p:nvCxnSpPr>
        <p:spPr>
          <a:xfrm>
            <a:off x="447174" y="6196592"/>
            <a:ext cx="11297653" cy="0"/>
          </a:xfrm>
          <a:prstGeom prst="line">
            <a:avLst/>
          </a:prstGeom>
          <a:ln w="952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25224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9352240" cy="584775"/>
          </a:xfrm>
          <a:prstGeom prst="rect">
            <a:avLst/>
          </a:prstGeom>
          <a:noFill/>
        </p:spPr>
        <p:txBody>
          <a:bodyPr wrap="none" rtlCol="0">
            <a:spAutoFit/>
          </a:bodyPr>
          <a:lstStyle/>
          <a:p>
            <a:r>
              <a:rPr lang="en-US" sz="3200" b="1" dirty="0"/>
              <a:t>Aim 2: Develop local-ancestry-aware GWAS models</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11430716" cy="5081776"/>
              </a:xfrm>
              <a:prstGeom prst="rect">
                <a:avLst/>
              </a:prstGeom>
              <a:noFill/>
            </p:spPr>
            <p:txBody>
              <a:bodyPr wrap="square" rtlCol="0">
                <a:spAutoFit/>
              </a:bodyPr>
              <a:lstStyle/>
              <a:p>
                <a:r>
                  <a:rPr lang="en-US" b="1" dirty="0"/>
                  <a:t>Rationale</a:t>
                </a:r>
              </a:p>
              <a:p>
                <a:pPr marL="285750" indent="-285750">
                  <a:buFont typeface="Arial" panose="020B0604020202020204" pitchFamily="34" charset="0"/>
                  <a:buChar char="•"/>
                </a:pPr>
                <a:r>
                  <a:rPr lang="en-US" dirty="0"/>
                  <a:t>Let </a:t>
                </a:r>
                <a14:m>
                  <m:oMath xmlns:m="http://schemas.openxmlformats.org/officeDocument/2006/math">
                    <m:acc>
                      <m:accPr>
                        <m:chr m:val="̃"/>
                        <m:ctrlPr>
                          <a:rPr lang="en-US" i="1" smtClean="0">
                            <a:effectLst/>
                            <a:latin typeface="Cambria Math" panose="02040503050406030204" pitchFamily="18" charset="0"/>
                            <a:cs typeface="Calibri" panose="020F0502020204030204" pitchFamily="34" charset="0"/>
                          </a:rPr>
                        </m:ctrlPr>
                      </m:accPr>
                      <m:e>
                        <m:r>
                          <a:rPr lang="en-US" sz="1800" i="1">
                            <a:effectLst/>
                            <a:latin typeface="Cambria Math" panose="02040503050406030204" pitchFamily="18" charset="0"/>
                            <a:ea typeface="DengXian" panose="02010600030101010101" pitchFamily="2" charset="-122"/>
                            <a:cs typeface="Calibri" panose="020F0502020204030204" pitchFamily="34" charset="0"/>
                          </a:rPr>
                          <m:t>𝑌</m:t>
                        </m:r>
                      </m:e>
                    </m:acc>
                    <m:r>
                      <a:rPr lang="en-US" sz="1800" i="1">
                        <a:effectLst/>
                        <a:latin typeface="Cambria Math" panose="02040503050406030204" pitchFamily="18" charset="0"/>
                        <a:ea typeface="DengXian" panose="02010600030101010101" pitchFamily="2" charset="-122"/>
                        <a:cs typeface="Calibri" panose="020F0502020204030204" pitchFamily="34" charset="0"/>
                      </a:rPr>
                      <m:t>=</m:t>
                    </m:r>
                    <m:d>
                      <m:dPr>
                        <m:begChr m:val="{"/>
                        <m:endChr m:val=""/>
                        <m:ctrlPr>
                          <a:rPr lang="en-US" i="1">
                            <a:effectLst/>
                            <a:latin typeface="Cambria Math" panose="02040503050406030204" pitchFamily="18" charset="0"/>
                            <a:cs typeface="Calibri" panose="020F0502020204030204" pitchFamily="34" charset="0"/>
                          </a:rPr>
                        </m:ctrlPr>
                      </m:dPr>
                      <m:e>
                        <m:eqArr>
                          <m:eqArrPr>
                            <m:ctrlPr>
                              <a:rPr lang="en-US" i="1">
                                <a:effectLst/>
                                <a:latin typeface="Cambria Math" panose="02040503050406030204" pitchFamily="18" charset="0"/>
                                <a:cs typeface="Calibri" panose="020F0502020204030204" pitchFamily="34" charset="0"/>
                              </a:rPr>
                            </m:ctrlPr>
                          </m:eqArrPr>
                          <m:e>
                            <m:r>
                              <a:rPr lang="en-US" sz="1800" i="1">
                                <a:effectLst/>
                                <a:latin typeface="Cambria Math" panose="02040503050406030204" pitchFamily="18" charset="0"/>
                                <a:ea typeface="DengXian" panose="02010600030101010101" pitchFamily="2" charset="-122"/>
                                <a:cs typeface="Calibri" panose="020F0502020204030204" pitchFamily="34" charset="0"/>
                              </a:rPr>
                              <m:t>𝑌</m:t>
                            </m:r>
                            <m:r>
                              <a:rPr lang="en-US" sz="1800" b="0" i="1" smtClean="0">
                                <a:effectLst/>
                                <a:latin typeface="Cambria Math" panose="02040503050406030204" pitchFamily="18" charset="0"/>
                                <a:ea typeface="DengXian" panose="02010600030101010101" pitchFamily="2" charset="-122"/>
                                <a:cs typeface="Calibri" panose="020F0502020204030204" pitchFamily="34" charset="0"/>
                              </a:rPr>
                              <m:t>, </m:t>
                            </m:r>
                            <m:r>
                              <a:rPr lang="en-US" sz="1800" b="0" i="1" smtClean="0">
                                <a:effectLst/>
                                <a:latin typeface="Cambria Math" panose="02040503050406030204" pitchFamily="18" charset="0"/>
                                <a:ea typeface="DengXian" panose="02010600030101010101" pitchFamily="2" charset="-122"/>
                                <a:cs typeface="Calibri" panose="020F0502020204030204" pitchFamily="34" charset="0"/>
                              </a:rPr>
                              <m:t>𝑐𝑜𝑛𝑡𝑖𝑛𝑢𝑜𝑢𝑠</m:t>
                            </m:r>
                            <m:r>
                              <a:rPr lang="en-US" sz="1800" b="0" i="1" smtClean="0">
                                <a:effectLst/>
                                <a:latin typeface="Cambria Math" panose="02040503050406030204" pitchFamily="18" charset="0"/>
                                <a:ea typeface="DengXian" panose="02010600030101010101" pitchFamily="2" charset="-122"/>
                                <a:cs typeface="Calibri" panose="020F0502020204030204" pitchFamily="34" charset="0"/>
                              </a:rPr>
                              <m:t> </m:t>
                            </m:r>
                            <m:r>
                              <a:rPr lang="en-US" sz="1800" b="0" i="1" smtClean="0">
                                <a:effectLst/>
                                <a:latin typeface="Cambria Math" panose="02040503050406030204" pitchFamily="18" charset="0"/>
                                <a:ea typeface="DengXian" panose="02010600030101010101" pitchFamily="2" charset="-122"/>
                                <a:cs typeface="Calibri" panose="020F0502020204030204" pitchFamily="34" charset="0"/>
                              </a:rPr>
                              <m:t>𝑡𝑟𝑎𝑖𝑡𝑠</m:t>
                            </m:r>
                          </m:e>
                          <m:e>
                            <m:sSub>
                              <m:sSubPr>
                                <m:ctrlPr>
                                  <a:rPr lang="en-US" i="1">
                                    <a:effectLst/>
                                    <a:latin typeface="Cambria Math" panose="02040503050406030204" pitchFamily="18" charset="0"/>
                                    <a:cs typeface="Calibri" panose="020F0502020204030204" pitchFamily="34" charset="0"/>
                                  </a:rPr>
                                </m:ctrlPr>
                              </m:sSubPr>
                              <m:e>
                                <m:r>
                                  <a:rPr lang="en-US" sz="1800" i="1">
                                    <a:effectLst/>
                                    <a:latin typeface="Cambria Math" panose="02040503050406030204" pitchFamily="18" charset="0"/>
                                    <a:ea typeface="DengXian" panose="02010600030101010101" pitchFamily="2" charset="-122"/>
                                    <a:cs typeface="Calibri" panose="020F0502020204030204" pitchFamily="34" charset="0"/>
                                  </a:rPr>
                                  <m:t>𝑋</m:t>
                                </m:r>
                              </m:e>
                              <m:sub>
                                <m:r>
                                  <a:rPr lang="en-US" sz="1800" i="1">
                                    <a:effectLst/>
                                    <a:latin typeface="Cambria Math" panose="02040503050406030204" pitchFamily="18" charset="0"/>
                                    <a:ea typeface="DengXian" panose="02010600030101010101" pitchFamily="2" charset="-122"/>
                                    <a:cs typeface="Calibri" panose="020F0502020204030204" pitchFamily="34" charset="0"/>
                                  </a:rPr>
                                  <m:t>𝑖</m:t>
                                </m:r>
                              </m:sub>
                            </m:sSub>
                            <m:r>
                              <a:rPr lang="en-US" sz="1800" i="1">
                                <a:effectLst/>
                                <a:latin typeface="Cambria Math" panose="02040503050406030204" pitchFamily="18" charset="0"/>
                                <a:ea typeface="DengXian" panose="02010600030101010101" pitchFamily="2" charset="-122"/>
                                <a:cs typeface="Calibri" panose="020F0502020204030204" pitchFamily="34" charset="0"/>
                              </a:rPr>
                              <m:t>𝛼</m:t>
                            </m:r>
                            <m:r>
                              <a:rPr lang="en-US" sz="1800" i="1">
                                <a:effectLst/>
                                <a:latin typeface="Cambria Math" panose="02040503050406030204" pitchFamily="18" charset="0"/>
                                <a:ea typeface="DengXian" panose="02010600030101010101" pitchFamily="2" charset="-122"/>
                                <a:cs typeface="Calibri" panose="020F0502020204030204" pitchFamily="34" charset="0"/>
                              </a:rPr>
                              <m:t>+</m:t>
                            </m:r>
                            <m:sSub>
                              <m:sSubPr>
                                <m:ctrlPr>
                                  <a:rPr lang="en-US" i="1">
                                    <a:effectLst/>
                                    <a:latin typeface="Cambria Math" panose="02040503050406030204" pitchFamily="18" charset="0"/>
                                    <a:cs typeface="Calibri" panose="020F0502020204030204" pitchFamily="34" charset="0"/>
                                  </a:rPr>
                                </m:ctrlPr>
                              </m:sSubPr>
                              <m:e>
                                <m:r>
                                  <a:rPr lang="en-US" sz="1800" i="1">
                                    <a:effectLst/>
                                    <a:latin typeface="Cambria Math" panose="02040503050406030204" pitchFamily="18" charset="0"/>
                                    <a:ea typeface="DengXian" panose="02010600030101010101" pitchFamily="2" charset="-122"/>
                                    <a:cs typeface="Calibri" panose="020F0502020204030204" pitchFamily="34" charset="0"/>
                                  </a:rPr>
                                  <m:t>𝐿</m:t>
                                </m:r>
                              </m:e>
                              <m:sub>
                                <m:r>
                                  <a:rPr lang="en-US" sz="1800" i="1">
                                    <a:effectLst/>
                                    <a:latin typeface="Cambria Math" panose="02040503050406030204" pitchFamily="18" charset="0"/>
                                    <a:ea typeface="DengXian" panose="02010600030101010101" pitchFamily="2" charset="-122"/>
                                    <a:cs typeface="Calibri" panose="020F0502020204030204" pitchFamily="34" charset="0"/>
                                  </a:rPr>
                                  <m:t>𝑖</m:t>
                                </m:r>
                              </m:sub>
                            </m:sSub>
                            <m:r>
                              <a:rPr lang="en-US" sz="1800" i="1">
                                <a:effectLst/>
                                <a:latin typeface="Cambria Math" panose="02040503050406030204" pitchFamily="18" charset="0"/>
                                <a:ea typeface="DengXian" panose="02010600030101010101" pitchFamily="2" charset="-122"/>
                                <a:cs typeface="Calibri" panose="020F0502020204030204" pitchFamily="34" charset="0"/>
                              </a:rPr>
                              <m:t>𝛾</m:t>
                            </m:r>
                            <m:r>
                              <a:rPr lang="en-US" sz="1800" i="1">
                                <a:effectLst/>
                                <a:latin typeface="Cambria Math" panose="02040503050406030204" pitchFamily="18" charset="0"/>
                                <a:ea typeface="DengXian" panose="02010600030101010101" pitchFamily="2" charset="-122"/>
                                <a:cs typeface="Calibri" panose="020F0502020204030204" pitchFamily="34" charset="0"/>
                              </a:rPr>
                              <m:t>+</m:t>
                            </m:r>
                            <m:sSub>
                              <m:sSubPr>
                                <m:ctrlPr>
                                  <a:rPr lang="en-US" i="1">
                                    <a:effectLst/>
                                    <a:latin typeface="Cambria Math" panose="02040503050406030204" pitchFamily="18" charset="0"/>
                                    <a:cs typeface="Calibri" panose="020F0502020204030204" pitchFamily="34" charset="0"/>
                                  </a:rPr>
                                </m:ctrlPr>
                              </m:sSubPr>
                              <m:e>
                                <m:r>
                                  <a:rPr lang="en-US" sz="1800" i="1">
                                    <a:effectLst/>
                                    <a:latin typeface="Cambria Math" panose="02040503050406030204" pitchFamily="18" charset="0"/>
                                    <a:ea typeface="DengXian" panose="02010600030101010101" pitchFamily="2" charset="-122"/>
                                    <a:cs typeface="Calibri" panose="020F0502020204030204" pitchFamily="34" charset="0"/>
                                  </a:rPr>
                                  <m:t>𝑏</m:t>
                                </m:r>
                              </m:e>
                              <m:sub>
                                <m:r>
                                  <a:rPr lang="en-US" sz="1800" i="1">
                                    <a:effectLst/>
                                    <a:latin typeface="Cambria Math" panose="02040503050406030204" pitchFamily="18" charset="0"/>
                                    <a:ea typeface="DengXian" panose="02010600030101010101" pitchFamily="2" charset="-122"/>
                                    <a:cs typeface="Calibri" panose="020F0502020204030204" pitchFamily="34" charset="0"/>
                                  </a:rPr>
                                  <m:t>𝑖</m:t>
                                </m:r>
                              </m:sub>
                            </m:sSub>
                            <m:r>
                              <a:rPr lang="en-US" sz="1800" i="1">
                                <a:effectLst/>
                                <a:latin typeface="Cambria Math" panose="02040503050406030204" pitchFamily="18" charset="0"/>
                                <a:ea typeface="DengXian" panose="02010600030101010101" pitchFamily="2" charset="-122"/>
                                <a:cs typeface="Calibri" panose="020F0502020204030204" pitchFamily="34" charset="0"/>
                              </a:rPr>
                              <m:t>+</m:t>
                            </m:r>
                            <m:r>
                              <a:rPr lang="en-US" sz="1800" i="1">
                                <a:effectLst/>
                                <a:latin typeface="Cambria Math" panose="02040503050406030204" pitchFamily="18" charset="0"/>
                                <a:ea typeface="DengXian" panose="02010600030101010101" pitchFamily="2" charset="-122"/>
                                <a:cs typeface="Calibri" panose="020F0502020204030204" pitchFamily="34" charset="0"/>
                              </a:rPr>
                              <m:t>𝑑𝑖𝑎𝑔</m:t>
                            </m:r>
                            <m:sSup>
                              <m:sSupPr>
                                <m:ctrlPr>
                                  <a:rPr lang="en-US" i="1">
                                    <a:effectLst/>
                                    <a:latin typeface="Cambria Math" panose="02040503050406030204" pitchFamily="18" charset="0"/>
                                    <a:cs typeface="Calibri" panose="020F0502020204030204" pitchFamily="34" charset="0"/>
                                  </a:rPr>
                                </m:ctrlPr>
                              </m:sSupPr>
                              <m:e>
                                <m:d>
                                  <m:dPr>
                                    <m:begChr m:val="{"/>
                                    <m:endChr m:val="}"/>
                                    <m:ctrlPr>
                                      <a:rPr lang="en-US" i="1">
                                        <a:effectLst/>
                                        <a:latin typeface="Cambria Math" panose="02040503050406030204" pitchFamily="18" charset="0"/>
                                        <a:cs typeface="Calibri" panose="020F0502020204030204" pitchFamily="34" charset="0"/>
                                      </a:rPr>
                                    </m:ctrlPr>
                                  </m:dPr>
                                  <m:e>
                                    <m:sSub>
                                      <m:sSubPr>
                                        <m:ctrlPr>
                                          <a:rPr lang="en-US" i="1">
                                            <a:effectLst/>
                                            <a:latin typeface="Cambria Math" panose="02040503050406030204" pitchFamily="18" charset="0"/>
                                            <a:cs typeface="Calibri" panose="020F0502020204030204" pitchFamily="34" charset="0"/>
                                          </a:rPr>
                                        </m:ctrlPr>
                                      </m:sSubPr>
                                      <m:e>
                                        <m:r>
                                          <a:rPr lang="en-US" sz="1800" i="1">
                                            <a:effectLst/>
                                            <a:latin typeface="Cambria Math" panose="02040503050406030204" pitchFamily="18" charset="0"/>
                                            <a:ea typeface="DengXian" panose="02010600030101010101" pitchFamily="2" charset="-122"/>
                                            <a:cs typeface="Calibri" panose="020F0502020204030204" pitchFamily="34" charset="0"/>
                                          </a:rPr>
                                          <m:t>𝜇</m:t>
                                        </m:r>
                                      </m:e>
                                      <m:sub>
                                        <m:r>
                                          <a:rPr lang="en-US" sz="1800" i="1">
                                            <a:effectLst/>
                                            <a:latin typeface="Cambria Math" panose="02040503050406030204" pitchFamily="18" charset="0"/>
                                            <a:ea typeface="DengXian" panose="02010600030101010101" pitchFamily="2" charset="-122"/>
                                            <a:cs typeface="Calibri" panose="020F0502020204030204" pitchFamily="34" charset="0"/>
                                          </a:rPr>
                                          <m:t>𝑖</m:t>
                                        </m:r>
                                        <m:r>
                                          <a:rPr lang="en-US" sz="1800" i="1">
                                            <a:effectLst/>
                                            <a:latin typeface="Cambria Math" panose="02040503050406030204" pitchFamily="18" charset="0"/>
                                            <a:ea typeface="DengXian" panose="02010600030101010101" pitchFamily="2" charset="-122"/>
                                            <a:cs typeface="Calibri" panose="020F0502020204030204" pitchFamily="34" charset="0"/>
                                          </a:rPr>
                                          <m:t>0</m:t>
                                        </m:r>
                                      </m:sub>
                                    </m:sSub>
                                    <m:d>
                                      <m:dPr>
                                        <m:ctrlPr>
                                          <a:rPr lang="en-US" i="1">
                                            <a:effectLst/>
                                            <a:latin typeface="Cambria Math" panose="02040503050406030204" pitchFamily="18" charset="0"/>
                                            <a:cs typeface="Calibri" panose="020F0502020204030204" pitchFamily="34" charset="0"/>
                                          </a:rPr>
                                        </m:ctrlPr>
                                      </m:dPr>
                                      <m:e>
                                        <m:r>
                                          <a:rPr lang="en-US" sz="1800" i="1">
                                            <a:effectLst/>
                                            <a:latin typeface="Cambria Math" panose="02040503050406030204" pitchFamily="18" charset="0"/>
                                            <a:ea typeface="DengXian" panose="02010600030101010101" pitchFamily="2" charset="-122"/>
                                            <a:cs typeface="Calibri" panose="020F0502020204030204" pitchFamily="34" charset="0"/>
                                          </a:rPr>
                                          <m:t>1−</m:t>
                                        </m:r>
                                        <m:sSub>
                                          <m:sSubPr>
                                            <m:ctrlPr>
                                              <a:rPr lang="en-US" i="1">
                                                <a:effectLst/>
                                                <a:latin typeface="Cambria Math" panose="02040503050406030204" pitchFamily="18" charset="0"/>
                                                <a:cs typeface="Calibri" panose="020F0502020204030204" pitchFamily="34" charset="0"/>
                                              </a:rPr>
                                            </m:ctrlPr>
                                          </m:sSubPr>
                                          <m:e>
                                            <m:r>
                                              <a:rPr lang="en-US" sz="1800" i="1">
                                                <a:effectLst/>
                                                <a:latin typeface="Cambria Math" panose="02040503050406030204" pitchFamily="18" charset="0"/>
                                                <a:ea typeface="DengXian" panose="02010600030101010101" pitchFamily="2" charset="-122"/>
                                                <a:cs typeface="Calibri" panose="020F0502020204030204" pitchFamily="34" charset="0"/>
                                              </a:rPr>
                                              <m:t>𝜇</m:t>
                                            </m:r>
                                          </m:e>
                                          <m:sub>
                                            <m:r>
                                              <a:rPr lang="en-US" sz="1800" i="1">
                                                <a:effectLst/>
                                                <a:latin typeface="Cambria Math" panose="02040503050406030204" pitchFamily="18" charset="0"/>
                                                <a:ea typeface="DengXian" panose="02010600030101010101" pitchFamily="2" charset="-122"/>
                                                <a:cs typeface="Calibri" panose="020F0502020204030204" pitchFamily="34" charset="0"/>
                                              </a:rPr>
                                              <m:t>𝑖</m:t>
                                            </m:r>
                                            <m:r>
                                              <a:rPr lang="en-US" sz="1800" i="1">
                                                <a:effectLst/>
                                                <a:latin typeface="Cambria Math" panose="02040503050406030204" pitchFamily="18" charset="0"/>
                                                <a:ea typeface="DengXian" panose="02010600030101010101" pitchFamily="2" charset="-122"/>
                                                <a:cs typeface="Calibri" panose="020F0502020204030204" pitchFamily="34" charset="0"/>
                                              </a:rPr>
                                              <m:t>0</m:t>
                                            </m:r>
                                          </m:sub>
                                        </m:sSub>
                                      </m:e>
                                    </m:d>
                                  </m:e>
                                </m:d>
                              </m:e>
                              <m:sup>
                                <m:r>
                                  <a:rPr lang="en-US" sz="1800" i="1">
                                    <a:effectLst/>
                                    <a:latin typeface="Cambria Math" panose="02040503050406030204" pitchFamily="18" charset="0"/>
                                    <a:ea typeface="DengXian" panose="02010600030101010101" pitchFamily="2" charset="-122"/>
                                    <a:cs typeface="Calibri" panose="020F0502020204030204" pitchFamily="34" charset="0"/>
                                  </a:rPr>
                                  <m:t>−1</m:t>
                                </m:r>
                              </m:sup>
                            </m:sSup>
                            <m:d>
                              <m:dPr>
                                <m:ctrlPr>
                                  <a:rPr lang="en-US" sz="1800" i="1">
                                    <a:effectLst/>
                                    <a:latin typeface="Cambria Math" panose="02040503050406030204" pitchFamily="18" charset="0"/>
                                    <a:ea typeface="DengXian" panose="02010600030101010101" pitchFamily="2" charset="-122"/>
                                    <a:cs typeface="Calibri" panose="020F0502020204030204" pitchFamily="34" charset="0"/>
                                  </a:rPr>
                                </m:ctrlPr>
                              </m:dPr>
                              <m:e>
                                <m:sSub>
                                  <m:sSubPr>
                                    <m:ctrlPr>
                                      <a:rPr lang="en-US" i="1">
                                        <a:effectLst/>
                                        <a:latin typeface="Cambria Math" panose="02040503050406030204" pitchFamily="18" charset="0"/>
                                        <a:cs typeface="Calibri" panose="020F0502020204030204" pitchFamily="34" charset="0"/>
                                      </a:rPr>
                                    </m:ctrlPr>
                                  </m:sSubPr>
                                  <m:e>
                                    <m:r>
                                      <a:rPr lang="en-US" sz="1800" i="1">
                                        <a:effectLst/>
                                        <a:latin typeface="Cambria Math" panose="02040503050406030204" pitchFamily="18" charset="0"/>
                                        <a:ea typeface="DengXian" panose="02010600030101010101" pitchFamily="2" charset="-122"/>
                                        <a:cs typeface="Calibri" panose="020F0502020204030204" pitchFamily="34" charset="0"/>
                                      </a:rPr>
                                      <m:t>𝑦</m:t>
                                    </m:r>
                                  </m:e>
                                  <m:sub>
                                    <m:r>
                                      <a:rPr lang="en-US" sz="1800" i="1">
                                        <a:effectLst/>
                                        <a:latin typeface="Cambria Math" panose="02040503050406030204" pitchFamily="18" charset="0"/>
                                        <a:ea typeface="DengXian" panose="02010600030101010101" pitchFamily="2" charset="-122"/>
                                        <a:cs typeface="Calibri" panose="020F0502020204030204" pitchFamily="34" charset="0"/>
                                      </a:rPr>
                                      <m:t>𝑖</m:t>
                                    </m:r>
                                  </m:sub>
                                </m:sSub>
                                <m:r>
                                  <a:rPr lang="en-US" sz="1800" i="1">
                                    <a:effectLst/>
                                    <a:latin typeface="Cambria Math" panose="02040503050406030204" pitchFamily="18" charset="0"/>
                                    <a:ea typeface="DengXian" panose="02010600030101010101" pitchFamily="2" charset="-122"/>
                                    <a:cs typeface="Calibri" panose="020F0502020204030204" pitchFamily="34" charset="0"/>
                                  </a:rPr>
                                  <m:t>−</m:t>
                                </m:r>
                                <m:sSub>
                                  <m:sSubPr>
                                    <m:ctrlPr>
                                      <a:rPr lang="en-US" i="1">
                                        <a:effectLst/>
                                        <a:latin typeface="Cambria Math" panose="02040503050406030204" pitchFamily="18" charset="0"/>
                                        <a:cs typeface="Calibri" panose="020F0502020204030204" pitchFamily="34" charset="0"/>
                                      </a:rPr>
                                    </m:ctrlPr>
                                  </m:sSubPr>
                                  <m:e>
                                    <m:r>
                                      <a:rPr lang="en-US" sz="1800" i="1">
                                        <a:effectLst/>
                                        <a:latin typeface="Cambria Math" panose="02040503050406030204" pitchFamily="18" charset="0"/>
                                        <a:ea typeface="DengXian" panose="02010600030101010101" pitchFamily="2" charset="-122"/>
                                        <a:cs typeface="Calibri" panose="020F0502020204030204" pitchFamily="34" charset="0"/>
                                      </a:rPr>
                                      <m:t>𝜇</m:t>
                                    </m:r>
                                  </m:e>
                                  <m:sub>
                                    <m:r>
                                      <a:rPr lang="en-US" sz="1800" i="1">
                                        <a:effectLst/>
                                        <a:latin typeface="Cambria Math" panose="02040503050406030204" pitchFamily="18" charset="0"/>
                                        <a:ea typeface="DengXian" panose="02010600030101010101" pitchFamily="2" charset="-122"/>
                                        <a:cs typeface="Calibri" panose="020F0502020204030204" pitchFamily="34" charset="0"/>
                                      </a:rPr>
                                      <m:t>𝑖</m:t>
                                    </m:r>
                                    <m:r>
                                      <a:rPr lang="en-US" sz="1800" i="1">
                                        <a:effectLst/>
                                        <a:latin typeface="Cambria Math" panose="02040503050406030204" pitchFamily="18" charset="0"/>
                                        <a:ea typeface="DengXian" panose="02010600030101010101" pitchFamily="2" charset="-122"/>
                                        <a:cs typeface="Calibri" panose="020F0502020204030204" pitchFamily="34" charset="0"/>
                                      </a:rPr>
                                      <m:t>0</m:t>
                                    </m:r>
                                  </m:sub>
                                </m:sSub>
                              </m:e>
                            </m:d>
                            <m:r>
                              <a:rPr lang="en-US" sz="1800" b="0" i="1" smtClean="0">
                                <a:effectLst/>
                                <a:latin typeface="Cambria Math" panose="02040503050406030204" pitchFamily="18" charset="0"/>
                                <a:ea typeface="DengXian" panose="02010600030101010101" pitchFamily="2" charset="-122"/>
                                <a:cs typeface="Calibri" panose="020F0502020204030204" pitchFamily="34" charset="0"/>
                              </a:rPr>
                              <m:t>,</m:t>
                            </m:r>
                            <m:r>
                              <a:rPr lang="en-US" sz="1800" b="0" i="1" smtClean="0">
                                <a:effectLst/>
                                <a:latin typeface="Cambria Math" panose="02040503050406030204" pitchFamily="18" charset="0"/>
                                <a:ea typeface="DengXian" panose="02010600030101010101" pitchFamily="2" charset="-122"/>
                                <a:cs typeface="Calibri" panose="020F0502020204030204" pitchFamily="34" charset="0"/>
                              </a:rPr>
                              <m:t>𝑏𝑖𝑛𝑎𝑟𝑦</m:t>
                            </m:r>
                            <m:r>
                              <a:rPr lang="en-US" sz="1800" b="0" i="1" smtClean="0">
                                <a:effectLst/>
                                <a:latin typeface="Cambria Math" panose="02040503050406030204" pitchFamily="18" charset="0"/>
                                <a:ea typeface="DengXian" panose="02010600030101010101" pitchFamily="2" charset="-122"/>
                                <a:cs typeface="Calibri" panose="020F0502020204030204" pitchFamily="34" charset="0"/>
                              </a:rPr>
                              <m:t> </m:t>
                            </m:r>
                            <m:r>
                              <a:rPr lang="en-US" sz="1800" b="0" i="1" smtClean="0">
                                <a:effectLst/>
                                <a:latin typeface="Cambria Math" panose="02040503050406030204" pitchFamily="18" charset="0"/>
                                <a:ea typeface="DengXian" panose="02010600030101010101" pitchFamily="2" charset="-122"/>
                                <a:cs typeface="Calibri" panose="020F0502020204030204" pitchFamily="34" charset="0"/>
                              </a:rPr>
                              <m:t>𝑡𝑟𝑎𝑖𝑡𝑠</m:t>
                            </m:r>
                          </m:e>
                        </m:eqArr>
                      </m:e>
                    </m:d>
                  </m:oMath>
                </a14:m>
                <a:r>
                  <a:rPr lang="en-US" dirty="0">
                    <a:effectLst/>
                  </a:rPr>
                  <a:t> denote the working vector,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m:rPr>
                                <m:sty m:val="p"/>
                              </m:rPr>
                              <a:rPr lang="en-US">
                                <a:latin typeface="Cambria Math" panose="02040503050406030204" pitchFamily="18" charset="0"/>
                              </a:rPr>
                              <m:t>Σ</m:t>
                            </m:r>
                          </m:e>
                        </m:acc>
                      </m:e>
                      <m:sup>
                        <m:r>
                          <a:rPr lang="en-US" i="1">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m:rPr>
                                <m:sty m:val="p"/>
                              </m:rPr>
                              <a:rPr lang="en-US">
                                <a:latin typeface="Cambria Math" panose="02040503050406030204" pitchFamily="18" charset="0"/>
                              </a:rPr>
                              <m:t>Σ</m:t>
                            </m:r>
                          </m:e>
                        </m:acc>
                      </m:e>
                      <m:sup>
                        <m:r>
                          <a:rPr lang="en-US" i="1">
                            <a:latin typeface="Cambria Math" panose="02040503050406030204" pitchFamily="18" charset="0"/>
                          </a:rPr>
                          <m:t>−1</m:t>
                        </m:r>
                      </m:sup>
                    </m:sSup>
                    <m:r>
                      <a:rPr lang="en-US" i="1">
                        <a:latin typeface="Cambria Math" panose="02040503050406030204" pitchFamily="18" charset="0"/>
                      </a:rPr>
                      <m:t>𝑋</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m:rPr>
                                        <m:sty m:val="p"/>
                                      </m:rPr>
                                      <a:rPr lang="en-US">
                                        <a:latin typeface="Cambria Math" panose="02040503050406030204" pitchFamily="18" charset="0"/>
                                      </a:rPr>
                                      <m:t>Σ</m:t>
                                    </m:r>
                                  </m:e>
                                </m:acc>
                              </m:e>
                              <m:sup>
                                <m:r>
                                  <a:rPr lang="en-US" i="1">
                                    <a:latin typeface="Cambria Math" panose="02040503050406030204" pitchFamily="18" charset="0"/>
                                  </a:rPr>
                                  <m:t>−1</m:t>
                                </m:r>
                              </m:sup>
                            </m:sSup>
                            <m:r>
                              <a:rPr lang="en-US" i="1">
                                <a:latin typeface="Cambria Math" panose="02040503050406030204" pitchFamily="18" charset="0"/>
                              </a:rPr>
                              <m:t>𝑋</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m:rPr>
                                <m:sty m:val="p"/>
                              </m:rPr>
                              <a:rPr lang="en-US">
                                <a:latin typeface="Cambria Math" panose="02040503050406030204" pitchFamily="18" charset="0"/>
                              </a:rPr>
                              <m:t>Σ</m:t>
                            </m:r>
                          </m:e>
                        </m:acc>
                      </m:e>
                      <m:sup>
                        <m:r>
                          <a:rPr lang="en-US" i="1">
                            <a:latin typeface="Cambria Math" panose="02040503050406030204" pitchFamily="18" charset="0"/>
                          </a:rPr>
                          <m:t>−1</m:t>
                        </m:r>
                      </m:sup>
                    </m:sSup>
                  </m:oMath>
                </a14:m>
                <a:r>
                  <a:rPr lang="en-US" dirty="0">
                    <a:effectLst/>
                  </a:rPr>
                  <a:t> denote the projection matrix </a:t>
                </a:r>
                <a:r>
                  <a:rPr lang="en-US" dirty="0"/>
                  <a:t>for </a:t>
                </a:r>
                <a:r>
                  <a:rPr lang="en-US" dirty="0">
                    <a:effectLst/>
                  </a:rPr>
                  <a:t>model (3), </a:t>
                </a:r>
                <a14:m>
                  <m:oMath xmlns:m="http://schemas.openxmlformats.org/officeDocument/2006/math">
                    <m:acc>
                      <m:accPr>
                        <m:chr m:val="̂"/>
                        <m:ctrlPr>
                          <a:rPr lang="en-US" i="1">
                            <a:latin typeface="Cambria Math" panose="02040503050406030204" pitchFamily="18" charset="0"/>
                          </a:rPr>
                        </m:ctrlPr>
                      </m:accPr>
                      <m:e>
                        <m:r>
                          <m:rPr>
                            <m:sty m:val="p"/>
                          </m:rPr>
                          <a:rPr lang="en-US">
                            <a:latin typeface="Cambria Math" panose="02040503050406030204" pitchFamily="18" charset="0"/>
                          </a:rPr>
                          <m:t>Σ</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r>
                                  <a:rPr lang="en-US" i="1">
                                    <a:latin typeface="Cambria Math" panose="02040503050406030204" pitchFamily="18" charset="0"/>
                                  </a:rPr>
                                  <m:t>𝜙</m:t>
                                </m:r>
                              </m:e>
                            </m:acc>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𝑛</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a:latin typeface="Cambria Math" panose="02040503050406030204" pitchFamily="18" charset="0"/>
                                  </a:rPr>
                                  <m:t>Σ</m:t>
                                </m:r>
                              </m:e>
                              <m:sub>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𝐾</m:t>
                                </m:r>
                              </m:sup>
                            </m:sSubSup>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𝑘</m:t>
                                </m:r>
                              </m:sub>
                            </m:sSub>
                            <m:r>
                              <a:rPr lang="en-US" i="1">
                                <a:latin typeface="Cambria Math" panose="02040503050406030204" pitchFamily="18" charset="0"/>
                              </a:rPr>
                              <m:t> </m:t>
                            </m:r>
                          </m:e>
                          <m:e>
                            <m:r>
                              <a:rPr lang="en-US" i="1">
                                <a:latin typeface="Cambria Math" panose="02040503050406030204" pitchFamily="18" charset="0"/>
                              </a:rPr>
                              <m:t>𝑑𝑖𝑎𝑔</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0</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0</m:t>
                                            </m:r>
                                          </m:sub>
                                        </m:sSub>
                                      </m:e>
                                    </m:d>
                                  </m:den>
                                </m:f>
                              </m:e>
                            </m:d>
                            <m:r>
                              <a:rPr lang="en-US" i="1">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a:latin typeface="Cambria Math" panose="02040503050406030204" pitchFamily="18" charset="0"/>
                                  </a:rPr>
                                  <m:t>Σ</m:t>
                                </m:r>
                              </m:e>
                              <m:sub>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𝐾</m:t>
                                </m:r>
                              </m:sup>
                            </m:sSubSup>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𝑘</m:t>
                                </m:r>
                              </m:sub>
                            </m:sSub>
                          </m:e>
                        </m:eqArr>
                      </m:e>
                    </m:d>
                  </m:oMath>
                </a14:m>
                <a:r>
                  <a:rPr lang="en-US" dirty="0"/>
                  <a:t> denote the total variation of </a:t>
                </a:r>
                <a14:m>
                  <m:oMath xmlns:m="http://schemas.openxmlformats.org/officeDocument/2006/math">
                    <m:r>
                      <a:rPr lang="en-US" b="0" i="1" smtClean="0">
                        <a:latin typeface="Cambria Math" panose="02040503050406030204" pitchFamily="18" charset="0"/>
                      </a:rPr>
                      <m:t>𝑌</m:t>
                    </m:r>
                  </m:oMath>
                </a14:m>
                <a:r>
                  <a:rPr lang="en-US" dirty="0"/>
                  <a:t>, there is</a:t>
                </a:r>
              </a:p>
              <a:p>
                <a:pPr/>
                <a14:m>
                  <m:oMathPara xmlns:m="http://schemas.openxmlformats.org/officeDocument/2006/math">
                    <m:oMathParaPr>
                      <m:jc m:val="centerGroup"/>
                    </m:oMathParaPr>
                    <m:oMath xmlns:m="http://schemas.openxmlformats.org/officeDocument/2006/math">
                      <m:f>
                        <m:fPr>
                          <m:ctrlPr>
                            <a:rPr lang="en-US" i="1" smtClean="0">
                              <a:effectLst/>
                              <a:latin typeface="Cambria Math" panose="02040503050406030204" pitchFamily="18" charset="0"/>
                            </a:rPr>
                          </m:ctrlPr>
                        </m:fPr>
                        <m:num>
                          <m:r>
                            <a:rPr lang="en-US" sz="1800" i="1">
                              <a:effectLst/>
                              <a:latin typeface="Cambria Math" panose="02040503050406030204" pitchFamily="18" charset="0"/>
                              <a:ea typeface="DengXian" panose="02010600030101010101" pitchFamily="2" charset="-122"/>
                              <a:cs typeface="Times New Roman" panose="02020603050405020304" pitchFamily="18" charset="0"/>
                            </a:rPr>
                            <m:t>𝑌</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smtClean="0">
                                  <a:effectLst/>
                                  <a:latin typeface="Cambria Math" panose="02040503050406030204" pitchFamily="18" charset="0"/>
                                </a:rPr>
                              </m:ctrlPr>
                            </m:sSubPr>
                            <m:e>
                              <m:acc>
                                <m:accPr>
                                  <m:chr m:val="̂"/>
                                  <m:ctrlPr>
                                    <a:rPr lang="en-US" i="1">
                                      <a:effectLst/>
                                      <a:latin typeface="Cambria Math" panose="02040503050406030204" pitchFamily="18" charset="0"/>
                                    </a:rPr>
                                  </m:ctrlPr>
                                </m:acc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𝜇</m:t>
                                  </m:r>
                                </m:e>
                              </m:acc>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0</m:t>
                              </m:r>
                            </m:sub>
                          </m:sSub>
                        </m:num>
                        <m:den>
                          <m:acc>
                            <m:accPr>
                              <m:chr m:val="̂"/>
                              <m:ctrlPr>
                                <a:rPr lang="en-US" i="1">
                                  <a:effectLst/>
                                  <a:latin typeface="Cambria Math" panose="02040503050406030204" pitchFamily="18" charset="0"/>
                                </a:rPr>
                              </m:ctrlPr>
                            </m:acc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𝜙</m:t>
                              </m:r>
                            </m:e>
                          </m:acc>
                        </m:den>
                      </m:f>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acc>
                        <m:accPr>
                          <m:chr m:val="̂"/>
                          <m:ctrlPr>
                            <a:rPr lang="en-US" i="1">
                              <a:effectLst/>
                              <a:latin typeface="Cambria Math" panose="02040503050406030204" pitchFamily="18" charset="0"/>
                            </a:rPr>
                          </m:ctrlPr>
                        </m:acc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𝑃</m:t>
                          </m:r>
                        </m:e>
                      </m:acc>
                      <m:acc>
                        <m:accPr>
                          <m:chr m:val="̃"/>
                          <m:ctrlPr>
                            <a:rPr lang="en-US" i="1">
                              <a:effectLst/>
                              <a:latin typeface="Cambria Math" panose="02040503050406030204" pitchFamily="18" charset="0"/>
                            </a:rPr>
                          </m:ctrlPr>
                        </m:acc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𝑌</m:t>
                          </m:r>
                        </m:e>
                      </m:acc>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𝜇</m:t>
                                  </m:r>
                                </m:e>
                              </m:acc>
                            </m:e>
                            <m:sub>
                              <m:r>
                                <a:rPr lang="en-US" i="1">
                                  <a:latin typeface="Cambria Math" panose="02040503050406030204" pitchFamily="18" charset="0"/>
                                </a:rPr>
                                <m:t>𝛾</m:t>
                              </m:r>
                            </m:sub>
                          </m:sSub>
                        </m:num>
                        <m:den>
                          <m:acc>
                            <m:accPr>
                              <m:chr m:val="̃"/>
                              <m:ctrlPr>
                                <a:rPr lang="en-US" i="1">
                                  <a:latin typeface="Cambria Math" panose="02040503050406030204" pitchFamily="18" charset="0"/>
                                </a:rPr>
                              </m:ctrlPr>
                            </m:accPr>
                            <m:e>
                              <m:r>
                                <a:rPr lang="en-US" i="1">
                                  <a:latin typeface="Cambria Math" panose="02040503050406030204" pitchFamily="18" charset="0"/>
                                </a:rPr>
                                <m:t>𝜙</m:t>
                              </m:r>
                            </m:e>
                          </m:acc>
                        </m:den>
                      </m:f>
                      <m:r>
                        <a:rPr lang="en-US" i="1">
                          <a:latin typeface="Cambria Math" panose="02040503050406030204" pitchFamily="18" charset="0"/>
                        </a:rPr>
                        <m:t>=</m:t>
                      </m:r>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panose="02040503050406030204" pitchFamily="18" charset="0"/>
                                </a:rPr>
                                <m:t>𝑌</m:t>
                              </m:r>
                            </m:e>
                          </m:acc>
                          <m:r>
                            <a:rPr lang="en-US" i="1">
                              <a:latin typeface="Cambria Math" panose="02040503050406030204" pitchFamily="18" charset="0"/>
                            </a:rPr>
                            <m:t>−</m:t>
                          </m:r>
                          <m:r>
                            <a:rPr lang="en-US" i="1">
                              <a:latin typeface="Cambria Math" panose="02040503050406030204" pitchFamily="18" charset="0"/>
                            </a:rPr>
                            <m:t>𝑋</m:t>
                          </m:r>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i="1">
                              <a:latin typeface="Cambria Math" panose="02040503050406030204" pitchFamily="18" charset="0"/>
                            </a:rPr>
                            <m:t>−</m:t>
                          </m:r>
                          <m:r>
                            <a:rPr lang="en-US" i="1">
                              <a:latin typeface="Cambria Math" panose="02040503050406030204" pitchFamily="18" charset="0"/>
                            </a:rPr>
                            <m:t>𝐿</m:t>
                          </m:r>
                          <m:acc>
                            <m:accPr>
                              <m:chr m:val="̃"/>
                              <m:ctrlPr>
                                <a:rPr lang="en-US" i="1">
                                  <a:latin typeface="Cambria Math" panose="02040503050406030204" pitchFamily="18" charset="0"/>
                                </a:rPr>
                              </m:ctrlPr>
                            </m:accPr>
                            <m:e>
                              <m:r>
                                <a:rPr lang="en-US" i="1">
                                  <a:latin typeface="Cambria Math" panose="02040503050406030204" pitchFamily="18" charset="0"/>
                                </a:rPr>
                                <m:t>𝛾</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𝑏</m:t>
                              </m:r>
                            </m:e>
                          </m:acc>
                        </m:num>
                        <m:den>
                          <m:sSup>
                            <m:sSupPr>
                              <m:ctrlPr>
                                <a:rPr lang="en-US" b="0" i="1" smtClean="0">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𝑉</m:t>
                                  </m:r>
                                </m:e>
                              </m:acc>
                            </m:e>
                            <m:sup>
                              <m:r>
                                <a:rPr lang="en-US" b="0" i="1" smtClean="0">
                                  <a:latin typeface="Cambria Math" panose="02040503050406030204" pitchFamily="18" charset="0"/>
                                </a:rPr>
                                <m:t>1</m:t>
                              </m:r>
                            </m:sup>
                          </m:sSup>
                        </m:den>
                      </m:f>
                      <m:r>
                        <a:rPr lang="en-US" b="0" i="1" smtClean="0">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m:rPr>
                                  <m:sty m:val="p"/>
                                </m:rPr>
                                <a:rPr lang="en-US">
                                  <a:latin typeface="Cambria Math" panose="02040503050406030204" pitchFamily="18" charset="0"/>
                                </a:rPr>
                                <m:t>Σ</m:t>
                              </m:r>
                            </m:e>
                          </m:acc>
                        </m:e>
                        <m:sup>
                          <m:r>
                            <a:rPr lang="en-US" i="1">
                              <a:latin typeface="Cambria Math" panose="02040503050406030204" pitchFamily="18" charset="0"/>
                            </a:rPr>
                            <m:t>−1</m:t>
                          </m:r>
                        </m:sup>
                      </m:sSup>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𝑌</m:t>
                          </m:r>
                        </m:e>
                      </m:acc>
                      <m:r>
                        <a:rPr lang="en-US" i="1">
                          <a:latin typeface="Cambria Math" panose="02040503050406030204" pitchFamily="18" charset="0"/>
                        </a:rPr>
                        <m:t>−</m:t>
                      </m:r>
                      <m:r>
                        <a:rPr lang="en-US" b="0" i="1" smtClean="0">
                          <a:latin typeface="Cambria Math" panose="02040503050406030204" pitchFamily="18" charset="0"/>
                        </a:rPr>
                        <m:t>𝑋</m:t>
                      </m:r>
                      <m:acc>
                        <m:accPr>
                          <m:chr m:val="̃"/>
                          <m:ctrlPr>
                            <a:rPr lang="en-US" i="1">
                              <a:latin typeface="Cambria Math" panose="02040503050406030204" pitchFamily="18" charset="0"/>
                            </a:rPr>
                          </m:ctrlPr>
                        </m:accPr>
                        <m:e>
                          <m:r>
                            <a:rPr lang="en-US" i="1">
                              <a:latin typeface="Cambria Math" panose="02040503050406030204" pitchFamily="18" charset="0"/>
                            </a:rPr>
                            <m:t>𝛼</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𝛾</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acc>
                        <m:accPr>
                          <m:chr m:val="̃"/>
                          <m:ctrlPr>
                            <a:rPr lang="en-US" i="1">
                              <a:latin typeface="Cambria Math" panose="02040503050406030204" pitchFamily="18" charset="0"/>
                            </a:rPr>
                          </m:ctrlPr>
                        </m:accPr>
                        <m:e>
                          <m:r>
                            <a:rPr lang="en-US" i="1">
                              <a:latin typeface="Cambria Math" panose="02040503050406030204" pitchFamily="18" charset="0"/>
                            </a:rPr>
                            <m:t>𝑌</m:t>
                          </m:r>
                        </m:e>
                      </m:acc>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𝐿</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𝐿</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𝑃</m:t>
                          </m:r>
                        </m:e>
                      </m:acc>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𝑆</m:t>
                              </m:r>
                            </m:e>
                          </m:acc>
                        </m:e>
                        <m:sub>
                          <m:r>
                            <a:rPr lang="en-US" i="1">
                              <a:latin typeface="Cambria Math" panose="02040503050406030204" pitchFamily="18" charset="0"/>
                            </a:rPr>
                            <m:t>𝛽</m:t>
                          </m:r>
                        </m:sub>
                      </m:sSub>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𝐺</m:t>
                              </m:r>
                            </m:e>
                            <m:sup>
                              <m:r>
                                <a:rPr lang="en-US" i="1">
                                  <a:latin typeface="Cambria Math" panose="02040503050406030204" pitchFamily="18" charset="0"/>
                                </a:rPr>
                                <m:t>𝑇</m:t>
                              </m:r>
                            </m:sup>
                          </m:sSup>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𝜇</m:t>
                                      </m:r>
                                    </m:e>
                                  </m:acc>
                                </m:e>
                                <m:sub>
                                  <m:r>
                                    <a:rPr lang="en-US" i="1">
                                      <a:solidFill>
                                        <a:schemeClr val="tx1"/>
                                      </a:solidFill>
                                      <a:latin typeface="Cambria Math" panose="02040503050406030204" pitchFamily="18" charset="0"/>
                                    </a:rPr>
                                    <m:t>𝛾</m:t>
                                  </m:r>
                                </m:sub>
                              </m:sSub>
                            </m:e>
                          </m:d>
                        </m:num>
                        <m:den>
                          <m:acc>
                            <m:accPr>
                              <m:chr m:val="̂"/>
                              <m:ctrlPr>
                                <a:rPr lang="en-US" i="1">
                                  <a:latin typeface="Cambria Math" panose="02040503050406030204" pitchFamily="18" charset="0"/>
                                </a:rPr>
                              </m:ctrlPr>
                            </m:accPr>
                            <m:e>
                              <m:r>
                                <a:rPr lang="en-US" i="1">
                                  <a:latin typeface="Cambria Math" panose="02040503050406030204" pitchFamily="18" charset="0"/>
                                </a:rPr>
                                <m:t>𝜙</m:t>
                              </m:r>
                            </m:e>
                          </m:acc>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ea typeface="DengXian" panose="02010600030101010101" pitchFamily="2" charset="-122"/>
                              <a:cs typeface="Times New Roman" panose="02020603050405020304" pitchFamily="18" charset="0"/>
                            </a:rPr>
                            <m:t>𝑃</m:t>
                          </m:r>
                        </m:e>
                      </m:acc>
                      <m:acc>
                        <m:accPr>
                          <m:chr m:val="̃"/>
                          <m:ctrlPr>
                            <a:rPr lang="en-US" i="1">
                              <a:latin typeface="Cambria Math" panose="02040503050406030204" pitchFamily="18" charset="0"/>
                            </a:rPr>
                          </m:ctrlPr>
                        </m:accPr>
                        <m:e>
                          <m:r>
                            <a:rPr lang="en-US" i="1">
                              <a:latin typeface="Cambria Math" panose="02040503050406030204" pitchFamily="18" charset="0"/>
                              <a:ea typeface="DengXian" panose="02010600030101010101" pitchFamily="2" charset="-122"/>
                              <a:cs typeface="Times New Roman" panose="02020603050405020304" pitchFamily="18" charset="0"/>
                            </a:rPr>
                            <m:t>𝑌</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𝐺</m:t>
                          </m:r>
                        </m:e>
                        <m:sup>
                          <m:r>
                            <a:rPr lang="en-US" i="1">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𝐿</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𝐿</m:t>
                              </m:r>
                            </m:e>
                          </m:d>
                        </m:e>
                        <m:sup>
                          <m:r>
                            <a:rPr lang="en-US" i="1">
                              <a:latin typeface="Cambria Math" panose="02040503050406030204" pitchFamily="18" charset="0"/>
                            </a:rPr>
                            <m:t>−1</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𝑇</m:t>
                          </m:r>
                        </m:sup>
                      </m:sSup>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oMath>
                  </m:oMathPara>
                </a14:m>
                <a:endParaRPr lang="en-US" dirty="0"/>
              </a:p>
              <a:p>
                <a:pPr lvl="1"/>
                <a:r>
                  <a:rPr lang="en-US" dirty="0"/>
                  <a:t>As </a:t>
                </a:r>
                <a14:m>
                  <m:oMath xmlns:m="http://schemas.openxmlformats.org/officeDocument/2006/math">
                    <m:acc>
                      <m:accPr>
                        <m:chr m:val="̂"/>
                        <m:ctrlPr>
                          <a:rPr lang="en-US" i="1" smtClean="0">
                            <a:effectLst/>
                            <a:latin typeface="Cambria Math" panose="02040503050406030204" pitchFamily="18" charset="0"/>
                          </a:rPr>
                        </m:ctrlPr>
                      </m:accPr>
                      <m:e>
                        <m:r>
                          <a:rPr lang="en-US" i="1">
                            <a:effectLst/>
                            <a:latin typeface="Cambria Math" panose="02040503050406030204" pitchFamily="18" charset="0"/>
                            <a:ea typeface="DengXian" panose="02010600030101010101" pitchFamily="2" charset="-122"/>
                            <a:cs typeface="Times New Roman" panose="02020603050405020304" pitchFamily="18" charset="0"/>
                          </a:rPr>
                          <m:t>𝑃</m:t>
                        </m:r>
                      </m:e>
                    </m:acc>
                    <m:acc>
                      <m:accPr>
                        <m:chr m:val="̂"/>
                        <m:ctrlPr>
                          <a:rPr lang="en-US" i="1">
                            <a:effectLst/>
                            <a:latin typeface="Cambria Math" panose="02040503050406030204" pitchFamily="18" charset="0"/>
                          </a:rPr>
                        </m:ctrlPr>
                      </m:accPr>
                      <m:e>
                        <m:r>
                          <m:rPr>
                            <m:sty m:val="p"/>
                          </m:rPr>
                          <a:rPr lang="en-US">
                            <a:effectLst/>
                            <a:latin typeface="Cambria Math" panose="02040503050406030204" pitchFamily="18" charset="0"/>
                            <a:ea typeface="DengXian" panose="02010600030101010101" pitchFamily="2" charset="-122"/>
                            <a:cs typeface="Times New Roman" panose="02020603050405020304" pitchFamily="18" charset="0"/>
                          </a:rPr>
                          <m:t>Σ</m:t>
                        </m:r>
                      </m:e>
                    </m:acc>
                    <m:acc>
                      <m:accPr>
                        <m:chr m:val="̂"/>
                        <m:ctrlPr>
                          <a:rPr lang="en-US" i="1">
                            <a:effectLst/>
                            <a:latin typeface="Cambria Math" panose="02040503050406030204" pitchFamily="18" charset="0"/>
                          </a:rPr>
                        </m:ctrlPr>
                      </m:accPr>
                      <m:e>
                        <m:r>
                          <a:rPr lang="en-US" i="1">
                            <a:effectLst/>
                            <a:latin typeface="Cambria Math" panose="02040503050406030204" pitchFamily="18" charset="0"/>
                            <a:ea typeface="DengXian" panose="02010600030101010101" pitchFamily="2" charset="-122"/>
                            <a:cs typeface="Times New Roman" panose="02020603050405020304" pitchFamily="18" charset="0"/>
                          </a:rPr>
                          <m:t>𝑃</m:t>
                        </m:r>
                      </m:e>
                    </m:acc>
                    <m:r>
                      <a:rPr lang="en-US" i="1">
                        <a:effectLst/>
                        <a:latin typeface="Cambria Math" panose="02040503050406030204" pitchFamily="18" charset="0"/>
                        <a:ea typeface="DengXian" panose="02010600030101010101" pitchFamily="2" charset="-122"/>
                        <a:cs typeface="Times New Roman" panose="02020603050405020304" pitchFamily="18" charset="0"/>
                      </a:rPr>
                      <m:t>=</m:t>
                    </m:r>
                    <m:acc>
                      <m:accPr>
                        <m:chr m:val="̂"/>
                        <m:ctrlPr>
                          <a:rPr lang="en-US" i="1">
                            <a:effectLst/>
                            <a:latin typeface="Cambria Math" panose="02040503050406030204" pitchFamily="18" charset="0"/>
                          </a:rPr>
                        </m:ctrlPr>
                      </m:accPr>
                      <m:e>
                        <m:r>
                          <a:rPr lang="en-US" i="1">
                            <a:effectLst/>
                            <a:latin typeface="Cambria Math" panose="02040503050406030204" pitchFamily="18" charset="0"/>
                            <a:ea typeface="DengXian" panose="02010600030101010101" pitchFamily="2" charset="-122"/>
                            <a:cs typeface="Times New Roman" panose="02020603050405020304" pitchFamily="18" charset="0"/>
                          </a:rPr>
                          <m:t>𝑃</m:t>
                        </m:r>
                      </m:e>
                    </m:acc>
                  </m:oMath>
                </a14:m>
                <a:r>
                  <a:rPr lang="en-US" dirty="0"/>
                  <a:t>,</a:t>
                </a:r>
              </a:p>
              <a:p>
                <a:pPr/>
                <a14:m>
                  <m:oMathPara xmlns:m="http://schemas.openxmlformats.org/officeDocument/2006/math">
                    <m:oMathParaPr>
                      <m:jc m:val="centerGroup"/>
                    </m:oMathParaPr>
                    <m:oMath xmlns:m="http://schemas.openxmlformats.org/officeDocument/2006/math">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𝑣𝑎𝑟</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𝑆</m:t>
                                  </m:r>
                                </m:e>
                              </m:acc>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𝛽</m:t>
                              </m:r>
                            </m:sub>
                          </m:sSub>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𝐺</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𝑇</m:t>
                          </m:r>
                        </m:sup>
                      </m:sSup>
                      <m:d>
                        <m:dPr>
                          <m:begChr m:val="["/>
                          <m:endChr m:val="]"/>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𝐼</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𝑛</m:t>
                              </m:r>
                            </m:sub>
                          </m:s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acc>
                            <m:accPr>
                              <m:chr m:val="̂"/>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𝑃</m:t>
                              </m:r>
                            </m:e>
                          </m:acc>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𝐿</m:t>
                          </m:r>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𝐿</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𝑇</m:t>
                                      </m:r>
                                    </m:sup>
                                  </m:sSup>
                                  <m:acc>
                                    <m:accPr>
                                      <m:chr m:val="̂"/>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𝑃</m:t>
                                      </m:r>
                                    </m:e>
                                  </m:acc>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𝐿</m:t>
                                  </m:r>
                                </m:e>
                              </m:d>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−1</m:t>
                              </m:r>
                            </m:sup>
                          </m:sSup>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𝐿</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𝑇</m:t>
                              </m:r>
                            </m:sup>
                          </m:sSup>
                        </m:e>
                      </m:d>
                      <m:acc>
                        <m:accPr>
                          <m:chr m:val="̂"/>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𝑃</m:t>
                          </m:r>
                        </m:e>
                      </m:acc>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𝑣𝑎𝑟</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acc>
                            <m:accPr>
                              <m:chr m:val="̃"/>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𝑌</m:t>
                              </m:r>
                            </m:e>
                          </m:acc>
                        </m:e>
                      </m:d>
                      <m:acc>
                        <m:accPr>
                          <m:chr m:val="̂"/>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𝑃</m:t>
                          </m:r>
                        </m:e>
                      </m:acc>
                      <m:d>
                        <m:dPr>
                          <m:begChr m:val="["/>
                          <m:endChr m:val="]"/>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𝐼</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𝑛</m:t>
                              </m:r>
                            </m:sub>
                          </m:s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𝐿</m:t>
                          </m:r>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𝐿</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𝑇</m:t>
                                      </m:r>
                                    </m:sup>
                                  </m:sSup>
                                  <m:acc>
                                    <m:accPr>
                                      <m:chr m:val="̂"/>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𝑃</m:t>
                                      </m:r>
                                    </m:e>
                                  </m:acc>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𝐿</m:t>
                                  </m:r>
                                </m:e>
                              </m:d>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−1</m:t>
                              </m:r>
                            </m:sup>
                          </m:sSup>
                          <m:sSup>
                            <m:sSup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𝐿</m:t>
                              </m:r>
                            </m:e>
                            <m:sup>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𝑇</m:t>
                              </m:r>
                            </m:sup>
                          </m:sSup>
                          <m:acc>
                            <m:accPr>
                              <m:chr m:val="̂"/>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𝑃</m:t>
                              </m:r>
                            </m:e>
                          </m:acc>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𝐺</m:t>
                      </m:r>
                      <m:r>
                        <a:rPr lang="en-US" sz="1800" b="0" i="1" kern="100" smtClean="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𝐺</m:t>
                          </m:r>
                        </m:e>
                        <m:sup>
                          <m:r>
                            <a:rPr lang="en-US" i="1">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𝐺</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𝐺</m:t>
                          </m:r>
                        </m:e>
                        <m:sup>
                          <m:r>
                            <a:rPr lang="en-US" i="1">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𝐿</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𝐿</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𝐺</m:t>
                      </m:r>
                    </m:oMath>
                  </m:oMathPara>
                </a14:m>
                <a:endParaRPr lang="en-US" sz="1800" dirty="0">
                  <a:effectLst/>
                  <a:latin typeface="Times" pitchFamily="2" charset="0"/>
                  <a:ea typeface="DengXian" panose="02010600030101010101" pitchFamily="2" charset="-122"/>
                  <a:cs typeface="Calibri" panose="020F0502020204030204" pitchFamily="34" charset="0"/>
                </a:endParaRPr>
              </a:p>
              <a:p>
                <a:pPr marL="285750" indent="-285750">
                  <a:buFont typeface="Arial" panose="020B0604020202020204" pitchFamily="34" charset="0"/>
                  <a:buChar char="•"/>
                </a:pPr>
                <a:r>
                  <a:rPr lang="en-US" sz="1800" dirty="0">
                    <a:effectLst/>
                    <a:latin typeface="Times" pitchFamily="2" charset="0"/>
                    <a:ea typeface="DengXian" panose="02010600030101010101" pitchFamily="2" charset="-122"/>
                    <a:cs typeface="Calibri" panose="020F0502020204030204" pitchFamily="34" charset="0"/>
                  </a:rPr>
                  <a:t>To test </a:t>
                </a:r>
                <a14:m>
                  <m:oMath xmlns:m="http://schemas.openxmlformats.org/officeDocument/2006/math">
                    <m:sSub>
                      <m:sSubPr>
                        <m:ctrlPr>
                          <a:rPr lang="en-US" i="1">
                            <a:effectLst/>
                            <a:latin typeface="Cambria Math" panose="02040503050406030204" pitchFamily="18" charset="0"/>
                            <a:cs typeface="Calibri" panose="020F0502020204030204" pitchFamily="34" charset="0"/>
                          </a:rPr>
                        </m:ctrlPr>
                      </m:sSubPr>
                      <m:e>
                        <m:r>
                          <a:rPr lang="en-US" sz="1800" i="1">
                            <a:effectLst/>
                            <a:latin typeface="Cambria Math" panose="02040503050406030204" pitchFamily="18" charset="0"/>
                            <a:ea typeface="DengXian" panose="02010600030101010101" pitchFamily="2" charset="-122"/>
                            <a:cs typeface="Calibri" panose="020F0502020204030204" pitchFamily="34" charset="0"/>
                          </a:rPr>
                          <m:t>𝐻</m:t>
                        </m:r>
                      </m:e>
                      <m:sub>
                        <m:r>
                          <a:rPr lang="en-US" sz="1800" i="1">
                            <a:effectLst/>
                            <a:latin typeface="Cambria Math" panose="02040503050406030204" pitchFamily="18" charset="0"/>
                            <a:ea typeface="DengXian" panose="02010600030101010101" pitchFamily="2" charset="-122"/>
                            <a:cs typeface="Calibri" panose="020F0502020204030204" pitchFamily="34" charset="0"/>
                          </a:rPr>
                          <m:t>0</m:t>
                        </m:r>
                      </m:sub>
                    </m:sSub>
                    <m:r>
                      <a:rPr lang="en-US" sz="1800" i="1">
                        <a:effectLst/>
                        <a:latin typeface="Cambria Math" panose="02040503050406030204" pitchFamily="18" charset="0"/>
                        <a:ea typeface="DengXian" panose="02010600030101010101" pitchFamily="2" charset="-122"/>
                        <a:cs typeface="Calibri" panose="020F0502020204030204" pitchFamily="34" charset="0"/>
                      </a:rPr>
                      <m:t>:</m:t>
                    </m:r>
                    <m:r>
                      <a:rPr lang="en-US" sz="1800" i="1">
                        <a:effectLst/>
                        <a:latin typeface="Cambria Math" panose="02040503050406030204" pitchFamily="18" charset="0"/>
                        <a:ea typeface="DengXian" panose="02010600030101010101" pitchFamily="2" charset="-122"/>
                        <a:cs typeface="Calibri" panose="020F0502020204030204" pitchFamily="34" charset="0"/>
                      </a:rPr>
                      <m:t>𝛽</m:t>
                    </m:r>
                    <m:r>
                      <a:rPr lang="en-US" sz="1800" i="1">
                        <a:effectLst/>
                        <a:latin typeface="Cambria Math" panose="02040503050406030204" pitchFamily="18" charset="0"/>
                        <a:ea typeface="DengXian" panose="02010600030101010101" pitchFamily="2" charset="-122"/>
                        <a:cs typeface="Calibri" panose="020F0502020204030204" pitchFamily="34" charset="0"/>
                      </a:rPr>
                      <m:t>=0</m:t>
                    </m:r>
                  </m:oMath>
                </a14:m>
                <a:r>
                  <a:rPr lang="en-US" sz="1800" dirty="0">
                    <a:effectLst/>
                    <a:latin typeface="Times" pitchFamily="2" charset="0"/>
                    <a:ea typeface="DengXian" panose="02010600030101010101" pitchFamily="2" charset="-122"/>
                    <a:cs typeface="Calibri" panose="020F0502020204030204" pitchFamily="34" charset="0"/>
                  </a:rPr>
                  <a:t>,  the score test statistic </a:t>
                </a:r>
                <a:r>
                  <a:rPr lang="en-US" dirty="0">
                    <a:latin typeface="Times" pitchFamily="2" charset="0"/>
                    <a:ea typeface="DengXian" panose="02010600030101010101" pitchFamily="2" charset="-122"/>
                    <a:cs typeface="Calibri" panose="020F0502020204030204" pitchFamily="34" charset="0"/>
                  </a:rPr>
                  <a:t>goes by</a:t>
                </a:r>
                <a:endParaRPr lang="en-US" dirty="0"/>
              </a:p>
              <a:p>
                <a:pPr marL="0" marR="0" algn="just">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𝑇</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𝛽</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fPr>
                        <m:num>
                          <m:sSub>
                            <m:sSub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bPr>
                            <m:e>
                              <m:sSup>
                                <m:sSup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pPr>
                                <m:e>
                                  <m:acc>
                                    <m:accPr>
                                      <m:chr m:val="̃"/>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𝑆</m:t>
                                      </m:r>
                                    </m:e>
                                  </m:acc>
                                </m:e>
                                <m:sup>
                                  <m:r>
                                    <a:rPr lang="en-US" sz="1800" i="1">
                                      <a:effectLst/>
                                      <a:latin typeface="Cambria Math" panose="02040503050406030204" pitchFamily="18" charset="0"/>
                                      <a:ea typeface="DengXian" panose="02010600030101010101" pitchFamily="2" charset="-122"/>
                                      <a:cs typeface="Times New Roman" panose="02020603050405020304" pitchFamily="18" charset="0"/>
                                    </a:rPr>
                                    <m:t>2</m:t>
                                  </m:r>
                                </m:sup>
                              </m:sSup>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𝛽</m:t>
                              </m:r>
                            </m:sub>
                          </m:sSub>
                        </m:num>
                        <m:den>
                          <m:r>
                            <a:rPr lang="en-US" sz="1800" i="1">
                              <a:effectLst/>
                              <a:latin typeface="Cambria Math" panose="02040503050406030204" pitchFamily="18" charset="0"/>
                              <a:ea typeface="DengXian" panose="02010600030101010101" pitchFamily="2" charset="-122"/>
                              <a:cs typeface="Times New Roman" panose="02020603050405020304" pitchFamily="18" charset="0"/>
                            </a:rPr>
                            <m:t> </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𝑣𝑎𝑟</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𝑆</m:t>
                                  </m:r>
                                </m:e>
                              </m:acc>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𝛽</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den>
                      </m:f>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𝜒</m:t>
                          </m:r>
                        </m:e>
                        <m:sup>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2</m:t>
                          </m:r>
                        </m:sup>
                      </m:sSup>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(1)</m:t>
                      </m:r>
                    </m:oMath>
                  </m:oMathPara>
                </a14:m>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22" name="TextBox 21">
                <a:extLst>
                  <a:ext uri="{FF2B5EF4-FFF2-40B4-BE49-F238E27FC236}">
                    <a16:creationId xmlns:a16="http://schemas.microsoft.com/office/drawing/2014/main" id="{0C652F0A-CCC5-BD0C-4DE2-F2002A831F8E}"/>
                  </a:ext>
                </a:extLst>
              </p:cNvPr>
              <p:cNvSpPr txBox="1">
                <a:spLocks noRot="1" noChangeAspect="1" noMove="1" noResize="1" noEditPoints="1" noAdjustHandles="1" noChangeArrowheads="1" noChangeShapeType="1" noTextEdit="1"/>
              </p:cNvSpPr>
              <p:nvPr/>
            </p:nvSpPr>
            <p:spPr>
              <a:xfrm>
                <a:off x="444452" y="998620"/>
                <a:ext cx="11430716" cy="5081776"/>
              </a:xfrm>
              <a:prstGeom prst="rect">
                <a:avLst/>
              </a:prstGeom>
              <a:blipFill>
                <a:blip r:embed="rId3"/>
                <a:stretch>
                  <a:fillRect l="-555" t="-22195"/>
                </a:stretch>
              </a:blipFill>
            </p:spPr>
            <p:txBody>
              <a:bodyPr/>
              <a:lstStyle/>
              <a:p>
                <a:r>
                  <a:rPr lang="en-US">
                    <a:noFill/>
                  </a:rPr>
                  <a:t> </a:t>
                </a:r>
              </a:p>
            </p:txBody>
          </p:sp>
        </mc:Fallback>
      </mc:AlternateContent>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24</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137E93-9AB1-1C1A-3653-4C72DE5AF33D}"/>
                  </a:ext>
                </a:extLst>
              </p:cNvPr>
              <p:cNvSpPr txBox="1"/>
              <p:nvPr/>
            </p:nvSpPr>
            <p:spPr>
              <a:xfrm>
                <a:off x="635076" y="5982842"/>
                <a:ext cx="11149494" cy="843372"/>
              </a:xfrm>
              <a:prstGeom prst="rect">
                <a:avLst/>
              </a:prstGeom>
              <a:noFill/>
            </p:spPr>
            <p:txBody>
              <a:bodyPr wrap="square">
                <a:spAutoFit/>
              </a:bodyPr>
              <a:lstStyle/>
              <a:p>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𝑋</m:t>
                        </m:r>
                      </m:e>
                      <m:sub>
                        <m:r>
                          <a:rPr lang="en-US" sz="1200" i="1">
                            <a:latin typeface="Cambria Math" panose="02040503050406030204" pitchFamily="18" charset="0"/>
                          </a:rPr>
                          <m:t>𝑔</m:t>
                        </m:r>
                        <m:r>
                          <a:rPr lang="en-US" sz="1200" i="1">
                            <a:latin typeface="Cambria Math" panose="02040503050406030204" pitchFamily="18" charset="0"/>
                          </a:rPr>
                          <m:t>/</m:t>
                        </m:r>
                        <m:r>
                          <a:rPr lang="en-US" sz="1200" i="1">
                            <a:latin typeface="Cambria Math" panose="02040503050406030204" pitchFamily="18" charset="0"/>
                          </a:rPr>
                          <m:t>𝑙</m:t>
                        </m:r>
                      </m:sub>
                    </m:sSub>
                    <m:r>
                      <a:rPr lang="en-US" sz="1200" i="1">
                        <a:latin typeface="Cambria Math" panose="02040503050406030204" pitchFamily="18" charset="0"/>
                      </a:rPr>
                      <m:t>=</m:t>
                    </m:r>
                    <m:r>
                      <a:rPr lang="en-US" sz="1200" b="0" i="1" smtClean="0">
                        <a:latin typeface="Cambria Math" panose="02040503050406030204" pitchFamily="18" charset="0"/>
                      </a:rPr>
                      <m:t>𝑔𝑙𝑜𝑏𝑎𝑙</m:t>
                    </m:r>
                    <m:r>
                      <a:rPr lang="en-US" sz="1200" b="0" i="1" smtClean="0">
                        <a:latin typeface="Cambria Math" panose="02040503050406030204" pitchFamily="18" charset="0"/>
                      </a:rPr>
                      <m:t>/</m:t>
                    </m:r>
                    <m:r>
                      <a:rPr lang="en-US" sz="1200" b="0" i="1" smtClean="0">
                        <a:latin typeface="Cambria Math" panose="02040503050406030204" pitchFamily="18" charset="0"/>
                      </a:rPr>
                      <m:t>𝑙𝑜𝑐𝑎𝑙</m:t>
                    </m:r>
                    <m:r>
                      <a:rPr lang="en-US" sz="1200" b="0" i="1" smtClean="0">
                        <a:latin typeface="Cambria Math" panose="02040503050406030204" pitchFamily="18" charset="0"/>
                      </a:rPr>
                      <m:t> </m:t>
                    </m:r>
                    <m:r>
                      <a:rPr lang="en-US" sz="1200" i="1">
                        <a:latin typeface="Cambria Math" panose="02040503050406030204" pitchFamily="18" charset="0"/>
                      </a:rPr>
                      <m:t>𝑎𝑛𝑐𝑒𝑠𝑡𝑟𝑦</m:t>
                    </m:r>
                    <m:r>
                      <a:rPr lang="en-US" sz="1200" i="1">
                        <a:latin typeface="Cambria Math" panose="02040503050406030204" pitchFamily="18" charset="0"/>
                      </a:rPr>
                      <m:t> </m:t>
                    </m:r>
                    <m:r>
                      <a:rPr lang="en-US" sz="1200" i="1">
                        <a:latin typeface="Cambria Math" panose="02040503050406030204" pitchFamily="18" charset="0"/>
                      </a:rPr>
                      <m:t>𝑐𝑜𝑜𝑟𝑑𝑖𝑛𝑎𝑡𝑒𝑠𝑤𝑖𝑡h</m:t>
                    </m:r>
                    <m:r>
                      <a:rPr lang="en-US" sz="1200" i="1">
                        <a:latin typeface="Cambria Math" panose="02040503050406030204" pitchFamily="18" charset="0"/>
                      </a:rPr>
                      <m:t> </m:t>
                    </m:r>
                    <m:r>
                      <a:rPr lang="en-US" sz="1200" i="1">
                        <a:latin typeface="Cambria Math" panose="02040503050406030204" pitchFamily="18" charset="0"/>
                      </a:rPr>
                      <m:t>𝑡h𝑒</m:t>
                    </m:r>
                    <m:r>
                      <a:rPr lang="en-US" sz="1200" i="1">
                        <a:latin typeface="Cambria Math" panose="02040503050406030204" pitchFamily="18" charset="0"/>
                      </a:rPr>
                      <m:t> </m:t>
                    </m:r>
                    <m:r>
                      <a:rPr lang="en-US" sz="1200" i="1">
                        <a:latin typeface="Cambria Math" panose="02040503050406030204" pitchFamily="18" charset="0"/>
                      </a:rPr>
                      <m:t>𝑡𝑜𝑝</m:t>
                    </m:r>
                    <m:r>
                      <a:rPr lang="en-US" sz="1200" i="1">
                        <a:latin typeface="Cambria Math" panose="02040503050406030204" pitchFamily="18" charset="0"/>
                      </a:rPr>
                      <m:t> </m:t>
                    </m:r>
                    <m:r>
                      <a:rPr lang="en-US" sz="1200" i="1">
                        <a:latin typeface="Cambria Math" panose="02040503050406030204" pitchFamily="18" charset="0"/>
                      </a:rPr>
                      <m:t>𝐽</m:t>
                    </m:r>
                    <m:r>
                      <a:rPr lang="en-US" sz="1200" i="1">
                        <a:latin typeface="Cambria Math" panose="02040503050406030204" pitchFamily="18" charset="0"/>
                      </a:rPr>
                      <m:t> </m:t>
                    </m:r>
                    <m:r>
                      <a:rPr lang="en-US" sz="1200" i="1">
                        <a:latin typeface="Cambria Math" panose="02040503050406030204" pitchFamily="18" charset="0"/>
                      </a:rPr>
                      <m:t>𝑃𝐶𝑠</m:t>
                    </m:r>
                    <m:r>
                      <a:rPr lang="en-US" sz="1200" i="1">
                        <a:latin typeface="Cambria Math" panose="02040503050406030204" pitchFamily="18" charset="0"/>
                      </a:rPr>
                      <m:t> , </m:t>
                    </m:r>
                    <m:r>
                      <a:rPr lang="en-US" sz="1200" b="0" i="1" smtClean="0">
                        <a:latin typeface="Cambria Math" panose="02040503050406030204" pitchFamily="18" charset="0"/>
                      </a:rPr>
                      <m:t>𝑏</m:t>
                    </m:r>
                    <m:r>
                      <a:rPr lang="en-US" sz="1200" b="0" i="1" smtClean="0">
                        <a:latin typeface="Cambria Math" panose="02040503050406030204" pitchFamily="18" charset="0"/>
                      </a:rPr>
                      <m:t>=</m:t>
                    </m:r>
                    <m:r>
                      <a:rPr lang="en-US" sz="1200" i="1">
                        <a:latin typeface="Cambria Math" panose="02040503050406030204" pitchFamily="18" charset="0"/>
                      </a:rPr>
                      <m:t>𝑟𝑎𝑛𝑑𝑜𝑚</m:t>
                    </m:r>
                    <m:r>
                      <a:rPr lang="en-US" sz="1200" i="1">
                        <a:latin typeface="Cambria Math" panose="02040503050406030204" pitchFamily="18" charset="0"/>
                      </a:rPr>
                      <m:t> </m:t>
                    </m:r>
                    <m:r>
                      <a:rPr lang="en-US" sz="1200" i="1">
                        <a:latin typeface="Cambria Math" panose="02040503050406030204" pitchFamily="18" charset="0"/>
                      </a:rPr>
                      <m:t>𝑒𝑓𝑓𝑒𝑐𝑡</m:t>
                    </m:r>
                    <m:r>
                      <a:rPr lang="en-US" sz="1200" i="1">
                        <a:latin typeface="Cambria Math" panose="02040503050406030204" pitchFamily="18" charset="0"/>
                      </a:rPr>
                      <m:t> </m:t>
                    </m:r>
                    <m:r>
                      <a:rPr lang="en-US" sz="1200" i="1">
                        <a:latin typeface="Cambria Math" panose="02040503050406030204" pitchFamily="18" charset="0"/>
                      </a:rPr>
                      <m:t>𝑎𝑐𝑐𝑜𝑢𝑛𝑡𝑖𝑛𝑔</m:t>
                    </m:r>
                    <m:r>
                      <a:rPr lang="en-US" sz="1200" i="1">
                        <a:latin typeface="Cambria Math" panose="02040503050406030204" pitchFamily="18" charset="0"/>
                      </a:rPr>
                      <m:t> </m:t>
                    </m:r>
                    <m:r>
                      <a:rPr lang="en-US" sz="1200" i="1">
                        <a:latin typeface="Cambria Math" panose="02040503050406030204" pitchFamily="18" charset="0"/>
                      </a:rPr>
                      <m:t>𝑓𝑜𝑟</m:t>
                    </m:r>
                    <m:r>
                      <a:rPr lang="en-US" sz="1200" i="1">
                        <a:latin typeface="Cambria Math" panose="02040503050406030204" pitchFamily="18" charset="0"/>
                      </a:rPr>
                      <m:t> </m:t>
                    </m:r>
                    <m:r>
                      <a:rPr lang="en-US" sz="1200" i="1">
                        <a:latin typeface="Cambria Math" panose="02040503050406030204" pitchFamily="18" charset="0"/>
                      </a:rPr>
                      <m:t>𝑠𝑎𝑚𝑝𝑙𝑒</m:t>
                    </m:r>
                    <m:r>
                      <a:rPr lang="en-US" sz="1200" i="1">
                        <a:latin typeface="Cambria Math" panose="02040503050406030204" pitchFamily="18" charset="0"/>
                      </a:rPr>
                      <m:t> </m:t>
                    </m:r>
                    <m:r>
                      <a:rPr lang="en-US" sz="1200" i="1">
                        <a:latin typeface="Cambria Math" panose="02040503050406030204" pitchFamily="18" charset="0"/>
                      </a:rPr>
                      <m:t>𝑟𝑒𝑙𝑎𝑡𝑒𝑑𝑛𝑒𝑠𝑠</m:t>
                    </m:r>
                    <m:r>
                      <a:rPr lang="en-US" sz="1200" b="0" i="1" smtClean="0">
                        <a:latin typeface="Cambria Math" panose="02040503050406030204" pitchFamily="18" charset="0"/>
                      </a:rPr>
                      <m:t>, </m:t>
                    </m:r>
                    <m:r>
                      <a:rPr lang="en-US" sz="1200" b="0" i="1" smtClean="0">
                        <a:latin typeface="Cambria Math" panose="02040503050406030204" pitchFamily="18" charset="0"/>
                      </a:rPr>
                      <m:t>𝐶</m:t>
                    </m:r>
                    <m:r>
                      <a:rPr lang="en-US" sz="1200" b="0" i="1" smtClean="0">
                        <a:latin typeface="Cambria Math" panose="02040503050406030204" pitchFamily="18" charset="0"/>
                      </a:rPr>
                      <m:t>=</m:t>
                    </m:r>
                    <m:r>
                      <a:rPr lang="en-US" sz="1200" b="0" i="1" smtClean="0">
                        <a:latin typeface="Cambria Math" panose="02040503050406030204" pitchFamily="18" charset="0"/>
                      </a:rPr>
                      <m:t>𝑐𝑜𝑣𝑎𝑟𝑖𝑎𝑡𝑒𝑠</m:t>
                    </m:r>
                    <m:r>
                      <a:rPr lang="en-US" sz="1200" b="0" i="1" smtClean="0">
                        <a:latin typeface="Cambria Math" panose="02040503050406030204" pitchFamily="18" charset="0"/>
                      </a:rPr>
                      <m:t>, </m:t>
                    </m:r>
                    <m:r>
                      <a:rPr lang="en-US" sz="1200" b="0" i="1" smtClean="0">
                        <a:latin typeface="Cambria Math" panose="02040503050406030204" pitchFamily="18" charset="0"/>
                      </a:rPr>
                      <m:t>𝐺</m:t>
                    </m:r>
                    <m:r>
                      <a:rPr lang="en-US" sz="1200" b="0" i="1" smtClean="0">
                        <a:latin typeface="Cambria Math" panose="02040503050406030204" pitchFamily="18" charset="0"/>
                      </a:rPr>
                      <m:t>=</m:t>
                    </m:r>
                    <m:r>
                      <a:rPr lang="en-US" sz="1200" b="0" i="1" smtClean="0">
                        <a:latin typeface="Cambria Math" panose="02040503050406030204" pitchFamily="18" charset="0"/>
                      </a:rPr>
                      <m:t>𝑔𝑒𝑛𝑜𝑡𝑦𝑝𝑒</m:t>
                    </m:r>
                    <m:r>
                      <a:rPr lang="en-US" sz="1200" b="0" i="1" smtClean="0">
                        <a:latin typeface="Cambria Math" panose="02040503050406030204" pitchFamily="18" charset="0"/>
                      </a:rPr>
                      <m:t> </m:t>
                    </m:r>
                    <m:r>
                      <a:rPr lang="en-US" sz="1200" b="0" i="1" smtClean="0">
                        <a:latin typeface="Cambria Math" panose="02040503050406030204" pitchFamily="18" charset="0"/>
                      </a:rPr>
                      <m:t>𝑣𝑒𝑐𝑡𝑜𝑟</m:t>
                    </m:r>
                    <m:r>
                      <a:rPr lang="en-US" sz="1200" b="0" i="1" smtClean="0">
                        <a:latin typeface="Cambria Math" panose="02040503050406030204" pitchFamily="18" charset="0"/>
                      </a:rPr>
                      <m:t>, </m:t>
                    </m:r>
                    <m:r>
                      <a:rPr lang="en-US" sz="1200" b="0" i="1" smtClean="0">
                        <a:latin typeface="Cambria Math" panose="02040503050406030204" pitchFamily="18" charset="0"/>
                      </a:rPr>
                      <m:t>𝑌</m:t>
                    </m:r>
                    <m:r>
                      <a:rPr lang="en-US" sz="1200" b="0" i="1" smtClean="0">
                        <a:latin typeface="Cambria Math" panose="02040503050406030204" pitchFamily="18" charset="0"/>
                      </a:rPr>
                      <m:t>=</m:t>
                    </m:r>
                    <m:r>
                      <a:rPr lang="en-US" sz="1200" b="0" i="1" smtClean="0">
                        <a:latin typeface="Cambria Math" panose="02040503050406030204" pitchFamily="18" charset="0"/>
                      </a:rPr>
                      <m:t>𝑝h𝑒𝑛𝑜𝑡𝑦𝑝𝑒</m:t>
                    </m:r>
                    <m:r>
                      <a:rPr lang="en-US" sz="1200" b="0" i="1" smtClean="0">
                        <a:latin typeface="Cambria Math" panose="02040503050406030204" pitchFamily="18" charset="0"/>
                      </a:rPr>
                      <m:t> </m:t>
                    </m:r>
                    <m:r>
                      <a:rPr lang="en-US" sz="1200" b="0" i="1" smtClean="0">
                        <a:latin typeface="Cambria Math" panose="02040503050406030204" pitchFamily="18" charset="0"/>
                      </a:rPr>
                      <m:t>𝑣𝑒𝑐𝑡𝑜𝑟</m:t>
                    </m:r>
                    <m:r>
                      <a:rPr lang="en-US" sz="1200" b="0" i="1" smtClean="0">
                        <a:latin typeface="Cambria Math" panose="02040503050406030204" pitchFamily="18" charset="0"/>
                      </a:rPr>
                      <m:t>,</m:t>
                    </m:r>
                    <m:r>
                      <a:rPr lang="en-US" sz="1200" i="1">
                        <a:latin typeface="Cambria Math" panose="02040503050406030204" pitchFamily="18" charset="0"/>
                      </a:rPr>
                      <m:t>𝑔</m:t>
                    </m:r>
                    <m:d>
                      <m:dPr>
                        <m:ctrlPr>
                          <a:rPr lang="en-US" sz="1200" i="1">
                            <a:latin typeface="Cambria Math" panose="02040503050406030204" pitchFamily="18" charset="0"/>
                          </a:rPr>
                        </m:ctrlPr>
                      </m:dPr>
                      <m:e>
                        <m:r>
                          <a:rPr lang="en-US" sz="1200" i="1">
                            <a:latin typeface="Cambria Math" panose="02040503050406030204" pitchFamily="18" charset="0"/>
                          </a:rPr>
                          <m:t>∙</m:t>
                        </m:r>
                      </m:e>
                    </m:d>
                    <m:r>
                      <a:rPr lang="en-US" sz="1200" b="0" i="1" smtClean="0">
                        <a:latin typeface="Cambria Math" panose="02040503050406030204" pitchFamily="18" charset="0"/>
                      </a:rPr>
                      <m:t>=</m:t>
                    </m:r>
                    <m:r>
                      <a:rPr lang="en-US" sz="1200" b="0" i="1" smtClean="0">
                        <a:latin typeface="Cambria Math" panose="02040503050406030204" pitchFamily="18" charset="0"/>
                      </a:rPr>
                      <m:t>𝑙𝑖𝑛𝑘</m:t>
                    </m:r>
                    <m:r>
                      <a:rPr lang="en-US" sz="1200" b="0" i="1" smtClean="0">
                        <a:latin typeface="Cambria Math" panose="02040503050406030204" pitchFamily="18" charset="0"/>
                      </a:rPr>
                      <m:t> </m:t>
                    </m:r>
                    <m:r>
                      <a:rPr lang="en-US" sz="1200" b="0" i="1" smtClean="0">
                        <a:latin typeface="Cambria Math" panose="02040503050406030204" pitchFamily="18" charset="0"/>
                      </a:rPr>
                      <m:t>𝑓𝑢𝑛𝑐𝑡𝑖𝑜𝑛</m:t>
                    </m:r>
                    <m:r>
                      <a:rPr lang="en-US" sz="1200" b="0" i="1" smtClean="0">
                        <a:latin typeface="Cambria Math" panose="02040503050406030204" pitchFamily="18" charset="0"/>
                      </a:rPr>
                      <m:t>, </m:t>
                    </m:r>
                    <m:r>
                      <a:rPr lang="en-US" sz="1200" b="0" i="1" smtClean="0">
                        <a:latin typeface="Cambria Math" panose="02040503050406030204" pitchFamily="18" charset="0"/>
                      </a:rPr>
                      <m:t>𝜇</m:t>
                    </m:r>
                    <m:r>
                      <a:rPr lang="en-US" sz="1200" b="0" i="1" smtClean="0">
                        <a:latin typeface="Cambria Math" panose="02040503050406030204" pitchFamily="18" charset="0"/>
                      </a:rPr>
                      <m:t>=</m:t>
                    </m:r>
                    <m:r>
                      <a:rPr lang="en-US" sz="1200" b="0" i="1" smtClean="0">
                        <a:latin typeface="Cambria Math" panose="02040503050406030204" pitchFamily="18" charset="0"/>
                      </a:rPr>
                      <m:t>𝑐𝑜𝑛𝑑𝑖𝑡𝑖𝑜𝑛𝑎𝑙</m:t>
                    </m:r>
                    <m:r>
                      <a:rPr lang="en-US" sz="1200" b="0" i="1" smtClean="0">
                        <a:latin typeface="Cambria Math" panose="02040503050406030204" pitchFamily="18" charset="0"/>
                      </a:rPr>
                      <m:t> </m:t>
                    </m:r>
                    <m:r>
                      <a:rPr lang="en-US" sz="1200" b="0" i="1" smtClean="0">
                        <a:latin typeface="Cambria Math" panose="02040503050406030204" pitchFamily="18" charset="0"/>
                      </a:rPr>
                      <m:t>𝑒𝑥𝑝𝑒𝑐𝑡𝑎𝑡𝑖𝑜𝑛</m:t>
                    </m:r>
                    <m:r>
                      <a:rPr lang="en-US" sz="1200" b="0" i="1" smtClean="0">
                        <a:latin typeface="Cambria Math" panose="02040503050406030204" pitchFamily="18" charset="0"/>
                      </a:rPr>
                      <m:t> </m:t>
                    </m:r>
                    <m:r>
                      <a:rPr lang="en-US" sz="1200" b="0" i="1" smtClean="0">
                        <a:latin typeface="Cambria Math" panose="02040503050406030204" pitchFamily="18" charset="0"/>
                      </a:rPr>
                      <m:t>𝑜𝑓</m:t>
                    </m:r>
                    <m:r>
                      <a:rPr lang="en-US" sz="1200" b="0" i="1" smtClean="0">
                        <a:latin typeface="Cambria Math" panose="02040503050406030204" pitchFamily="18" charset="0"/>
                      </a:rPr>
                      <m:t> </m:t>
                    </m:r>
                    <m:r>
                      <a:rPr lang="en-US" sz="1200" b="0" i="1" smtClean="0">
                        <a:latin typeface="Cambria Math" panose="02040503050406030204" pitchFamily="18" charset="0"/>
                      </a:rPr>
                      <m:t>𝑌</m:t>
                    </m:r>
                    <m:r>
                      <a:rPr lang="en-US" sz="1200" b="0" i="1" smtClean="0">
                        <a:latin typeface="Cambria Math" panose="02040503050406030204" pitchFamily="18" charset="0"/>
                      </a:rPr>
                      <m:t> </m:t>
                    </m:r>
                    <m:r>
                      <a:rPr lang="en-US" sz="1200" b="0" i="1" smtClean="0">
                        <a:latin typeface="Cambria Math" panose="02040503050406030204" pitchFamily="18" charset="0"/>
                      </a:rPr>
                      <m:t>𝑢𝑛𝑑𝑒𝑟</m:t>
                    </m:r>
                    <m:r>
                      <a:rPr lang="en-US" sz="1200" b="0" i="1" smtClean="0">
                        <a:latin typeface="Cambria Math" panose="02040503050406030204" pitchFamily="18" charset="0"/>
                      </a:rPr>
                      <m:t> </m:t>
                    </m:r>
                    <m:r>
                      <a:rPr lang="en-US" sz="1200" b="0" i="1" smtClean="0">
                        <a:latin typeface="Cambria Math" panose="02040503050406030204" pitchFamily="18" charset="0"/>
                      </a:rPr>
                      <m:t>𝑑𝑖𝑓𝑓𝑒𝑟𝑒𝑛𝑡</m:t>
                    </m:r>
                    <m:r>
                      <a:rPr lang="en-US" sz="1200" b="0" i="1" smtClean="0">
                        <a:latin typeface="Cambria Math" panose="02040503050406030204" pitchFamily="18" charset="0"/>
                      </a:rPr>
                      <m:t> </m:t>
                    </m:r>
                    <m:r>
                      <a:rPr lang="en-US" sz="1200" b="0" i="1" smtClean="0">
                        <a:latin typeface="Cambria Math" panose="02040503050406030204" pitchFamily="18" charset="0"/>
                      </a:rPr>
                      <m:t>𝑠𝑖𝑡𝑢𝑎𝑡𝑖𝑜𝑛𝑠</m:t>
                    </m:r>
                    <m:r>
                      <a:rPr lang="en-US" sz="1200" b="0" i="1" smtClean="0">
                        <a:latin typeface="Cambria Math" panose="02040503050406030204" pitchFamily="18" charset="0"/>
                      </a:rPr>
                      <m:t>, </m:t>
                    </m:r>
                    <m:r>
                      <a:rPr lang="en-US" sz="1200" b="0" i="1" smtClean="0">
                        <a:latin typeface="Cambria Math" panose="02040503050406030204" pitchFamily="18" charset="0"/>
                      </a:rPr>
                      <m:t>𝜙</m:t>
                    </m:r>
                    <m:r>
                      <a:rPr lang="en-US" sz="1200" b="0" i="1" smtClean="0">
                        <a:latin typeface="Cambria Math" panose="02040503050406030204" pitchFamily="18" charset="0"/>
                      </a:rPr>
                      <m:t>=</m:t>
                    </m:r>
                    <m:r>
                      <a:rPr lang="en-US" sz="1200" b="0" i="1" smtClean="0">
                        <a:latin typeface="Cambria Math" panose="02040503050406030204" pitchFamily="18" charset="0"/>
                      </a:rPr>
                      <m:t>𝑑𝑖𝑠𝑝𝑒𝑟𝑠𝑖𝑜𝑛</m:t>
                    </m:r>
                    <m:r>
                      <a:rPr lang="en-US" sz="1200" b="0" i="1" smtClean="0">
                        <a:latin typeface="Cambria Math" panose="02040503050406030204" pitchFamily="18" charset="0"/>
                      </a:rPr>
                      <m:t> </m:t>
                    </m:r>
                    <m:r>
                      <a:rPr lang="en-US" sz="1200" b="0" i="1" smtClean="0">
                        <a:latin typeface="Cambria Math" panose="02040503050406030204" pitchFamily="18" charset="0"/>
                      </a:rPr>
                      <m:t>𝑝𝑎𝑟𝑎𝑚𝑒𝑡𝑒𝑟</m:t>
                    </m:r>
                    <m:r>
                      <a:rPr lang="en-US" sz="1200" b="0" i="1" smtClean="0">
                        <a:latin typeface="Cambria Math" panose="02040503050406030204" pitchFamily="18" charset="0"/>
                      </a:rPr>
                      <m:t>, </m:t>
                    </m:r>
                    <m:r>
                      <a:rPr lang="en-US" sz="1200" b="0" i="1" smtClean="0">
                        <a:latin typeface="Cambria Math" panose="02040503050406030204" pitchFamily="18" charset="0"/>
                      </a:rPr>
                      <m:t>𝑉</m:t>
                    </m:r>
                    <m:r>
                      <a:rPr lang="en-US" sz="1200" b="0" i="1" smtClean="0">
                        <a:latin typeface="Cambria Math" panose="02040503050406030204" pitchFamily="18" charset="0"/>
                      </a:rPr>
                      <m:t>=</m:t>
                    </m:r>
                    <m:r>
                      <a:rPr lang="en-US" sz="1200" b="0" i="1" smtClean="0">
                        <a:latin typeface="Cambria Math" panose="02040503050406030204" pitchFamily="18" charset="0"/>
                      </a:rPr>
                      <m:t>𝑓𝑖𝑥𝑒𝑑</m:t>
                    </m:r>
                    <m:r>
                      <a:rPr lang="en-US" sz="1200" b="0" i="1" smtClean="0">
                        <a:latin typeface="Cambria Math" panose="02040503050406030204" pitchFamily="18" charset="0"/>
                      </a:rPr>
                      <m:t> </m:t>
                    </m:r>
                    <m:r>
                      <a:rPr lang="en-US" sz="1200" b="0" i="1" smtClean="0">
                        <a:latin typeface="Cambria Math" panose="02040503050406030204" pitchFamily="18" charset="0"/>
                      </a:rPr>
                      <m:t>𝑝h𝑒𝑛𝑜𝑡𝑦𝑝𝑖𝑐</m:t>
                    </m:r>
                    <m:r>
                      <a:rPr lang="en-US" sz="1200" b="0" i="1" smtClean="0">
                        <a:latin typeface="Cambria Math" panose="02040503050406030204" pitchFamily="18" charset="0"/>
                      </a:rPr>
                      <m:t> </m:t>
                    </m:r>
                    <m:r>
                      <a:rPr lang="en-US" sz="1200" b="0" i="1" smtClean="0">
                        <a:latin typeface="Cambria Math" panose="02040503050406030204" pitchFamily="18" charset="0"/>
                      </a:rPr>
                      <m:t>𝑐𝑜𝑣𝑎𝑟𝑖𝑎𝑛𝑐𝑒𝑠</m:t>
                    </m:r>
                  </m:oMath>
                </a14:m>
                <a:r>
                  <a:rPr lang="en-US" sz="1200" i="1" dirty="0"/>
                  <a:t> </a:t>
                </a:r>
              </a:p>
              <a:p>
                <a:r>
                  <a:rPr lang="en-US" sz="1200" baseline="30000" dirty="0"/>
                  <a:t>1</a:t>
                </a:r>
                <a:r>
                  <a:rPr lang="en-US" sz="1200" dirty="0"/>
                  <a:t>: random effects b replaced by the BLUP estimator from linear mixed models</a:t>
                </a:r>
              </a:p>
            </p:txBody>
          </p:sp>
        </mc:Choice>
        <mc:Fallback xmlns="">
          <p:sp>
            <p:nvSpPr>
              <p:cNvPr id="5" name="TextBox 4">
                <a:extLst>
                  <a:ext uri="{FF2B5EF4-FFF2-40B4-BE49-F238E27FC236}">
                    <a16:creationId xmlns:a16="http://schemas.microsoft.com/office/drawing/2014/main" id="{43137E93-9AB1-1C1A-3653-4C72DE5AF33D}"/>
                  </a:ext>
                </a:extLst>
              </p:cNvPr>
              <p:cNvSpPr txBox="1">
                <a:spLocks noRot="1" noChangeAspect="1" noMove="1" noResize="1" noEditPoints="1" noAdjustHandles="1" noChangeArrowheads="1" noChangeShapeType="1" noTextEdit="1"/>
              </p:cNvSpPr>
              <p:nvPr/>
            </p:nvSpPr>
            <p:spPr>
              <a:xfrm>
                <a:off x="635076" y="5982842"/>
                <a:ext cx="11149494" cy="843372"/>
              </a:xfrm>
              <a:prstGeom prst="rect">
                <a:avLst/>
              </a:prstGeom>
              <a:blipFill>
                <a:blip r:embed="rId4"/>
                <a:stretch>
                  <a:fillRect b="-4412"/>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62FC4ED3-1E28-BB1E-164C-067B22E1951D}"/>
              </a:ext>
            </a:extLst>
          </p:cNvPr>
          <p:cNvCxnSpPr>
            <a:cxnSpLocks/>
          </p:cNvCxnSpPr>
          <p:nvPr/>
        </p:nvCxnSpPr>
        <p:spPr>
          <a:xfrm>
            <a:off x="447174" y="5982842"/>
            <a:ext cx="11297653" cy="0"/>
          </a:xfrm>
          <a:prstGeom prst="line">
            <a:avLst/>
          </a:prstGeom>
          <a:ln w="952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66544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9352240" cy="584775"/>
          </a:xfrm>
          <a:prstGeom prst="rect">
            <a:avLst/>
          </a:prstGeom>
          <a:noFill/>
        </p:spPr>
        <p:txBody>
          <a:bodyPr wrap="none" rtlCol="0">
            <a:spAutoFit/>
          </a:bodyPr>
          <a:lstStyle/>
          <a:p>
            <a:r>
              <a:rPr lang="en-US" sz="3200" b="1" dirty="0"/>
              <a:t>Aim 2: Develop local-ancestry-aware GWAS models</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11430716" cy="5098191"/>
              </a:xfrm>
              <a:prstGeom prst="rect">
                <a:avLst/>
              </a:prstGeom>
              <a:noFill/>
            </p:spPr>
            <p:txBody>
              <a:bodyPr wrap="square" rtlCol="0">
                <a:spAutoFit/>
              </a:bodyPr>
              <a:lstStyle/>
              <a:p>
                <a:r>
                  <a:rPr lang="en-US" b="1" dirty="0"/>
                  <a:t>Rationale</a:t>
                </a:r>
              </a:p>
              <a:p>
                <a:pPr marL="285750" indent="-285750">
                  <a:buFont typeface="Arial" panose="020B0604020202020204" pitchFamily="34" charset="0"/>
                  <a:buChar char="•"/>
                </a:pPr>
                <a:r>
                  <a:rPr lang="en-US" dirty="0">
                    <a:effectLst/>
                  </a:rPr>
                  <a:t>According to Schur complement, </a:t>
                </a:r>
                <a:r>
                  <a:rPr lang="en-US" dirty="0">
                    <a:ea typeface="DengXian" panose="02010600030101010101" pitchFamily="2" charset="-122"/>
                    <a:cs typeface="Times New Roman" panose="02020603050405020304" pitchFamily="18" charset="0"/>
                  </a:rPr>
                  <a:t>g</a:t>
                </a:r>
                <a:r>
                  <a:rPr lang="en-US" sz="1800" dirty="0">
                    <a:effectLst/>
                    <a:ea typeface="DengXian" panose="02010600030101010101" pitchFamily="2" charset="-122"/>
                    <a:cs typeface="Times New Roman" panose="02020603050405020304" pitchFamily="18" charset="0"/>
                  </a:rPr>
                  <a:t>iven a matrix </a:t>
                </a:r>
                <a14:m>
                  <m:oMath xmlns:m="http://schemas.openxmlformats.org/officeDocument/2006/math">
                    <m:r>
                      <a:rPr lang="en-US" sz="1800" i="1">
                        <a:effectLst/>
                        <a:latin typeface="Cambria Math" panose="02040503050406030204" pitchFamily="18" charset="0"/>
                        <a:ea typeface="DengXian" panose="02010600030101010101" pitchFamily="2" charset="-122"/>
                        <a:cs typeface="Times New Roman" panose="02020603050405020304" pitchFamily="18" charset="0"/>
                      </a:rPr>
                      <m:t>𝑀</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d>
                      <m:dPr>
                        <m:begChr m:val="|"/>
                        <m:endChr m:val="|"/>
                        <m:ctrlPr>
                          <a:rPr lang="en-US" i="1">
                            <a:effectLst/>
                            <a:latin typeface="Cambria Math" panose="02040503050406030204" pitchFamily="18" charset="0"/>
                          </a:rPr>
                        </m:ctrlPr>
                      </m:dPr>
                      <m:e>
                        <m:m>
                          <m:mPr>
                            <m:mcs>
                              <m:mc>
                                <m:mcPr>
                                  <m:count m:val="2"/>
                                  <m:mcJc m:val="center"/>
                                </m:mcPr>
                              </m:mc>
                            </m:mcs>
                            <m:ctrlPr>
                              <a:rPr lang="en-US" i="1">
                                <a:effectLst/>
                                <a:latin typeface="Cambria Math" panose="02040503050406030204" pitchFamily="18" charset="0"/>
                              </a:rPr>
                            </m:ctrlPr>
                          </m:mPr>
                          <m:m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𝐴</m:t>
                              </m:r>
                            </m:e>
                            <m:e>
                              <m:r>
                                <a:rPr lang="en-US" sz="1800" i="1">
                                  <a:effectLst/>
                                  <a:latin typeface="Cambria Math" panose="02040503050406030204" pitchFamily="18" charset="0"/>
                                  <a:ea typeface="DengXian" panose="02010600030101010101" pitchFamily="2" charset="-122"/>
                                  <a:cs typeface="Times New Roman" panose="02020603050405020304" pitchFamily="18" charset="0"/>
                                </a:rPr>
                                <m:t>𝐵</m:t>
                              </m:r>
                            </m:e>
                          </m:mr>
                          <m:m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𝐶</m:t>
                              </m:r>
                            </m:e>
                            <m:e>
                              <m:r>
                                <a:rPr lang="en-US" sz="1800" i="1">
                                  <a:effectLst/>
                                  <a:latin typeface="Cambria Math" panose="02040503050406030204" pitchFamily="18" charset="0"/>
                                  <a:ea typeface="DengXian" panose="02010600030101010101" pitchFamily="2" charset="-122"/>
                                  <a:cs typeface="Times New Roman" panose="02020603050405020304" pitchFamily="18" charset="0"/>
                                </a:rPr>
                                <m:t>𝐷</m:t>
                              </m:r>
                            </m:e>
                          </m:mr>
                        </m:m>
                      </m:e>
                    </m:d>
                  </m:oMath>
                </a14:m>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 where </a:t>
                </a:r>
                <a14:m>
                  <m:oMath xmlns:m="http://schemas.openxmlformats.org/officeDocument/2006/math">
                    <m:r>
                      <a:rPr lang="en-US" sz="1800" i="1">
                        <a:effectLst/>
                        <a:latin typeface="Cambria Math" panose="02040503050406030204" pitchFamily="18" charset="0"/>
                        <a:ea typeface="DengXian" panose="02010600030101010101" pitchFamily="2" charset="-122"/>
                        <a:cs typeface="Times New Roman" panose="02020603050405020304" pitchFamily="18" charset="0"/>
                      </a:rPr>
                      <m:t>𝐴</m:t>
                    </m:r>
                    <m:r>
                      <a:rPr lang="en-US" sz="1800" i="1">
                        <a:effectLst/>
                        <a:latin typeface="Cambria Math" panose="02040503050406030204" pitchFamily="18" charset="0"/>
                        <a:ea typeface="DengXian" panose="02010600030101010101" pitchFamily="2" charset="-122"/>
                        <a:cs typeface="Times New Roman" panose="02020603050405020304" pitchFamily="18" charset="0"/>
                      </a:rPr>
                      <m:t>, </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𝐵</m:t>
                    </m:r>
                    <m:r>
                      <a:rPr lang="en-US" sz="1800" i="1">
                        <a:effectLst/>
                        <a:latin typeface="Cambria Math" panose="02040503050406030204" pitchFamily="18" charset="0"/>
                        <a:ea typeface="DengXian" panose="02010600030101010101" pitchFamily="2" charset="-122"/>
                        <a:cs typeface="Times New Roman" panose="02020603050405020304" pitchFamily="18" charset="0"/>
                      </a:rPr>
                      <m:t>, </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𝐶</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𝐷</m:t>
                    </m:r>
                  </m:oMath>
                </a14:m>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 are </a:t>
                </a:r>
                <a14:m>
                  <m:oMath xmlns:m="http://schemas.openxmlformats.org/officeDocument/2006/math">
                    <m:r>
                      <a:rPr lang="en-US" sz="1800" i="1">
                        <a:effectLst/>
                        <a:latin typeface="Cambria Math" panose="02040503050406030204" pitchFamily="18" charset="0"/>
                        <a:ea typeface="DengXian" panose="02010600030101010101" pitchFamily="2" charset="-122"/>
                        <a:cs typeface="Times New Roman" panose="02020603050405020304" pitchFamily="18" charset="0"/>
                      </a:rPr>
                      <m:t>𝑝</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𝑝</m:t>
                    </m:r>
                    <m:r>
                      <a:rPr lang="en-US" sz="1800" i="1">
                        <a:effectLst/>
                        <a:latin typeface="Cambria Math" panose="02040503050406030204" pitchFamily="18" charset="0"/>
                        <a:ea typeface="DengXian" panose="02010600030101010101" pitchFamily="2" charset="-122"/>
                        <a:cs typeface="Times New Roman" panose="02020603050405020304" pitchFamily="18" charset="0"/>
                      </a:rPr>
                      <m:t>, </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𝑝</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𝑞</m:t>
                    </m:r>
                    <m:r>
                      <a:rPr lang="en-US" sz="1800" i="1">
                        <a:effectLst/>
                        <a:latin typeface="Cambria Math" panose="02040503050406030204" pitchFamily="18" charset="0"/>
                        <a:ea typeface="DengXian" panose="02010600030101010101" pitchFamily="2" charset="-122"/>
                        <a:cs typeface="Times New Roman" panose="02020603050405020304" pitchFamily="18" charset="0"/>
                      </a:rPr>
                      <m:t>, </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𝑞</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𝑝</m:t>
                    </m:r>
                    <m:r>
                      <a:rPr lang="en-US" sz="1800" i="1">
                        <a:effectLst/>
                        <a:latin typeface="Cambria Math" panose="02040503050406030204" pitchFamily="18" charset="0"/>
                        <a:ea typeface="DengXian" panose="02010600030101010101" pitchFamily="2" charset="-122"/>
                        <a:cs typeface="Times New Roman" panose="02020603050405020304" pitchFamily="18" charset="0"/>
                      </a:rPr>
                      <m:t>, </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𝑞</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𝑞</m:t>
                    </m:r>
                  </m:oMath>
                </a14:m>
                <a:r>
                  <a:rPr lang="en-US" sz="1800" dirty="0">
                    <a:effectLst/>
                    <a:ea typeface="DengXian" panose="02010600030101010101" pitchFamily="2" charset="-122"/>
                    <a:cs typeface="Times New Roman" panose="02020603050405020304" pitchFamily="18" charset="0"/>
                  </a:rPr>
                  <a:t> block matrices, there is</a:t>
                </a:r>
                <a:r>
                  <a:rPr lang="en-US" dirty="0">
                    <a:effectLst/>
                  </a:rPr>
                  <a:t> </a:t>
                </a:r>
                <a14:m>
                  <m:oMath xmlns:m="http://schemas.openxmlformats.org/officeDocument/2006/math">
                    <m:r>
                      <a:rPr lang="en-US" i="1">
                        <a:latin typeface="Cambria Math" panose="02040503050406030204" pitchFamily="18" charset="0"/>
                      </a:rPr>
                      <m:t>𝑀</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sSup>
                      <m:sSupPr>
                        <m:ctrlPr>
                          <a:rPr lang="en-US" i="1">
                            <a:latin typeface="Cambria Math" panose="02040503050406030204" pitchFamily="18" charset="0"/>
                          </a:rPr>
                        </m:ctrlPr>
                      </m:sSupPr>
                      <m:e>
                        <m:r>
                          <a:rPr lang="en-US" i="1">
                            <a:latin typeface="Cambria Math" panose="02040503050406030204" pitchFamily="18" charset="0"/>
                          </a:rPr>
                          <m:t>𝐷</m:t>
                        </m:r>
                      </m:e>
                      <m:sup>
                        <m:r>
                          <a:rPr lang="en-US" i="1">
                            <a:latin typeface="Cambria Math" panose="02040503050406030204" pitchFamily="18" charset="0"/>
                          </a:rPr>
                          <m:t>−1</m:t>
                        </m:r>
                      </m:sup>
                    </m:sSup>
                    <m:r>
                      <a:rPr lang="en-US" i="1">
                        <a:latin typeface="Cambria Math" panose="02040503050406030204" pitchFamily="18" charset="0"/>
                      </a:rPr>
                      <m:t>𝐶</m:t>
                    </m:r>
                  </m:oMath>
                </a14:m>
                <a:r>
                  <a:rPr lang="en-US" dirty="0"/>
                  <a:t> if </a:t>
                </a:r>
                <a14:m>
                  <m:oMath xmlns:m="http://schemas.openxmlformats.org/officeDocument/2006/math">
                    <m:r>
                      <a:rPr lang="en-US" b="0" i="1" smtClean="0">
                        <a:latin typeface="Cambria Math" panose="02040503050406030204" pitchFamily="18" charset="0"/>
                      </a:rPr>
                      <m:t>𝐷</m:t>
                    </m:r>
                  </m:oMath>
                </a14:m>
                <a:r>
                  <a:rPr lang="en-US" dirty="0"/>
                  <a:t> is non-singular.</a:t>
                </a:r>
              </a:p>
              <a:p>
                <a:pPr marL="285750" indent="-285750">
                  <a:buFont typeface="Arial" panose="020B0604020202020204" pitchFamily="34" charset="0"/>
                  <a:buChar char="•"/>
                </a:pPr>
                <a:endParaRPr lang="en-US" dirty="0">
                  <a:effectLst/>
                </a:endParaRPr>
              </a:p>
              <a:p>
                <a:pPr marL="285750" indent="-285750">
                  <a:buFont typeface="Arial" panose="020B0604020202020204" pitchFamily="34" charset="0"/>
                  <a:buChar char="•"/>
                </a:pPr>
                <a:r>
                  <a:rPr lang="en-US" dirty="0"/>
                  <a:t>For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DengXian" panose="02010600030101010101" pitchFamily="2" charset="-122"/>
                                <a:cs typeface="Times New Roman" panose="02020603050405020304" pitchFamily="18" charset="0"/>
                              </a:rPr>
                              <m:t>𝑆</m:t>
                            </m:r>
                          </m:e>
                        </m:acc>
                      </m:e>
                      <m:sub>
                        <m:r>
                          <a:rPr lang="en-US" i="1">
                            <a:latin typeface="Cambria Math" panose="02040503050406030204" pitchFamily="18" charset="0"/>
                            <a:ea typeface="DengXian" panose="02010600030101010101" pitchFamily="2" charset="-122"/>
                            <a:cs typeface="Times New Roman" panose="02020603050405020304" pitchFamily="18" charset="0"/>
                          </a:rPr>
                          <m:t>𝛽</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𝐺</m:t>
                        </m:r>
                      </m:e>
                      <m:sup>
                        <m:r>
                          <a:rPr lang="en-US" i="1">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ea typeface="DengXian" panose="02010600030101010101" pitchFamily="2" charset="-122"/>
                            <a:cs typeface="Times New Roman" panose="02020603050405020304" pitchFamily="18" charset="0"/>
                          </a:rPr>
                          <m:t>𝑃</m:t>
                        </m:r>
                      </m:e>
                    </m:acc>
                    <m:acc>
                      <m:accPr>
                        <m:chr m:val="̃"/>
                        <m:ctrlPr>
                          <a:rPr lang="en-US" i="1">
                            <a:latin typeface="Cambria Math" panose="02040503050406030204" pitchFamily="18" charset="0"/>
                          </a:rPr>
                        </m:ctrlPr>
                      </m:accPr>
                      <m:e>
                        <m:r>
                          <a:rPr lang="en-US" i="1">
                            <a:latin typeface="Cambria Math" panose="02040503050406030204" pitchFamily="18" charset="0"/>
                            <a:ea typeface="DengXian" panose="02010600030101010101" pitchFamily="2" charset="-122"/>
                            <a:cs typeface="Times New Roman" panose="02020603050405020304" pitchFamily="18" charset="0"/>
                          </a:rPr>
                          <m:t>𝑌</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𝐺</m:t>
                        </m:r>
                      </m:e>
                      <m:sup>
                        <m:r>
                          <a:rPr lang="en-US" i="1">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𝐿</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𝐿</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𝑃</m:t>
                        </m:r>
                      </m:e>
                    </m:acc>
                    <m:acc>
                      <m:accPr>
                        <m:chr m:val="̃"/>
                        <m:ctrlPr>
                          <a:rPr lang="en-US" i="1">
                            <a:latin typeface="Cambria Math" panose="02040503050406030204" pitchFamily="18" charset="0"/>
                          </a:rPr>
                        </m:ctrlPr>
                      </m:accPr>
                      <m:e>
                        <m:r>
                          <a:rPr lang="en-US" i="1">
                            <a:latin typeface="Cambria Math" panose="02040503050406030204" pitchFamily="18" charset="0"/>
                          </a:rPr>
                          <m:t>𝑌</m:t>
                        </m:r>
                      </m:e>
                    </m:acc>
                  </m:oMath>
                </a14:m>
                <a:r>
                  <a:rPr lang="en-US" dirty="0"/>
                  <a:t>, there is </a:t>
                </a:r>
                <a14:m>
                  <m:oMath xmlns:m="http://schemas.openxmlformats.org/officeDocument/2006/math">
                    <m:sSub>
                      <m:sSubPr>
                        <m:ctrlPr>
                          <a:rPr lang="en-US" i="1" smtClean="0">
                            <a:effectLst/>
                            <a:latin typeface="Cambria Math" panose="02040503050406030204" pitchFamily="18" charset="0"/>
                          </a:rPr>
                        </m:ctrlPr>
                      </m:sSubPr>
                      <m:e>
                        <m:acc>
                          <m:accPr>
                            <m:chr m:val="̃"/>
                            <m:ctrlPr>
                              <a:rPr lang="en-US" i="1">
                                <a:effectLst/>
                                <a:latin typeface="Cambria Math" panose="02040503050406030204" pitchFamily="18" charset="0"/>
                              </a:rPr>
                            </m:ctrlPr>
                          </m:acc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𝑆</m:t>
                            </m:r>
                          </m:e>
                        </m:acc>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𝛽</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𝑀</m:t>
                        </m:r>
                      </m:e>
                      <m:sub>
                        <m:sSub>
                          <m:sSubPr>
                            <m:ctrlPr>
                              <a:rPr lang="en-US" i="1">
                                <a:effectLst/>
                                <a:latin typeface="Cambria Math" panose="02040503050406030204" pitchFamily="18" charset="0"/>
                              </a:rPr>
                            </m:ctrlPr>
                          </m:sSubPr>
                          <m:e>
                            <m:acc>
                              <m:accPr>
                                <m:chr m:val="̃"/>
                                <m:ctrlPr>
                                  <a:rPr lang="en-US" i="1">
                                    <a:effectLst/>
                                    <a:latin typeface="Cambria Math" panose="02040503050406030204" pitchFamily="18" charset="0"/>
                                  </a:rPr>
                                </m:ctrlPr>
                              </m:acc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𝑆</m:t>
                                </m:r>
                              </m:e>
                            </m:acc>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𝛽</m:t>
                            </m:r>
                          </m:sub>
                        </m:sSub>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a:effectLst/>
                            <a:latin typeface="Cambria Math" panose="02040503050406030204" pitchFamily="18" charset="0"/>
                          </a:rPr>
                        </m:ctrlPr>
                      </m:s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𝐿</m:t>
                        </m:r>
                      </m:e>
                      <m:sup>
                        <m:r>
                          <a:rPr lang="en-US" sz="1800" i="1">
                            <a:effectLst/>
                            <a:latin typeface="Cambria Math" panose="02040503050406030204" pitchFamily="18" charset="0"/>
                            <a:ea typeface="DengXian" panose="02010600030101010101" pitchFamily="2" charset="-122"/>
                            <a:cs typeface="Times New Roman" panose="02020603050405020304" pitchFamily="18" charset="0"/>
                          </a:rPr>
                          <m:t>𝑇</m:t>
                        </m:r>
                      </m:sup>
                    </m:sSup>
                    <m:acc>
                      <m:accPr>
                        <m:chr m:val="̂"/>
                        <m:ctrlPr>
                          <a:rPr lang="en-US" i="1">
                            <a:effectLst/>
                            <a:latin typeface="Cambria Math" panose="02040503050406030204" pitchFamily="18" charset="0"/>
                          </a:rPr>
                        </m:ctrlPr>
                      </m:acc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𝑃</m:t>
                        </m:r>
                      </m:e>
                    </m:acc>
                    <m:r>
                      <a:rPr lang="en-US" sz="1800" i="1">
                        <a:effectLst/>
                        <a:latin typeface="Cambria Math" panose="02040503050406030204" pitchFamily="18" charset="0"/>
                        <a:ea typeface="DengXian" panose="02010600030101010101" pitchFamily="2" charset="-122"/>
                        <a:cs typeface="Times New Roman" panose="02020603050405020304" pitchFamily="18" charset="0"/>
                      </a:rPr>
                      <m:t>𝐿</m:t>
                    </m:r>
                  </m:oMath>
                </a14:m>
                <a:r>
                  <a:rPr lang="en-US" sz="1800" dirty="0">
                    <a:effectLst/>
                    <a:ea typeface="DengXian" panose="02010600030101010101" pitchFamily="2" charset="-122"/>
                    <a:cs typeface="Times New Roman" panose="02020603050405020304" pitchFamily="18" charset="0"/>
                  </a:rPr>
                  <a:t>, where </a:t>
                </a:r>
                <a14:m>
                  <m:oMath xmlns:m="http://schemas.openxmlformats.org/officeDocument/2006/math">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𝑀</m:t>
                        </m:r>
                      </m:e>
                      <m:sub>
                        <m:sSub>
                          <m:sSubPr>
                            <m:ctrlPr>
                              <a:rPr lang="en-US" i="1">
                                <a:effectLst/>
                                <a:latin typeface="Cambria Math" panose="02040503050406030204" pitchFamily="18" charset="0"/>
                              </a:rPr>
                            </m:ctrlPr>
                          </m:sSubPr>
                          <m:e>
                            <m:acc>
                              <m:accPr>
                                <m:chr m:val="̃"/>
                                <m:ctrlPr>
                                  <a:rPr lang="en-US" i="1">
                                    <a:effectLst/>
                                    <a:latin typeface="Cambria Math" panose="02040503050406030204" pitchFamily="18" charset="0"/>
                                  </a:rPr>
                                </m:ctrlPr>
                              </m:acc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𝑆</m:t>
                                </m:r>
                              </m:e>
                            </m:acc>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𝛽</m:t>
                            </m:r>
                          </m:sub>
                        </m:sSub>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d>
                      <m:dPr>
                        <m:begChr m:val="|"/>
                        <m:endChr m:val="|"/>
                        <m:ctrlPr>
                          <a:rPr lang="en-US" i="1">
                            <a:effectLst/>
                            <a:latin typeface="Cambria Math" panose="02040503050406030204" pitchFamily="18" charset="0"/>
                          </a:rPr>
                        </m:ctrlPr>
                      </m:dPr>
                      <m:e>
                        <m:m>
                          <m:mPr>
                            <m:mcs>
                              <m:mc>
                                <m:mcPr>
                                  <m:count m:val="2"/>
                                  <m:mcJc m:val="center"/>
                                </m:mcPr>
                              </m:mc>
                            </m:mcs>
                            <m:ctrlPr>
                              <a:rPr lang="en-US" i="1">
                                <a:effectLst/>
                                <a:latin typeface="Cambria Math" panose="02040503050406030204" pitchFamily="18" charset="0"/>
                              </a:rPr>
                            </m:ctrlPr>
                          </m:mPr>
                          <m:mr>
                            <m:e>
                              <m:sSup>
                                <m:sSupPr>
                                  <m:ctrlPr>
                                    <a:rPr lang="en-US" i="1">
                                      <a:effectLst/>
                                      <a:latin typeface="Cambria Math" panose="02040503050406030204" pitchFamily="18" charset="0"/>
                                    </a:rPr>
                                  </m:ctrlPr>
                                </m:s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𝐺</m:t>
                                  </m:r>
                                </m:e>
                                <m:sup>
                                  <m:r>
                                    <a:rPr lang="en-US" sz="1800" i="1">
                                      <a:effectLst/>
                                      <a:latin typeface="Cambria Math" panose="02040503050406030204" pitchFamily="18" charset="0"/>
                                      <a:ea typeface="DengXian" panose="02010600030101010101" pitchFamily="2" charset="-122"/>
                                      <a:cs typeface="Times New Roman" panose="02020603050405020304" pitchFamily="18" charset="0"/>
                                    </a:rPr>
                                    <m:t>𝑇</m:t>
                                  </m:r>
                                </m:sup>
                              </m:sSup>
                              <m:acc>
                                <m:accPr>
                                  <m:chr m:val="̂"/>
                                  <m:ctrlPr>
                                    <a:rPr lang="en-US" i="1">
                                      <a:effectLst/>
                                      <a:latin typeface="Cambria Math" panose="02040503050406030204" pitchFamily="18" charset="0"/>
                                    </a:rPr>
                                  </m:ctrlPr>
                                </m:acc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𝑃</m:t>
                                  </m:r>
                                </m:e>
                              </m:acc>
                              <m:acc>
                                <m:accPr>
                                  <m:chr m:val="̃"/>
                                  <m:ctrlPr>
                                    <a:rPr lang="en-US" i="1">
                                      <a:effectLst/>
                                      <a:latin typeface="Cambria Math" panose="02040503050406030204" pitchFamily="18" charset="0"/>
                                    </a:rPr>
                                  </m:ctrlPr>
                                </m:acc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𝑌</m:t>
                                  </m:r>
                                </m:e>
                              </m:acc>
                            </m:e>
                            <m:e>
                              <m:sSup>
                                <m:sSupPr>
                                  <m:ctrlPr>
                                    <a:rPr lang="en-US" i="1">
                                      <a:effectLst/>
                                      <a:latin typeface="Cambria Math" panose="02040503050406030204" pitchFamily="18" charset="0"/>
                                    </a:rPr>
                                  </m:ctrlPr>
                                </m:s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𝐺</m:t>
                                  </m:r>
                                </m:e>
                                <m:sup>
                                  <m:r>
                                    <a:rPr lang="en-US" sz="1800" i="1">
                                      <a:effectLst/>
                                      <a:latin typeface="Cambria Math" panose="02040503050406030204" pitchFamily="18" charset="0"/>
                                      <a:ea typeface="DengXian" panose="02010600030101010101" pitchFamily="2" charset="-122"/>
                                      <a:cs typeface="Times New Roman" panose="02020603050405020304" pitchFamily="18" charset="0"/>
                                    </a:rPr>
                                    <m:t>𝑇</m:t>
                                  </m:r>
                                </m:sup>
                              </m:sSup>
                              <m:acc>
                                <m:accPr>
                                  <m:chr m:val="̂"/>
                                  <m:ctrlPr>
                                    <a:rPr lang="en-US" i="1">
                                      <a:effectLst/>
                                      <a:latin typeface="Cambria Math" panose="02040503050406030204" pitchFamily="18" charset="0"/>
                                    </a:rPr>
                                  </m:ctrlPr>
                                </m:acc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𝑃</m:t>
                                  </m:r>
                                </m:e>
                              </m:acc>
                              <m:r>
                                <a:rPr lang="en-US" sz="1800" i="1">
                                  <a:effectLst/>
                                  <a:latin typeface="Cambria Math" panose="02040503050406030204" pitchFamily="18" charset="0"/>
                                  <a:ea typeface="DengXian" panose="02010600030101010101" pitchFamily="2" charset="-122"/>
                                  <a:cs typeface="Times New Roman" panose="02020603050405020304" pitchFamily="18" charset="0"/>
                                </a:rPr>
                                <m:t>𝐿</m:t>
                              </m:r>
                            </m:e>
                          </m:mr>
                          <m:mr>
                            <m:e>
                              <m:sSup>
                                <m:sSupPr>
                                  <m:ctrlPr>
                                    <a:rPr lang="en-US" i="1">
                                      <a:effectLst/>
                                      <a:latin typeface="Cambria Math" panose="02040503050406030204" pitchFamily="18" charset="0"/>
                                    </a:rPr>
                                  </m:ctrlPr>
                                </m:s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𝐿</m:t>
                                  </m:r>
                                </m:e>
                                <m:sup>
                                  <m:r>
                                    <a:rPr lang="en-US" sz="1800" i="1">
                                      <a:effectLst/>
                                      <a:latin typeface="Cambria Math" panose="02040503050406030204" pitchFamily="18" charset="0"/>
                                      <a:ea typeface="DengXian" panose="02010600030101010101" pitchFamily="2" charset="-122"/>
                                      <a:cs typeface="Times New Roman" panose="02020603050405020304" pitchFamily="18" charset="0"/>
                                    </a:rPr>
                                    <m:t>𝑇</m:t>
                                  </m:r>
                                </m:sup>
                              </m:sSup>
                              <m:acc>
                                <m:accPr>
                                  <m:chr m:val="̂"/>
                                  <m:ctrlPr>
                                    <a:rPr lang="en-US" i="1">
                                      <a:effectLst/>
                                      <a:latin typeface="Cambria Math" panose="02040503050406030204" pitchFamily="18" charset="0"/>
                                    </a:rPr>
                                  </m:ctrlPr>
                                </m:acc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𝑃</m:t>
                                  </m:r>
                                </m:e>
                              </m:acc>
                              <m:acc>
                                <m:accPr>
                                  <m:chr m:val="̃"/>
                                  <m:ctrlPr>
                                    <a:rPr lang="en-US" i="1">
                                      <a:effectLst/>
                                      <a:latin typeface="Cambria Math" panose="02040503050406030204" pitchFamily="18" charset="0"/>
                                    </a:rPr>
                                  </m:ctrlPr>
                                </m:acc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𝑌</m:t>
                                  </m:r>
                                </m:e>
                              </m:acc>
                            </m:e>
                            <m:e>
                              <m:sSup>
                                <m:sSupPr>
                                  <m:ctrlPr>
                                    <a:rPr lang="en-US" i="1">
                                      <a:effectLst/>
                                      <a:latin typeface="Cambria Math" panose="02040503050406030204" pitchFamily="18" charset="0"/>
                                    </a:rPr>
                                  </m:ctrlPr>
                                </m:s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𝐿</m:t>
                                  </m:r>
                                </m:e>
                                <m:sup>
                                  <m:r>
                                    <a:rPr lang="en-US" sz="1800" i="1">
                                      <a:effectLst/>
                                      <a:latin typeface="Cambria Math" panose="02040503050406030204" pitchFamily="18" charset="0"/>
                                      <a:ea typeface="DengXian" panose="02010600030101010101" pitchFamily="2" charset="-122"/>
                                      <a:cs typeface="Times New Roman" panose="02020603050405020304" pitchFamily="18" charset="0"/>
                                    </a:rPr>
                                    <m:t>𝑇</m:t>
                                  </m:r>
                                </m:sup>
                              </m:sSup>
                              <m:acc>
                                <m:accPr>
                                  <m:chr m:val="̂"/>
                                  <m:ctrlPr>
                                    <a:rPr lang="en-US" i="1">
                                      <a:effectLst/>
                                      <a:latin typeface="Cambria Math" panose="02040503050406030204" pitchFamily="18" charset="0"/>
                                    </a:rPr>
                                  </m:ctrlPr>
                                </m:acc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𝑃</m:t>
                                  </m:r>
                                </m:e>
                              </m:acc>
                              <m:r>
                                <a:rPr lang="en-US" sz="1800" i="1">
                                  <a:effectLst/>
                                  <a:latin typeface="Cambria Math" panose="02040503050406030204" pitchFamily="18" charset="0"/>
                                  <a:ea typeface="DengXian" panose="02010600030101010101" pitchFamily="2" charset="-122"/>
                                  <a:cs typeface="Times New Roman" panose="02020603050405020304" pitchFamily="18" charset="0"/>
                                </a:rPr>
                                <m:t>𝐿</m:t>
                              </m:r>
                            </m:e>
                          </m:mr>
                        </m:m>
                      </m:e>
                    </m:d>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d>
                      <m:dPr>
                        <m:begChr m:val="|"/>
                        <m:endChr m:val="|"/>
                        <m:ctrlPr>
                          <a:rPr lang="en-US" i="1">
                            <a:effectLst/>
                            <a:latin typeface="Cambria Math" panose="02040503050406030204" pitchFamily="18" charset="0"/>
                          </a:rPr>
                        </m:ctrlPr>
                      </m:dPr>
                      <m:e>
                        <m:m>
                          <m:mPr>
                            <m:mcs>
                              <m:mc>
                                <m:mcPr>
                                  <m:count m:val="1"/>
                                  <m:mcJc m:val="center"/>
                                </m:mcPr>
                              </m:mc>
                            </m:mcs>
                            <m:ctrlPr>
                              <a:rPr lang="en-US" i="1">
                                <a:effectLst/>
                                <a:latin typeface="Cambria Math" panose="02040503050406030204" pitchFamily="18" charset="0"/>
                              </a:rPr>
                            </m:ctrlPr>
                          </m:mPr>
                          <m:mr>
                            <m:e>
                              <m:sSup>
                                <m:sSupPr>
                                  <m:ctrlPr>
                                    <a:rPr lang="en-US" i="1">
                                      <a:effectLst/>
                                      <a:latin typeface="Cambria Math" panose="02040503050406030204" pitchFamily="18" charset="0"/>
                                    </a:rPr>
                                  </m:ctrlPr>
                                </m:s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𝐺</m:t>
                                  </m:r>
                                </m:e>
                                <m:sup>
                                  <m:r>
                                    <a:rPr lang="en-US" sz="1800" i="1">
                                      <a:effectLst/>
                                      <a:latin typeface="Cambria Math" panose="02040503050406030204" pitchFamily="18" charset="0"/>
                                      <a:ea typeface="DengXian" panose="02010600030101010101" pitchFamily="2" charset="-122"/>
                                      <a:cs typeface="Times New Roman" panose="02020603050405020304" pitchFamily="18" charset="0"/>
                                    </a:rPr>
                                    <m:t>𝑇</m:t>
                                  </m:r>
                                </m:sup>
                              </m:sSup>
                            </m:e>
                          </m:mr>
                          <m:mr>
                            <m:e>
                              <m:sSup>
                                <m:sSupPr>
                                  <m:ctrlPr>
                                    <a:rPr lang="en-US" i="1">
                                      <a:effectLst/>
                                      <a:latin typeface="Cambria Math" panose="02040503050406030204" pitchFamily="18" charset="0"/>
                                    </a:rPr>
                                  </m:ctrlPr>
                                </m:s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𝐿</m:t>
                                  </m:r>
                                </m:e>
                                <m:sup>
                                  <m:r>
                                    <a:rPr lang="en-US" sz="1800" i="1">
                                      <a:effectLst/>
                                      <a:latin typeface="Cambria Math" panose="02040503050406030204" pitchFamily="18" charset="0"/>
                                      <a:ea typeface="DengXian" panose="02010600030101010101" pitchFamily="2" charset="-122"/>
                                      <a:cs typeface="Times New Roman" panose="02020603050405020304" pitchFamily="18" charset="0"/>
                                    </a:rPr>
                                    <m:t>𝑇</m:t>
                                  </m:r>
                                </m:sup>
                              </m:sSup>
                            </m:e>
                          </m:mr>
                        </m:m>
                      </m:e>
                    </m:d>
                    <m:d>
                      <m:dPr>
                        <m:begChr m:val="|"/>
                        <m:endChr m:val="|"/>
                        <m:ctrlPr>
                          <a:rPr lang="en-US" i="1">
                            <a:effectLst/>
                            <a:latin typeface="Cambria Math" panose="02040503050406030204" pitchFamily="18" charset="0"/>
                          </a:rPr>
                        </m:ctrlPr>
                      </m:dPr>
                      <m:e>
                        <m:m>
                          <m:mPr>
                            <m:mcs>
                              <m:mc>
                                <m:mcPr>
                                  <m:count m:val="2"/>
                                  <m:mcJc m:val="center"/>
                                </m:mcPr>
                              </m:mc>
                            </m:mcs>
                            <m:ctrlPr>
                              <a:rPr lang="en-US" i="1">
                                <a:effectLst/>
                                <a:latin typeface="Cambria Math" panose="02040503050406030204" pitchFamily="18" charset="0"/>
                              </a:rPr>
                            </m:ctrlPr>
                          </m:mPr>
                          <m:mr>
                            <m:e>
                              <m:acc>
                                <m:accPr>
                                  <m:chr m:val="̂"/>
                                  <m:ctrlPr>
                                    <a:rPr lang="en-US" i="1">
                                      <a:effectLst/>
                                      <a:latin typeface="Cambria Math" panose="02040503050406030204" pitchFamily="18" charset="0"/>
                                    </a:rPr>
                                  </m:ctrlPr>
                                </m:acc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𝑃</m:t>
                                  </m:r>
                                </m:e>
                              </m:acc>
                              <m:acc>
                                <m:accPr>
                                  <m:chr m:val="̃"/>
                                  <m:ctrlPr>
                                    <a:rPr lang="en-US" i="1">
                                      <a:effectLst/>
                                      <a:latin typeface="Cambria Math" panose="02040503050406030204" pitchFamily="18" charset="0"/>
                                    </a:rPr>
                                  </m:ctrlPr>
                                </m:acc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𝑌</m:t>
                                  </m:r>
                                </m:e>
                              </m:acc>
                            </m:e>
                            <m:e>
                              <m:acc>
                                <m:accPr>
                                  <m:chr m:val="̂"/>
                                  <m:ctrlPr>
                                    <a:rPr lang="en-US" i="1">
                                      <a:effectLst/>
                                      <a:latin typeface="Cambria Math" panose="02040503050406030204" pitchFamily="18" charset="0"/>
                                    </a:rPr>
                                  </m:ctrlPr>
                                </m:acc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𝑃</m:t>
                                  </m:r>
                                </m:e>
                              </m:acc>
                              <m:r>
                                <a:rPr lang="en-US" sz="1800" i="1">
                                  <a:effectLst/>
                                  <a:latin typeface="Cambria Math" panose="02040503050406030204" pitchFamily="18" charset="0"/>
                                  <a:ea typeface="DengXian" panose="02010600030101010101" pitchFamily="2" charset="-122"/>
                                  <a:cs typeface="Times New Roman" panose="02020603050405020304" pitchFamily="18" charset="0"/>
                                </a:rPr>
                                <m:t>𝐿</m:t>
                              </m:r>
                            </m:e>
                          </m:mr>
                        </m:m>
                      </m:e>
                    </m:d>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d>
                      <m:dPr>
                        <m:begChr m:val="|"/>
                        <m:endChr m:val="|"/>
                        <m:ctrlPr>
                          <a:rPr lang="en-US" i="1">
                            <a:effectLst/>
                            <a:latin typeface="Cambria Math" panose="02040503050406030204" pitchFamily="18" charset="0"/>
                          </a:rPr>
                        </m:ctrlPr>
                      </m:dPr>
                      <m:e>
                        <m:m>
                          <m:mPr>
                            <m:mcs>
                              <m:mc>
                                <m:mcPr>
                                  <m:count m:val="1"/>
                                  <m:mcJc m:val="center"/>
                                </m:mcPr>
                              </m:mc>
                            </m:mcs>
                            <m:ctrlPr>
                              <a:rPr lang="en-US" i="1">
                                <a:effectLst/>
                                <a:latin typeface="Cambria Math" panose="02040503050406030204" pitchFamily="18" charset="0"/>
                              </a:rPr>
                            </m:ctrlPr>
                          </m:mPr>
                          <m:mr>
                            <m:e>
                              <m:sSup>
                                <m:sSupPr>
                                  <m:ctrlPr>
                                    <a:rPr lang="en-US" i="1">
                                      <a:effectLst/>
                                      <a:latin typeface="Cambria Math" panose="02040503050406030204" pitchFamily="18" charset="0"/>
                                    </a:rPr>
                                  </m:ctrlPr>
                                </m:s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𝐺</m:t>
                                  </m:r>
                                </m:e>
                                <m:sup>
                                  <m:r>
                                    <a:rPr lang="en-US" sz="1800" i="1">
                                      <a:effectLst/>
                                      <a:latin typeface="Cambria Math" panose="02040503050406030204" pitchFamily="18" charset="0"/>
                                      <a:ea typeface="DengXian" panose="02010600030101010101" pitchFamily="2" charset="-122"/>
                                      <a:cs typeface="Times New Roman" panose="02020603050405020304" pitchFamily="18" charset="0"/>
                                    </a:rPr>
                                    <m:t>𝑇</m:t>
                                  </m:r>
                                </m:sup>
                              </m:sSup>
                            </m:e>
                          </m:mr>
                          <m:mr>
                            <m:e>
                              <m:sSup>
                                <m:sSupPr>
                                  <m:ctrlPr>
                                    <a:rPr lang="en-US" i="1">
                                      <a:effectLst/>
                                      <a:latin typeface="Cambria Math" panose="02040503050406030204" pitchFamily="18" charset="0"/>
                                    </a:rPr>
                                  </m:ctrlPr>
                                </m:s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𝐿</m:t>
                                  </m:r>
                                </m:e>
                                <m:sup>
                                  <m:r>
                                    <a:rPr lang="en-US" sz="1800" i="1">
                                      <a:effectLst/>
                                      <a:latin typeface="Cambria Math" panose="02040503050406030204" pitchFamily="18" charset="0"/>
                                      <a:ea typeface="DengXian" panose="02010600030101010101" pitchFamily="2" charset="-122"/>
                                      <a:cs typeface="Times New Roman" panose="02020603050405020304" pitchFamily="18" charset="0"/>
                                    </a:rPr>
                                    <m:t>𝑇</m:t>
                                  </m:r>
                                </m:sup>
                              </m:sSup>
                            </m:e>
                          </m:mr>
                        </m:m>
                      </m:e>
                    </m:d>
                    <m:d>
                      <m:dPr>
                        <m:begChr m:val="|"/>
                        <m:endChr m:val="|"/>
                        <m:ctrlPr>
                          <a:rPr lang="en-US" i="1">
                            <a:effectLst/>
                            <a:latin typeface="Cambria Math" panose="02040503050406030204" pitchFamily="18" charset="0"/>
                          </a:rPr>
                        </m:ctrlPr>
                      </m:dPr>
                      <m:e>
                        <m:m>
                          <m:mPr>
                            <m:mcs>
                              <m:mc>
                                <m:mcPr>
                                  <m:count m:val="2"/>
                                  <m:mcJc m:val="center"/>
                                </m:mcPr>
                              </m:mc>
                            </m:mcs>
                            <m:ctrlPr>
                              <a:rPr lang="en-US" i="1">
                                <a:effectLst/>
                                <a:latin typeface="Cambria Math" panose="02040503050406030204" pitchFamily="18" charset="0"/>
                              </a:rPr>
                            </m:ctrlPr>
                          </m:mPr>
                          <m:m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𝑌</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a:effectLst/>
                                      <a:latin typeface="Cambria Math" panose="02040503050406030204" pitchFamily="18" charset="0"/>
                                    </a:rPr>
                                  </m:ctrlPr>
                                </m:sSubPr>
                                <m:e>
                                  <m:acc>
                                    <m:accPr>
                                      <m:chr m:val="̂"/>
                                      <m:ctrlPr>
                                        <a:rPr lang="en-US" i="1">
                                          <a:effectLst/>
                                          <a:latin typeface="Cambria Math" panose="02040503050406030204" pitchFamily="18" charset="0"/>
                                        </a:rPr>
                                      </m:ctrlPr>
                                    </m:acc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𝜇</m:t>
                                      </m:r>
                                    </m:e>
                                  </m:acc>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0</m:t>
                                  </m:r>
                                </m:sub>
                              </m:sSub>
                            </m:e>
                            <m:e>
                              <m:acc>
                                <m:accPr>
                                  <m:chr m:val="̂"/>
                                  <m:ctrlPr>
                                    <a:rPr lang="en-US" i="1">
                                      <a:effectLst/>
                                      <a:latin typeface="Cambria Math" panose="02040503050406030204" pitchFamily="18" charset="0"/>
                                    </a:rPr>
                                  </m:ctrlPr>
                                </m:acc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𝑃</m:t>
                                  </m:r>
                                </m:e>
                              </m:acc>
                              <m:r>
                                <a:rPr lang="en-US" sz="1800" i="1">
                                  <a:effectLst/>
                                  <a:latin typeface="Cambria Math" panose="02040503050406030204" pitchFamily="18" charset="0"/>
                                  <a:ea typeface="DengXian" panose="02010600030101010101" pitchFamily="2" charset="-122"/>
                                  <a:cs typeface="Times New Roman" panose="02020603050405020304" pitchFamily="18" charset="0"/>
                                </a:rPr>
                                <m:t>𝐿</m:t>
                              </m:r>
                            </m:e>
                          </m:mr>
                        </m:m>
                      </m:e>
                    </m:d>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Likewise, for </a:t>
                </a:r>
                <a14:m>
                  <m:oMath xmlns:m="http://schemas.openxmlformats.org/officeDocument/2006/math">
                    <m:r>
                      <a:rPr lang="en-US" sz="1800" i="1" kern="100" smtClean="0">
                        <a:effectLst/>
                        <a:latin typeface="Cambria Math" panose="02040503050406030204" pitchFamily="18" charset="0"/>
                        <a:ea typeface="DengXian" panose="02010600030101010101" pitchFamily="2" charset="-122"/>
                        <a:cs typeface="Times New Roman" panose="02020603050405020304" pitchFamily="18" charset="0"/>
                      </a:rPr>
                      <m:t>𝑣𝑎𝑟</m:t>
                    </m:r>
                    <m:d>
                      <m:d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US" sz="1800" i="1" kern="100">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𝑆</m:t>
                                </m:r>
                              </m:e>
                            </m:acc>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𝛽</m:t>
                            </m:r>
                          </m:sub>
                        </m:sSub>
                      </m:e>
                    </m:d>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𝐺</m:t>
                        </m:r>
                      </m:e>
                      <m:sup>
                        <m:r>
                          <a:rPr lang="en-US" i="1">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𝐺</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𝐺</m:t>
                        </m:r>
                      </m:e>
                      <m:sup>
                        <m:r>
                          <a:rPr lang="en-US" i="1">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𝐿</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𝐿</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𝐺</m:t>
                    </m:r>
                  </m:oMath>
                </a14:m>
                <a:r>
                  <a:rPr lang="en-US" dirty="0"/>
                  <a:t>, there is </a:t>
                </a:r>
                <a14:m>
                  <m:oMath xmlns:m="http://schemas.openxmlformats.org/officeDocument/2006/math">
                    <m:r>
                      <a:rPr lang="en-US" i="1">
                        <a:latin typeface="Cambria Math" panose="02040503050406030204" pitchFamily="18" charset="0"/>
                      </a:rPr>
                      <m:t>𝑣𝑎𝑟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𝑆</m:t>
                                </m:r>
                              </m:e>
                            </m:acc>
                          </m:e>
                          <m:sub>
                            <m:r>
                              <a:rPr lang="en-US" i="1">
                                <a:latin typeface="Cambria Math" panose="02040503050406030204" pitchFamily="18" charset="0"/>
                              </a:rPr>
                              <m:t>𝛽</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𝑣𝑎𝑟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𝑆</m:t>
                                    </m:r>
                                  </m:e>
                                </m:acc>
                              </m:e>
                              <m:sub>
                                <m:r>
                                  <a:rPr lang="en-US" i="1">
                                    <a:latin typeface="Cambria Math" panose="02040503050406030204" pitchFamily="18" charset="0"/>
                                  </a:rPr>
                                  <m:t>𝛽</m:t>
                                </m:r>
                              </m:sub>
                            </m:sSub>
                          </m:e>
                        </m:d>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−1</m:t>
                                  </m:r>
                                </m:sup>
                              </m:sSup>
                              <m:r>
                                <a:rPr lang="en-US" i="1">
                                  <a:latin typeface="Cambria Math" panose="02040503050406030204" pitchFamily="18" charset="0"/>
                                </a:rPr>
                                <m:t>𝑋</m:t>
                              </m:r>
                            </m:e>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−1</m:t>
                                  </m:r>
                                </m:sup>
                              </m:sSup>
                              <m:r>
                                <a:rPr lang="en-US" i="1">
                                  <a:latin typeface="Cambria Math" panose="02040503050406030204" pitchFamily="18" charset="0"/>
                                </a:rPr>
                                <m:t>𝐿</m:t>
                              </m:r>
                            </m:e>
                          </m:mr>
                          <m:mr>
                            <m:e>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−1</m:t>
                                  </m:r>
                                </m:sup>
                              </m:sSup>
                              <m:r>
                                <a:rPr lang="en-US" i="1">
                                  <a:latin typeface="Cambria Math" panose="02040503050406030204" pitchFamily="18" charset="0"/>
                                </a:rPr>
                                <m:t>𝑋</m:t>
                              </m:r>
                            </m:e>
                            <m:e>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−1</m:t>
                                  </m:r>
                                </m:sup>
                              </m:sSup>
                              <m:r>
                                <a:rPr lang="en-US" i="1">
                                  <a:latin typeface="Cambria Math" panose="02040503050406030204" pitchFamily="18" charset="0"/>
                                </a:rPr>
                                <m:t>𝐿</m:t>
                              </m:r>
                            </m:e>
                          </m:mr>
                        </m:m>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𝑣𝑎𝑟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𝑆</m:t>
                                    </m:r>
                                  </m:e>
                                </m:acc>
                              </m:e>
                              <m:sub>
                                <m:r>
                                  <a:rPr lang="en-US" i="1">
                                    <a:latin typeface="Cambria Math" panose="02040503050406030204" pitchFamily="18" charset="0"/>
                                  </a:rPr>
                                  <m:t>𝛽</m:t>
                                </m:r>
                              </m:sub>
                            </m:sSub>
                          </m:e>
                        </m:d>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p>
                                <m:sSupPr>
                                  <m:ctrlPr>
                                    <a:rPr lang="en-US" i="1">
                                      <a:latin typeface="Cambria Math" panose="02040503050406030204" pitchFamily="18" charset="0"/>
                                    </a:rPr>
                                  </m:ctrlPr>
                                </m:sSupPr>
                                <m:e>
                                  <m:r>
                                    <a:rPr lang="en-US" i="1">
                                      <a:latin typeface="Cambria Math" panose="02040503050406030204" pitchFamily="18" charset="0"/>
                                    </a:rPr>
                                    <m:t>𝐺</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−1</m:t>
                                  </m:r>
                                </m:sup>
                              </m:sSup>
                              <m:r>
                                <a:rPr lang="en-US" i="1">
                                  <a:latin typeface="Cambria Math" panose="02040503050406030204" pitchFamily="18" charset="0"/>
                                </a:rPr>
                                <m:t>𝐺</m:t>
                              </m:r>
                            </m:e>
                            <m:e>
                              <m:sSup>
                                <m:sSupPr>
                                  <m:ctrlPr>
                                    <a:rPr lang="en-US" i="1">
                                      <a:latin typeface="Cambria Math" panose="02040503050406030204" pitchFamily="18" charset="0"/>
                                    </a:rPr>
                                  </m:ctrlPr>
                                </m:sSupPr>
                                <m:e>
                                  <m:r>
                                    <a:rPr lang="en-US" i="1">
                                      <a:latin typeface="Cambria Math" panose="02040503050406030204" pitchFamily="18" charset="0"/>
                                    </a:rPr>
                                    <m:t>𝐺</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−1</m:t>
                                  </m:r>
                                </m:sup>
                              </m:sSup>
                              <m:r>
                                <a:rPr lang="en-US" i="1">
                                  <a:latin typeface="Cambria Math" panose="02040503050406030204" pitchFamily="18" charset="0"/>
                                </a:rPr>
                                <m:t>𝑋</m:t>
                              </m:r>
                            </m:e>
                            <m:e>
                              <m:sSup>
                                <m:sSupPr>
                                  <m:ctrlPr>
                                    <a:rPr lang="en-US" i="1">
                                      <a:latin typeface="Cambria Math" panose="02040503050406030204" pitchFamily="18" charset="0"/>
                                    </a:rPr>
                                  </m:ctrlPr>
                                </m:sSupPr>
                                <m:e>
                                  <m:r>
                                    <a:rPr lang="en-US" i="1">
                                      <a:latin typeface="Cambria Math" panose="02040503050406030204" pitchFamily="18" charset="0"/>
                                    </a:rPr>
                                    <m:t>𝐺</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−1</m:t>
                                  </m:r>
                                </m:sup>
                              </m:sSup>
                              <m:r>
                                <a:rPr lang="en-US" i="1">
                                  <a:latin typeface="Cambria Math" panose="02040503050406030204" pitchFamily="18" charset="0"/>
                                </a:rPr>
                                <m:t>𝐿</m:t>
                              </m:r>
                            </m:e>
                          </m:mr>
                          <m:m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−1</m:t>
                                  </m:r>
                                </m:sup>
                              </m:sSup>
                              <m:r>
                                <a:rPr lang="en-US" i="1">
                                  <a:latin typeface="Cambria Math" panose="02040503050406030204" pitchFamily="18" charset="0"/>
                                </a:rPr>
                                <m:t>𝐺</m:t>
                              </m:r>
                            </m:e>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−1</m:t>
                                  </m:r>
                                </m:sup>
                              </m:sSup>
                              <m:r>
                                <a:rPr lang="en-US" i="1">
                                  <a:latin typeface="Cambria Math" panose="02040503050406030204" pitchFamily="18" charset="0"/>
                                </a:rPr>
                                <m:t>𝑋</m:t>
                              </m:r>
                            </m:e>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−1</m:t>
                                  </m:r>
                                </m:sup>
                              </m:sSup>
                              <m:r>
                                <a:rPr lang="en-US" i="1">
                                  <a:latin typeface="Cambria Math" panose="02040503050406030204" pitchFamily="18" charset="0"/>
                                </a:rPr>
                                <m:t>𝐿</m:t>
                              </m:r>
                            </m:e>
                          </m:mr>
                          <m:mr>
                            <m:e>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−1</m:t>
                                  </m:r>
                                </m:sup>
                              </m:sSup>
                              <m:r>
                                <a:rPr lang="en-US" i="1">
                                  <a:latin typeface="Cambria Math" panose="02040503050406030204" pitchFamily="18" charset="0"/>
                                </a:rPr>
                                <m:t>𝐺</m:t>
                              </m:r>
                            </m:e>
                            <m:e>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−1</m:t>
                                  </m:r>
                                </m:sup>
                              </m:sSup>
                              <m:r>
                                <a:rPr lang="en-US" i="1">
                                  <a:latin typeface="Cambria Math" panose="02040503050406030204" pitchFamily="18" charset="0"/>
                                </a:rPr>
                                <m:t>𝑋</m:t>
                              </m:r>
                            </m:e>
                            <m:e>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−1</m:t>
                                  </m:r>
                                </m:sup>
                              </m:sSup>
                              <m:r>
                                <a:rPr lang="en-US" i="1">
                                  <a:latin typeface="Cambria Math" panose="02040503050406030204" pitchFamily="18" charset="0"/>
                                </a:rPr>
                                <m:t>𝐿</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p>
                                <m:sSupPr>
                                  <m:ctrlPr>
                                    <a:rPr lang="en-US" i="1">
                                      <a:latin typeface="Cambria Math" panose="02040503050406030204" pitchFamily="18" charset="0"/>
                                    </a:rPr>
                                  </m:ctrlPr>
                                </m:sSupPr>
                                <m:e>
                                  <m:r>
                                    <a:rPr lang="en-US" i="1">
                                      <a:latin typeface="Cambria Math" panose="02040503050406030204" pitchFamily="18" charset="0"/>
                                    </a:rPr>
                                    <m:t>𝐺</m:t>
                                  </m:r>
                                </m:e>
                                <m:sup>
                                  <m:r>
                                    <a:rPr lang="en-US" i="1">
                                      <a:latin typeface="Cambria Math" panose="02040503050406030204" pitchFamily="18" charset="0"/>
                                    </a:rPr>
                                    <m:t>𝑇</m:t>
                                  </m:r>
                                </m:sup>
                              </m:sSup>
                            </m:e>
                          </m:mr>
                          <m:m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e>
                          </m:mr>
                          <m:mr>
                            <m:e>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𝑇</m:t>
                                  </m:r>
                                </m:sup>
                              </m:sSup>
                            </m:e>
                          </m:mr>
                        </m:m>
                      </m:e>
                    </m:d>
                    <m:sSup>
                      <m:sSupPr>
                        <m:ctrlPr>
                          <a:rPr lang="en-US"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−1</m:t>
                        </m:r>
                      </m:sup>
                    </m:sSup>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𝐺</m:t>
                              </m:r>
                            </m:e>
                            <m:e>
                              <m:r>
                                <a:rPr lang="en-US" i="1">
                                  <a:latin typeface="Cambria Math" panose="02040503050406030204" pitchFamily="18" charset="0"/>
                                </a:rPr>
                                <m:t>𝑋</m:t>
                              </m:r>
                            </m:e>
                            <m:e>
                              <m:r>
                                <a:rPr lang="en-US" i="1">
                                  <a:latin typeface="Cambria Math" panose="02040503050406030204" pitchFamily="18" charset="0"/>
                                </a:rPr>
                                <m:t>𝐿</m:t>
                              </m:r>
                            </m:e>
                          </m:mr>
                        </m:m>
                      </m:e>
                    </m:d>
                  </m:oMath>
                </a14:m>
                <a:endParaRPr lang="en-US" dirty="0"/>
              </a:p>
              <a:p>
                <a:pPr marL="285750" indent="-285750">
                  <a:buFont typeface="Arial" panose="020B0604020202020204" pitchFamily="34" charset="0"/>
                  <a:buChar char="•"/>
                </a:pPr>
                <a:endParaRPr lang="en-US" sz="1800" dirty="0">
                  <a:effectLst/>
                  <a:latin typeface="Times" pitchFamily="2" charset="0"/>
                  <a:ea typeface="DengXian" panose="02010600030101010101" pitchFamily="2" charset="-122"/>
                  <a:cs typeface="Calibri" panose="020F0502020204030204" pitchFamily="34" charset="0"/>
                </a:endParaRPr>
              </a:p>
              <a:p>
                <a:pPr marL="285750" indent="-285750">
                  <a:buFont typeface="Arial" panose="020B0604020202020204" pitchFamily="34" charset="0"/>
                  <a:buChar char="•"/>
                </a:pPr>
                <a:r>
                  <a:rPr lang="en-US" sz="1800" dirty="0">
                    <a:effectLst/>
                    <a:latin typeface="Times" pitchFamily="2" charset="0"/>
                    <a:ea typeface="DengXian" panose="02010600030101010101" pitchFamily="2" charset="-122"/>
                    <a:cs typeface="Calibri" panose="020F0502020204030204" pitchFamily="34" charset="0"/>
                  </a:rPr>
                  <a:t>So there is </a:t>
                </a:r>
                <a14:m>
                  <m:oMath xmlns:m="http://schemas.openxmlformats.org/officeDocument/2006/math">
                    <m:sSub>
                      <m:sSubPr>
                        <m:ctrlPr>
                          <a:rPr lang="en-US" sz="18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𝑇</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𝛽</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fPr>
                      <m:num>
                        <m:sSub>
                          <m:sSub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bPr>
                          <m:e>
                            <m:sSup>
                              <m:sSup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pPr>
                              <m:e>
                                <m:acc>
                                  <m:accPr>
                                    <m:chr m:val="̃"/>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𝑆</m:t>
                                    </m:r>
                                  </m:e>
                                </m:acc>
                              </m:e>
                              <m:sup>
                                <m:r>
                                  <a:rPr lang="en-US" sz="1800" i="1">
                                    <a:effectLst/>
                                    <a:latin typeface="Cambria Math" panose="02040503050406030204" pitchFamily="18" charset="0"/>
                                    <a:ea typeface="DengXian" panose="02010600030101010101" pitchFamily="2" charset="-122"/>
                                    <a:cs typeface="Times New Roman" panose="02020603050405020304" pitchFamily="18" charset="0"/>
                                  </a:rPr>
                                  <m:t>2</m:t>
                                </m:r>
                              </m:sup>
                            </m:sSup>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𝛽</m:t>
                            </m:r>
                          </m:sub>
                        </m:sSub>
                      </m:num>
                      <m:den>
                        <m:r>
                          <a:rPr lang="en-US" sz="1800" i="1">
                            <a:effectLst/>
                            <a:latin typeface="Cambria Math" panose="02040503050406030204" pitchFamily="18" charset="0"/>
                            <a:ea typeface="DengXian" panose="02010600030101010101" pitchFamily="2" charset="-122"/>
                            <a:cs typeface="Times New Roman" panose="02020603050405020304" pitchFamily="18" charset="0"/>
                          </a:rPr>
                          <m:t> </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𝑣𝑎𝑟</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𝑆</m:t>
                                </m:r>
                              </m:e>
                            </m:acc>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𝛽</m:t>
                            </m:r>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den>
                    </m:f>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𝑀</m:t>
                                    </m:r>
                                  </m:e>
                                  <m: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𝑆</m:t>
                                            </m:r>
                                          </m:e>
                                        </m:acc>
                                      </m:e>
                                      <m:sub>
                                        <m:r>
                                          <a:rPr lang="en-US" i="1">
                                            <a:latin typeface="Cambria Math" panose="02040503050406030204" pitchFamily="18" charset="0"/>
                                          </a:rPr>
                                          <m:t>𝛽</m:t>
                                        </m:r>
                                      </m:sub>
                                    </m:sSub>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𝑇</m:t>
                                    </m:r>
                                  </m:sup>
                                </m:sSup>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𝐿</m:t>
                                </m:r>
                              </m:e>
                            </m:d>
                          </m:e>
                          <m:sup>
                            <m:r>
                              <a:rPr lang="en-US" i="1">
                                <a:latin typeface="Cambria Math" panose="02040503050406030204" pitchFamily="18" charset="0"/>
                              </a:rPr>
                              <m:t>2</m:t>
                            </m:r>
                          </m:sup>
                        </m:sSup>
                      </m:num>
                      <m:den>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𝑣𝑎𝑟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𝑆</m:t>
                                        </m:r>
                                      </m:e>
                                    </m:acc>
                                  </m:e>
                                  <m:sub>
                                    <m:r>
                                      <a:rPr lang="en-US" i="1">
                                        <a:latin typeface="Cambria Math" panose="02040503050406030204" pitchFamily="18" charset="0"/>
                                      </a:rPr>
                                      <m:t>𝛽</m:t>
                                    </m:r>
                                  </m:sub>
                                </m:sSub>
                              </m:e>
                            </m:d>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−1</m:t>
                                      </m:r>
                                    </m:sup>
                                  </m:sSup>
                                  <m:r>
                                    <a:rPr lang="en-US" i="1">
                                      <a:latin typeface="Cambria Math" panose="02040503050406030204" pitchFamily="18" charset="0"/>
                                    </a:rPr>
                                    <m:t>𝑋</m:t>
                                  </m:r>
                                </m:e>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−1</m:t>
                                      </m:r>
                                    </m:sup>
                                  </m:sSup>
                                  <m:r>
                                    <a:rPr lang="en-US" i="1">
                                      <a:latin typeface="Cambria Math" panose="02040503050406030204" pitchFamily="18" charset="0"/>
                                    </a:rPr>
                                    <m:t>𝐿</m:t>
                                  </m:r>
                                </m:e>
                              </m:mr>
                              <m:mr>
                                <m:e>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−1</m:t>
                                      </m:r>
                                    </m:sup>
                                  </m:sSup>
                                  <m:r>
                                    <a:rPr lang="en-US" i="1">
                                      <a:latin typeface="Cambria Math" panose="02040503050406030204" pitchFamily="18" charset="0"/>
                                    </a:rPr>
                                    <m:t>𝑋</m:t>
                                  </m:r>
                                </m:e>
                                <m:e>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−1</m:t>
                                      </m:r>
                                    </m:sup>
                                  </m:sSup>
                                  <m:r>
                                    <a:rPr lang="en-US" i="1">
                                      <a:latin typeface="Cambria Math" panose="02040503050406030204" pitchFamily="18" charset="0"/>
                                    </a:rPr>
                                    <m:t>𝐿</m:t>
                                  </m:r>
                                </m:e>
                              </m:mr>
                            </m:m>
                          </m:e>
                        </m:d>
                      </m:den>
                    </m:f>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𝜒</m:t>
                        </m:r>
                      </m:e>
                      <m:sup>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2</m:t>
                        </m:r>
                      </m:sup>
                    </m:sSup>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(1)</m:t>
                    </m:r>
                  </m:oMath>
                </a14:m>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22" name="TextBox 21">
                <a:extLst>
                  <a:ext uri="{FF2B5EF4-FFF2-40B4-BE49-F238E27FC236}">
                    <a16:creationId xmlns:a16="http://schemas.microsoft.com/office/drawing/2014/main" id="{0C652F0A-CCC5-BD0C-4DE2-F2002A831F8E}"/>
                  </a:ext>
                </a:extLst>
              </p:cNvPr>
              <p:cNvSpPr txBox="1">
                <a:spLocks noRot="1" noChangeAspect="1" noMove="1" noResize="1" noEditPoints="1" noAdjustHandles="1" noChangeArrowheads="1" noChangeShapeType="1" noTextEdit="1"/>
              </p:cNvSpPr>
              <p:nvPr/>
            </p:nvSpPr>
            <p:spPr>
              <a:xfrm>
                <a:off x="444452" y="998620"/>
                <a:ext cx="11430716" cy="5098191"/>
              </a:xfrm>
              <a:prstGeom prst="rect">
                <a:avLst/>
              </a:prstGeom>
              <a:blipFill>
                <a:blip r:embed="rId3"/>
                <a:stretch>
                  <a:fillRect l="-555" t="-496"/>
                </a:stretch>
              </a:blipFill>
            </p:spPr>
            <p:txBody>
              <a:bodyPr/>
              <a:lstStyle/>
              <a:p>
                <a:r>
                  <a:rPr lang="en-US">
                    <a:noFill/>
                  </a:rPr>
                  <a:t> </a:t>
                </a:r>
              </a:p>
            </p:txBody>
          </p:sp>
        </mc:Fallback>
      </mc:AlternateContent>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25</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137E93-9AB1-1C1A-3653-4C72DE5AF33D}"/>
                  </a:ext>
                </a:extLst>
              </p:cNvPr>
              <p:cNvSpPr txBox="1"/>
              <p:nvPr/>
            </p:nvSpPr>
            <p:spPr>
              <a:xfrm>
                <a:off x="635076" y="6196592"/>
                <a:ext cx="11149494" cy="478272"/>
              </a:xfrm>
              <a:prstGeom prst="rect">
                <a:avLst/>
              </a:prstGeom>
              <a:noFill/>
            </p:spPr>
            <p:txBody>
              <a:bodyPr wrap="square">
                <a:spAutoFit/>
              </a:bodyPr>
              <a:lstStyle/>
              <a:p>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𝑋</m:t>
                        </m:r>
                      </m:e>
                      <m:sub>
                        <m:r>
                          <a:rPr lang="en-US" sz="1200" i="1">
                            <a:latin typeface="Cambria Math" panose="02040503050406030204" pitchFamily="18" charset="0"/>
                          </a:rPr>
                          <m:t>𝑔</m:t>
                        </m:r>
                        <m:r>
                          <a:rPr lang="en-US" sz="1200" i="1">
                            <a:latin typeface="Cambria Math" panose="02040503050406030204" pitchFamily="18" charset="0"/>
                          </a:rPr>
                          <m:t>/</m:t>
                        </m:r>
                        <m:r>
                          <a:rPr lang="en-US" sz="1200" i="1">
                            <a:latin typeface="Cambria Math" panose="02040503050406030204" pitchFamily="18" charset="0"/>
                          </a:rPr>
                          <m:t>𝑙</m:t>
                        </m:r>
                      </m:sub>
                    </m:sSub>
                    <m:r>
                      <a:rPr lang="en-US" sz="1200" i="1">
                        <a:latin typeface="Cambria Math" panose="02040503050406030204" pitchFamily="18" charset="0"/>
                      </a:rPr>
                      <m:t>=</m:t>
                    </m:r>
                    <m:r>
                      <a:rPr lang="en-US" sz="1200" b="0" i="1" smtClean="0">
                        <a:latin typeface="Cambria Math" panose="02040503050406030204" pitchFamily="18" charset="0"/>
                      </a:rPr>
                      <m:t>𝑔𝑙𝑜𝑏𝑎𝑙</m:t>
                    </m:r>
                    <m:r>
                      <a:rPr lang="en-US" sz="1200" b="0" i="1" smtClean="0">
                        <a:latin typeface="Cambria Math" panose="02040503050406030204" pitchFamily="18" charset="0"/>
                      </a:rPr>
                      <m:t>/</m:t>
                    </m:r>
                    <m:r>
                      <a:rPr lang="en-US" sz="1200" b="0" i="1" smtClean="0">
                        <a:latin typeface="Cambria Math" panose="02040503050406030204" pitchFamily="18" charset="0"/>
                      </a:rPr>
                      <m:t>𝑙𝑜𝑐𝑎𝑙</m:t>
                    </m:r>
                    <m:r>
                      <a:rPr lang="en-US" sz="1200" b="0" i="1" smtClean="0">
                        <a:latin typeface="Cambria Math" panose="02040503050406030204" pitchFamily="18" charset="0"/>
                      </a:rPr>
                      <m:t> </m:t>
                    </m:r>
                    <m:r>
                      <a:rPr lang="en-US" sz="1200" i="1">
                        <a:latin typeface="Cambria Math" panose="02040503050406030204" pitchFamily="18" charset="0"/>
                      </a:rPr>
                      <m:t>𝑎𝑛𝑐𝑒𝑠𝑡𝑟𝑦</m:t>
                    </m:r>
                    <m:r>
                      <a:rPr lang="en-US" sz="1200" i="1">
                        <a:latin typeface="Cambria Math" panose="02040503050406030204" pitchFamily="18" charset="0"/>
                      </a:rPr>
                      <m:t> </m:t>
                    </m:r>
                    <m:r>
                      <a:rPr lang="en-US" sz="1200" i="1">
                        <a:latin typeface="Cambria Math" panose="02040503050406030204" pitchFamily="18" charset="0"/>
                      </a:rPr>
                      <m:t>𝑐𝑜𝑜𝑟𝑑𝑖𝑛𝑎𝑡𝑒𝑠𝑤𝑖𝑡h</m:t>
                    </m:r>
                    <m:r>
                      <a:rPr lang="en-US" sz="1200" i="1">
                        <a:latin typeface="Cambria Math" panose="02040503050406030204" pitchFamily="18" charset="0"/>
                      </a:rPr>
                      <m:t> </m:t>
                    </m:r>
                    <m:r>
                      <a:rPr lang="en-US" sz="1200" i="1">
                        <a:latin typeface="Cambria Math" panose="02040503050406030204" pitchFamily="18" charset="0"/>
                      </a:rPr>
                      <m:t>𝑡h𝑒</m:t>
                    </m:r>
                    <m:r>
                      <a:rPr lang="en-US" sz="1200" i="1">
                        <a:latin typeface="Cambria Math" panose="02040503050406030204" pitchFamily="18" charset="0"/>
                      </a:rPr>
                      <m:t> </m:t>
                    </m:r>
                    <m:r>
                      <a:rPr lang="en-US" sz="1200" i="1">
                        <a:latin typeface="Cambria Math" panose="02040503050406030204" pitchFamily="18" charset="0"/>
                      </a:rPr>
                      <m:t>𝑡𝑜𝑝</m:t>
                    </m:r>
                    <m:r>
                      <a:rPr lang="en-US" sz="1200" i="1">
                        <a:latin typeface="Cambria Math" panose="02040503050406030204" pitchFamily="18" charset="0"/>
                      </a:rPr>
                      <m:t> </m:t>
                    </m:r>
                    <m:r>
                      <a:rPr lang="en-US" sz="1200" i="1">
                        <a:latin typeface="Cambria Math" panose="02040503050406030204" pitchFamily="18" charset="0"/>
                      </a:rPr>
                      <m:t>𝐽</m:t>
                    </m:r>
                    <m:r>
                      <a:rPr lang="en-US" sz="1200" i="1">
                        <a:latin typeface="Cambria Math" panose="02040503050406030204" pitchFamily="18" charset="0"/>
                      </a:rPr>
                      <m:t> </m:t>
                    </m:r>
                    <m:r>
                      <a:rPr lang="en-US" sz="1200" i="1">
                        <a:latin typeface="Cambria Math" panose="02040503050406030204" pitchFamily="18" charset="0"/>
                      </a:rPr>
                      <m:t>𝑃𝐶𝑠</m:t>
                    </m:r>
                    <m:r>
                      <a:rPr lang="en-US" sz="1200" i="1">
                        <a:latin typeface="Cambria Math" panose="02040503050406030204" pitchFamily="18" charset="0"/>
                      </a:rPr>
                      <m:t> , </m:t>
                    </m:r>
                    <m:r>
                      <a:rPr lang="en-US" sz="1200" b="0" i="1" smtClean="0">
                        <a:latin typeface="Cambria Math" panose="02040503050406030204" pitchFamily="18" charset="0"/>
                      </a:rPr>
                      <m:t>𝑏</m:t>
                    </m:r>
                    <m:r>
                      <a:rPr lang="en-US" sz="1200" b="0" i="1" smtClean="0">
                        <a:latin typeface="Cambria Math" panose="02040503050406030204" pitchFamily="18" charset="0"/>
                      </a:rPr>
                      <m:t>=</m:t>
                    </m:r>
                    <m:r>
                      <a:rPr lang="en-US" sz="1200" i="1">
                        <a:latin typeface="Cambria Math" panose="02040503050406030204" pitchFamily="18" charset="0"/>
                      </a:rPr>
                      <m:t>𝑟𝑎𝑛𝑑𝑜𝑚</m:t>
                    </m:r>
                    <m:r>
                      <a:rPr lang="en-US" sz="1200" i="1">
                        <a:latin typeface="Cambria Math" panose="02040503050406030204" pitchFamily="18" charset="0"/>
                      </a:rPr>
                      <m:t> </m:t>
                    </m:r>
                    <m:r>
                      <a:rPr lang="en-US" sz="1200" i="1">
                        <a:latin typeface="Cambria Math" panose="02040503050406030204" pitchFamily="18" charset="0"/>
                      </a:rPr>
                      <m:t>𝑒𝑓𝑓𝑒𝑐𝑡</m:t>
                    </m:r>
                    <m:r>
                      <a:rPr lang="en-US" sz="1200" i="1">
                        <a:latin typeface="Cambria Math" panose="02040503050406030204" pitchFamily="18" charset="0"/>
                      </a:rPr>
                      <m:t> </m:t>
                    </m:r>
                    <m:r>
                      <a:rPr lang="en-US" sz="1200" i="1">
                        <a:latin typeface="Cambria Math" panose="02040503050406030204" pitchFamily="18" charset="0"/>
                      </a:rPr>
                      <m:t>𝑎𝑐𝑐𝑜𝑢𝑛𝑡𝑖𝑛𝑔</m:t>
                    </m:r>
                    <m:r>
                      <a:rPr lang="en-US" sz="1200" i="1">
                        <a:latin typeface="Cambria Math" panose="02040503050406030204" pitchFamily="18" charset="0"/>
                      </a:rPr>
                      <m:t> </m:t>
                    </m:r>
                    <m:r>
                      <a:rPr lang="en-US" sz="1200" i="1">
                        <a:latin typeface="Cambria Math" panose="02040503050406030204" pitchFamily="18" charset="0"/>
                      </a:rPr>
                      <m:t>𝑓𝑜𝑟</m:t>
                    </m:r>
                    <m:r>
                      <a:rPr lang="en-US" sz="1200" i="1">
                        <a:latin typeface="Cambria Math" panose="02040503050406030204" pitchFamily="18" charset="0"/>
                      </a:rPr>
                      <m:t> </m:t>
                    </m:r>
                    <m:r>
                      <a:rPr lang="en-US" sz="1200" i="1">
                        <a:latin typeface="Cambria Math" panose="02040503050406030204" pitchFamily="18" charset="0"/>
                      </a:rPr>
                      <m:t>𝑠𝑎𝑚𝑝𝑙𝑒</m:t>
                    </m:r>
                    <m:r>
                      <a:rPr lang="en-US" sz="1200" i="1">
                        <a:latin typeface="Cambria Math" panose="02040503050406030204" pitchFamily="18" charset="0"/>
                      </a:rPr>
                      <m:t> </m:t>
                    </m:r>
                    <m:r>
                      <a:rPr lang="en-US" sz="1200" i="1">
                        <a:latin typeface="Cambria Math" panose="02040503050406030204" pitchFamily="18" charset="0"/>
                      </a:rPr>
                      <m:t>𝑟𝑒𝑙𝑎𝑡𝑒𝑑𝑛𝑒𝑠𝑠</m:t>
                    </m:r>
                    <m:r>
                      <a:rPr lang="en-US" sz="1200" b="0" i="1" smtClean="0">
                        <a:latin typeface="Cambria Math" panose="02040503050406030204" pitchFamily="18" charset="0"/>
                      </a:rPr>
                      <m:t>, </m:t>
                    </m:r>
                    <m:r>
                      <a:rPr lang="en-US" sz="1200" b="0" i="1" smtClean="0">
                        <a:latin typeface="Cambria Math" panose="02040503050406030204" pitchFamily="18" charset="0"/>
                      </a:rPr>
                      <m:t>𝐶</m:t>
                    </m:r>
                    <m:r>
                      <a:rPr lang="en-US" sz="1200" b="0" i="1" smtClean="0">
                        <a:latin typeface="Cambria Math" panose="02040503050406030204" pitchFamily="18" charset="0"/>
                      </a:rPr>
                      <m:t>=</m:t>
                    </m:r>
                    <m:r>
                      <a:rPr lang="en-US" sz="1200" b="0" i="1" smtClean="0">
                        <a:latin typeface="Cambria Math" panose="02040503050406030204" pitchFamily="18" charset="0"/>
                      </a:rPr>
                      <m:t>𝑐𝑜𝑣𝑎𝑟𝑖𝑎𝑡𝑒𝑠</m:t>
                    </m:r>
                    <m:r>
                      <a:rPr lang="en-US" sz="1200" b="0" i="1" smtClean="0">
                        <a:latin typeface="Cambria Math" panose="02040503050406030204" pitchFamily="18" charset="0"/>
                      </a:rPr>
                      <m:t>, </m:t>
                    </m:r>
                    <m:r>
                      <a:rPr lang="en-US" sz="1200" b="0" i="1" smtClean="0">
                        <a:latin typeface="Cambria Math" panose="02040503050406030204" pitchFamily="18" charset="0"/>
                      </a:rPr>
                      <m:t>𝐺</m:t>
                    </m:r>
                    <m:r>
                      <a:rPr lang="en-US" sz="1200" b="0" i="1" smtClean="0">
                        <a:latin typeface="Cambria Math" panose="02040503050406030204" pitchFamily="18" charset="0"/>
                      </a:rPr>
                      <m:t>=</m:t>
                    </m:r>
                    <m:r>
                      <a:rPr lang="en-US" sz="1200" b="0" i="1" smtClean="0">
                        <a:latin typeface="Cambria Math" panose="02040503050406030204" pitchFamily="18" charset="0"/>
                      </a:rPr>
                      <m:t>𝑔𝑒𝑛𝑜𝑡𝑦𝑝𝑒</m:t>
                    </m:r>
                    <m:r>
                      <a:rPr lang="en-US" sz="1200" b="0" i="1" smtClean="0">
                        <a:latin typeface="Cambria Math" panose="02040503050406030204" pitchFamily="18" charset="0"/>
                      </a:rPr>
                      <m:t> </m:t>
                    </m:r>
                    <m:r>
                      <a:rPr lang="en-US" sz="1200" b="0" i="1" smtClean="0">
                        <a:latin typeface="Cambria Math" panose="02040503050406030204" pitchFamily="18" charset="0"/>
                      </a:rPr>
                      <m:t>𝑣𝑒𝑐𝑡𝑜𝑟</m:t>
                    </m:r>
                    <m:r>
                      <a:rPr lang="en-US" sz="1200" b="0" i="1" smtClean="0">
                        <a:latin typeface="Cambria Math" panose="02040503050406030204" pitchFamily="18" charset="0"/>
                      </a:rPr>
                      <m:t>, </m:t>
                    </m:r>
                    <m:r>
                      <a:rPr lang="en-US" sz="1200" b="0" i="1" smtClean="0">
                        <a:latin typeface="Cambria Math" panose="02040503050406030204" pitchFamily="18" charset="0"/>
                      </a:rPr>
                      <m:t>𝑌</m:t>
                    </m:r>
                    <m:r>
                      <a:rPr lang="en-US" sz="1200" b="0" i="1" smtClean="0">
                        <a:latin typeface="Cambria Math" panose="02040503050406030204" pitchFamily="18" charset="0"/>
                      </a:rPr>
                      <m:t>=</m:t>
                    </m:r>
                    <m:r>
                      <a:rPr lang="en-US" sz="1200" b="0" i="1" smtClean="0">
                        <a:latin typeface="Cambria Math" panose="02040503050406030204" pitchFamily="18" charset="0"/>
                      </a:rPr>
                      <m:t>𝑝h𝑒𝑛𝑜𝑡𝑦𝑝𝑒</m:t>
                    </m:r>
                    <m:r>
                      <a:rPr lang="en-US" sz="1200" b="0" i="1" smtClean="0">
                        <a:latin typeface="Cambria Math" panose="02040503050406030204" pitchFamily="18" charset="0"/>
                      </a:rPr>
                      <m:t> </m:t>
                    </m:r>
                    <m:r>
                      <a:rPr lang="en-US" sz="1200" b="0" i="1" smtClean="0">
                        <a:latin typeface="Cambria Math" panose="02040503050406030204" pitchFamily="18" charset="0"/>
                      </a:rPr>
                      <m:t>𝑣𝑒𝑐𝑡𝑜𝑟</m:t>
                    </m:r>
                    <m:r>
                      <a:rPr lang="en-US" sz="1200" b="0" i="1" smtClean="0">
                        <a:latin typeface="Cambria Math" panose="02040503050406030204" pitchFamily="18" charset="0"/>
                      </a:rPr>
                      <m:t>,</m:t>
                    </m:r>
                    <m:r>
                      <a:rPr lang="en-US" sz="1200" i="1">
                        <a:latin typeface="Cambria Math" panose="02040503050406030204" pitchFamily="18" charset="0"/>
                      </a:rPr>
                      <m:t>𝑔</m:t>
                    </m:r>
                    <m:d>
                      <m:dPr>
                        <m:ctrlPr>
                          <a:rPr lang="en-US" sz="1200" i="1">
                            <a:latin typeface="Cambria Math" panose="02040503050406030204" pitchFamily="18" charset="0"/>
                          </a:rPr>
                        </m:ctrlPr>
                      </m:dPr>
                      <m:e>
                        <m:r>
                          <a:rPr lang="en-US" sz="1200" i="1">
                            <a:latin typeface="Cambria Math" panose="02040503050406030204" pitchFamily="18" charset="0"/>
                          </a:rPr>
                          <m:t>∙</m:t>
                        </m:r>
                      </m:e>
                    </m:d>
                    <m:r>
                      <a:rPr lang="en-US" sz="1200" b="0" i="1" smtClean="0">
                        <a:latin typeface="Cambria Math" panose="02040503050406030204" pitchFamily="18" charset="0"/>
                      </a:rPr>
                      <m:t>=</m:t>
                    </m:r>
                    <m:r>
                      <a:rPr lang="en-US" sz="1200" b="0" i="1" smtClean="0">
                        <a:latin typeface="Cambria Math" panose="02040503050406030204" pitchFamily="18" charset="0"/>
                      </a:rPr>
                      <m:t>𝑙𝑖𝑛𝑘</m:t>
                    </m:r>
                    <m:r>
                      <a:rPr lang="en-US" sz="1200" b="0" i="1" smtClean="0">
                        <a:latin typeface="Cambria Math" panose="02040503050406030204" pitchFamily="18" charset="0"/>
                      </a:rPr>
                      <m:t> </m:t>
                    </m:r>
                    <m:r>
                      <a:rPr lang="en-US" sz="1200" b="0" i="1" smtClean="0">
                        <a:latin typeface="Cambria Math" panose="02040503050406030204" pitchFamily="18" charset="0"/>
                      </a:rPr>
                      <m:t>𝑓𝑢𝑛𝑐𝑡𝑖𝑜𝑛</m:t>
                    </m:r>
                    <m:r>
                      <a:rPr lang="en-US" sz="1200" b="0" i="1" smtClean="0">
                        <a:latin typeface="Cambria Math" panose="02040503050406030204" pitchFamily="18" charset="0"/>
                      </a:rPr>
                      <m:t>, </m:t>
                    </m:r>
                    <m:r>
                      <a:rPr lang="en-US" sz="1200" b="0" i="1" smtClean="0">
                        <a:latin typeface="Cambria Math" panose="02040503050406030204" pitchFamily="18" charset="0"/>
                      </a:rPr>
                      <m:t>𝜇</m:t>
                    </m:r>
                    <m:r>
                      <a:rPr lang="en-US" sz="1200" b="0" i="1" smtClean="0">
                        <a:latin typeface="Cambria Math" panose="02040503050406030204" pitchFamily="18" charset="0"/>
                      </a:rPr>
                      <m:t>=</m:t>
                    </m:r>
                    <m:r>
                      <a:rPr lang="en-US" sz="1200" b="0" i="1" smtClean="0">
                        <a:latin typeface="Cambria Math" panose="02040503050406030204" pitchFamily="18" charset="0"/>
                      </a:rPr>
                      <m:t>𝑐𝑜𝑛𝑑𝑖𝑡𝑖𝑜𝑛𝑎𝑙</m:t>
                    </m:r>
                    <m:r>
                      <a:rPr lang="en-US" sz="1200" b="0" i="1" smtClean="0">
                        <a:latin typeface="Cambria Math" panose="02040503050406030204" pitchFamily="18" charset="0"/>
                      </a:rPr>
                      <m:t> </m:t>
                    </m:r>
                    <m:r>
                      <a:rPr lang="en-US" sz="1200" b="0" i="1" smtClean="0">
                        <a:latin typeface="Cambria Math" panose="02040503050406030204" pitchFamily="18" charset="0"/>
                      </a:rPr>
                      <m:t>𝑒𝑥𝑝𝑒𝑐𝑡𝑎𝑡𝑖𝑜𝑛</m:t>
                    </m:r>
                    <m:r>
                      <a:rPr lang="en-US" sz="1200" b="0" i="1" smtClean="0">
                        <a:latin typeface="Cambria Math" panose="02040503050406030204" pitchFamily="18" charset="0"/>
                      </a:rPr>
                      <m:t> </m:t>
                    </m:r>
                    <m:r>
                      <a:rPr lang="en-US" sz="1200" b="0" i="1" smtClean="0">
                        <a:latin typeface="Cambria Math" panose="02040503050406030204" pitchFamily="18" charset="0"/>
                      </a:rPr>
                      <m:t>𝑜𝑓</m:t>
                    </m:r>
                    <m:r>
                      <a:rPr lang="en-US" sz="1200" b="0" i="1" smtClean="0">
                        <a:latin typeface="Cambria Math" panose="02040503050406030204" pitchFamily="18" charset="0"/>
                      </a:rPr>
                      <m:t> </m:t>
                    </m:r>
                    <m:r>
                      <a:rPr lang="en-US" sz="1200" b="0" i="1" smtClean="0">
                        <a:latin typeface="Cambria Math" panose="02040503050406030204" pitchFamily="18" charset="0"/>
                      </a:rPr>
                      <m:t>𝑌</m:t>
                    </m:r>
                    <m:r>
                      <a:rPr lang="en-US" sz="1200" b="0" i="1" smtClean="0">
                        <a:latin typeface="Cambria Math" panose="02040503050406030204" pitchFamily="18" charset="0"/>
                      </a:rPr>
                      <m:t> </m:t>
                    </m:r>
                    <m:r>
                      <a:rPr lang="en-US" sz="1200" b="0" i="1" smtClean="0">
                        <a:latin typeface="Cambria Math" panose="02040503050406030204" pitchFamily="18" charset="0"/>
                      </a:rPr>
                      <m:t>𝑢𝑛𝑑𝑒𝑟</m:t>
                    </m:r>
                    <m:r>
                      <a:rPr lang="en-US" sz="1200" b="0" i="1" smtClean="0">
                        <a:latin typeface="Cambria Math" panose="02040503050406030204" pitchFamily="18" charset="0"/>
                      </a:rPr>
                      <m:t> </m:t>
                    </m:r>
                    <m:r>
                      <a:rPr lang="en-US" sz="1200" b="0" i="1" smtClean="0">
                        <a:latin typeface="Cambria Math" panose="02040503050406030204" pitchFamily="18" charset="0"/>
                      </a:rPr>
                      <m:t>𝑑𝑖𝑓𝑓𝑒𝑟𝑒𝑛𝑡</m:t>
                    </m:r>
                    <m:r>
                      <a:rPr lang="en-US" sz="1200" b="0" i="1" smtClean="0">
                        <a:latin typeface="Cambria Math" panose="02040503050406030204" pitchFamily="18" charset="0"/>
                      </a:rPr>
                      <m:t> </m:t>
                    </m:r>
                    <m:r>
                      <a:rPr lang="en-US" sz="1200" b="0" i="1" smtClean="0">
                        <a:latin typeface="Cambria Math" panose="02040503050406030204" pitchFamily="18" charset="0"/>
                      </a:rPr>
                      <m:t>𝑠𝑖𝑡𝑢𝑎𝑡𝑖𝑜𝑛𝑠</m:t>
                    </m:r>
                    <m:r>
                      <a:rPr lang="en-US" sz="1200" b="0" i="1" smtClean="0">
                        <a:latin typeface="Cambria Math" panose="02040503050406030204" pitchFamily="18" charset="0"/>
                      </a:rPr>
                      <m:t>, </m:t>
                    </m:r>
                    <m:r>
                      <a:rPr lang="en-US" sz="1200" b="0" i="1" smtClean="0">
                        <a:latin typeface="Cambria Math" panose="02040503050406030204" pitchFamily="18" charset="0"/>
                      </a:rPr>
                      <m:t>𝜙</m:t>
                    </m:r>
                    <m:r>
                      <a:rPr lang="en-US" sz="1200" b="0" i="1" smtClean="0">
                        <a:latin typeface="Cambria Math" panose="02040503050406030204" pitchFamily="18" charset="0"/>
                      </a:rPr>
                      <m:t>=</m:t>
                    </m:r>
                    <m:r>
                      <a:rPr lang="en-US" sz="1200" b="0" i="1" smtClean="0">
                        <a:latin typeface="Cambria Math" panose="02040503050406030204" pitchFamily="18" charset="0"/>
                      </a:rPr>
                      <m:t>𝑑𝑖𝑠𝑝𝑒𝑟𝑠𝑖𝑜𝑛</m:t>
                    </m:r>
                    <m:r>
                      <a:rPr lang="en-US" sz="1200" b="0" i="1" smtClean="0">
                        <a:latin typeface="Cambria Math" panose="02040503050406030204" pitchFamily="18" charset="0"/>
                      </a:rPr>
                      <m:t> </m:t>
                    </m:r>
                    <m:r>
                      <a:rPr lang="en-US" sz="1200" b="0" i="1" smtClean="0">
                        <a:latin typeface="Cambria Math" panose="02040503050406030204" pitchFamily="18" charset="0"/>
                      </a:rPr>
                      <m:t>𝑝𝑎𝑟𝑎𝑚𝑒𝑡𝑒𝑟</m:t>
                    </m:r>
                  </m:oMath>
                </a14:m>
                <a:r>
                  <a:rPr lang="en-US" sz="1200" i="1" dirty="0"/>
                  <a:t> </a:t>
                </a:r>
              </a:p>
            </p:txBody>
          </p:sp>
        </mc:Choice>
        <mc:Fallback xmlns="">
          <p:sp>
            <p:nvSpPr>
              <p:cNvPr id="5" name="TextBox 4">
                <a:extLst>
                  <a:ext uri="{FF2B5EF4-FFF2-40B4-BE49-F238E27FC236}">
                    <a16:creationId xmlns:a16="http://schemas.microsoft.com/office/drawing/2014/main" id="{43137E93-9AB1-1C1A-3653-4C72DE5AF33D}"/>
                  </a:ext>
                </a:extLst>
              </p:cNvPr>
              <p:cNvSpPr txBox="1">
                <a:spLocks noRot="1" noChangeAspect="1" noMove="1" noResize="1" noEditPoints="1" noAdjustHandles="1" noChangeArrowheads="1" noChangeShapeType="1" noTextEdit="1"/>
              </p:cNvSpPr>
              <p:nvPr/>
            </p:nvSpPr>
            <p:spPr>
              <a:xfrm>
                <a:off x="635076" y="6196592"/>
                <a:ext cx="11149494" cy="478272"/>
              </a:xfrm>
              <a:prstGeom prst="rect">
                <a:avLst/>
              </a:prstGeom>
              <a:blipFill>
                <a:blip r:embed="rId4"/>
                <a:stretch>
                  <a:fillRect b="-5263"/>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62FC4ED3-1E28-BB1E-164C-067B22E1951D}"/>
              </a:ext>
            </a:extLst>
          </p:cNvPr>
          <p:cNvCxnSpPr>
            <a:cxnSpLocks/>
          </p:cNvCxnSpPr>
          <p:nvPr/>
        </p:nvCxnSpPr>
        <p:spPr>
          <a:xfrm>
            <a:off x="447174" y="6196592"/>
            <a:ext cx="11297653" cy="0"/>
          </a:xfrm>
          <a:prstGeom prst="line">
            <a:avLst/>
          </a:prstGeom>
          <a:ln w="952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33313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9352240" cy="584775"/>
          </a:xfrm>
          <a:prstGeom prst="rect">
            <a:avLst/>
          </a:prstGeom>
          <a:noFill/>
        </p:spPr>
        <p:txBody>
          <a:bodyPr wrap="none" rtlCol="0">
            <a:spAutoFit/>
          </a:bodyPr>
          <a:lstStyle/>
          <a:p>
            <a:r>
              <a:rPr lang="en-US" sz="3200" b="1" dirty="0"/>
              <a:t>Aim 2: Develop local-ancestry-aware GWAS models</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11430716" cy="5419689"/>
              </a:xfrm>
              <a:prstGeom prst="rect">
                <a:avLst/>
              </a:prstGeom>
              <a:noFill/>
            </p:spPr>
            <p:txBody>
              <a:bodyPr wrap="square" rtlCol="0">
                <a:spAutoFit/>
              </a:bodyPr>
              <a:lstStyle/>
              <a:p>
                <a:r>
                  <a:rPr lang="en-US" b="1" dirty="0"/>
                  <a:t>Rationale</a:t>
                </a:r>
              </a:p>
              <a:p>
                <a:pPr marL="285750" indent="-285750">
                  <a:buFont typeface="Arial" panose="020B0604020202020204" pitchFamily="34" charset="0"/>
                  <a:buChar char="•"/>
                </a:pPr>
                <a:r>
                  <a:rPr lang="en-US" b="1" i="1" dirty="0">
                    <a:ea typeface="DengXian" panose="02010600030101010101" pitchFamily="2" charset="-122"/>
                    <a:cs typeface="Times New Roman" panose="02020603050405020304" pitchFamily="18" charset="0"/>
                  </a:rPr>
                  <a:t>Algorithm</a:t>
                </a:r>
                <a:endParaRPr lang="en-US" sz="1800" b="1" i="1" dirty="0">
                  <a:effectLst/>
                  <a:ea typeface="DengXian" panose="02010600030101010101" pitchFamily="2" charset="-122"/>
                  <a:cs typeface="Times New Roman" panose="02020603050405020304" pitchFamily="18" charset="0"/>
                </a:endParaRPr>
              </a:p>
              <a:p>
                <a:pPr marL="742950" lvl="1" indent="-285750">
                  <a:buFont typeface="Arial" panose="020B0604020202020204" pitchFamily="34" charset="0"/>
                  <a:buChar char="•"/>
                </a:pPr>
                <a:r>
                  <a:rPr lang="en-US" dirty="0">
                    <a:ea typeface="DengXian" panose="02010600030101010101" pitchFamily="2" charset="-122"/>
                    <a:cs typeface="Times New Roman" panose="02020603050405020304" pitchFamily="18" charset="0"/>
                  </a:rPr>
                  <a:t>Fit the null model to get </a:t>
                </a:r>
                <a14:m>
                  <m:oMath xmlns:m="http://schemas.openxmlformats.org/officeDocument/2006/math">
                    <m:sSup>
                      <m:sSupPr>
                        <m:ctrlPr>
                          <a:rPr lang="en-US" b="0" i="1" smtClean="0">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lang="en-US" b="0" i="0" smtClean="0">
                            <a:latin typeface="Cambria Math" panose="02040503050406030204" pitchFamily="18" charset="0"/>
                            <a:ea typeface="DengXian" panose="02010600030101010101" pitchFamily="2" charset="-122"/>
                            <a:cs typeface="Times New Roman" panose="02020603050405020304" pitchFamily="18" charset="0"/>
                          </a:rPr>
                          <m:t>Σ</m:t>
                        </m:r>
                      </m:e>
                      <m:sup>
                        <m:r>
                          <a:rPr lang="en-US" b="0" i="1" smtClean="0">
                            <a:latin typeface="Cambria Math" panose="02040503050406030204" pitchFamily="18" charset="0"/>
                            <a:ea typeface="DengXian" panose="02010600030101010101" pitchFamily="2" charset="-122"/>
                            <a:cs typeface="Times New Roman" panose="02020603050405020304" pitchFamily="18" charset="0"/>
                          </a:rPr>
                          <m:t>−1</m:t>
                        </m:r>
                      </m:sup>
                    </m:sSup>
                    <m:r>
                      <a:rPr lang="en-US" b="0" i="1" smtClean="0">
                        <a:latin typeface="Cambria Math" panose="02040503050406030204" pitchFamily="18" charset="0"/>
                        <a:ea typeface="DengXian" panose="02010600030101010101" pitchFamily="2" charset="-122"/>
                        <a:cs typeface="Times New Roman" panose="02020603050405020304" pitchFamily="18" charset="0"/>
                      </a:rPr>
                      <m:t>, </m:t>
                    </m:r>
                    <m:r>
                      <a:rPr lang="en-US" b="0" i="1" smtClean="0">
                        <a:latin typeface="Cambria Math" panose="02040503050406030204" pitchFamily="18" charset="0"/>
                        <a:ea typeface="DengXian" panose="02010600030101010101" pitchFamily="2" charset="-122"/>
                        <a:cs typeface="Times New Roman" panose="02020603050405020304" pitchFamily="18" charset="0"/>
                      </a:rPr>
                      <m:t>𝑌</m:t>
                    </m:r>
                    <m:r>
                      <a:rPr lang="en-US" b="0" i="1" smtClean="0">
                        <a:latin typeface="Cambria Math" panose="02040503050406030204" pitchFamily="18" charset="0"/>
                        <a:ea typeface="DengXian" panose="02010600030101010101" pitchFamily="2" charset="-122"/>
                        <a:cs typeface="Times New Roman" panose="02020603050405020304" pitchFamily="18" charset="0"/>
                      </a:rPr>
                      <m:t>−</m:t>
                    </m:r>
                    <m:sSub>
                      <m:sSubPr>
                        <m:ctrlPr>
                          <a:rPr lang="en-US" b="0" i="1" smtClean="0">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US" b="0" i="1" smtClean="0">
                                <a:latin typeface="Cambria Math" panose="02040503050406030204" pitchFamily="18" charset="0"/>
                                <a:ea typeface="DengXian" panose="02010600030101010101" pitchFamily="2" charset="-122"/>
                                <a:cs typeface="Times New Roman" panose="02020603050405020304" pitchFamily="18" charset="0"/>
                              </a:rPr>
                            </m:ctrlPr>
                          </m:accPr>
                          <m:e>
                            <m:r>
                              <a:rPr lang="en-US" b="0" i="1" smtClean="0">
                                <a:latin typeface="Cambria Math" panose="02040503050406030204" pitchFamily="18" charset="0"/>
                                <a:ea typeface="DengXian" panose="02010600030101010101" pitchFamily="2" charset="-122"/>
                                <a:cs typeface="Times New Roman" panose="02020603050405020304" pitchFamily="18" charset="0"/>
                              </a:rPr>
                              <m:t>𝜇</m:t>
                            </m:r>
                          </m:e>
                        </m:acc>
                      </m:e>
                      <m:sub>
                        <m:r>
                          <a:rPr lang="en-US" b="0" i="1" smtClean="0">
                            <a:latin typeface="Cambria Math" panose="02040503050406030204" pitchFamily="18" charset="0"/>
                            <a:ea typeface="DengXian" panose="02010600030101010101" pitchFamily="2" charset="-122"/>
                            <a:cs typeface="Times New Roman" panose="02020603050405020304" pitchFamily="18" charset="0"/>
                          </a:rPr>
                          <m:t>0</m:t>
                        </m:r>
                      </m:sub>
                    </m:sSub>
                  </m:oMath>
                </a14:m>
                <a:r>
                  <a:rPr lang="en-US" dirty="0">
                    <a:ea typeface="DengXian" panose="02010600030101010101" pitchFamily="2" charset="-122"/>
                    <a:cs typeface="Times New Roman" panose="02020603050405020304" pitchFamily="18" charset="0"/>
                  </a:rPr>
                  <a:t>, etc.</a:t>
                </a:r>
              </a:p>
              <a:p>
                <a:pPr marL="742950" lvl="1" indent="-285750">
                  <a:buFont typeface="Arial" panose="020B0604020202020204" pitchFamily="34" charset="0"/>
                  <a:buChar char="•"/>
                </a:pPr>
                <a:r>
                  <a:rPr lang="en-US" dirty="0">
                    <a:ea typeface="DengXian" panose="02010600030101010101" pitchFamily="2" charset="-122"/>
                    <a:cs typeface="Times New Roman" panose="02020603050405020304" pitchFamily="18" charset="0"/>
                  </a:rPr>
                  <a:t>Calculate fixed sub block matrices </a:t>
                </a:r>
                <a14:m>
                  <m:oMath xmlns:m="http://schemas.openxmlformats.org/officeDocument/2006/math">
                    <m:r>
                      <a:rPr lang="en-US" b="0" i="1" smtClean="0">
                        <a:latin typeface="Cambria Math" panose="02040503050406030204" pitchFamily="18" charset="0"/>
                        <a:ea typeface="DengXian" panose="02010600030101010101" pitchFamily="2" charset="-122"/>
                        <a:cs typeface="Times New Roman" panose="02020603050405020304" pitchFamily="18" charset="0"/>
                      </a:rPr>
                      <m:t>𝑋</m:t>
                    </m:r>
                    <m:sSup>
                      <m:sSupPr>
                        <m:ctrlPr>
                          <a:rPr lang="en-US" b="0" i="1" smtClean="0">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lang="en-US" b="0" i="0" smtClean="0">
                            <a:latin typeface="Cambria Math" panose="02040503050406030204" pitchFamily="18" charset="0"/>
                            <a:ea typeface="DengXian" panose="02010600030101010101" pitchFamily="2" charset="-122"/>
                            <a:cs typeface="Times New Roman" panose="02020603050405020304" pitchFamily="18" charset="0"/>
                          </a:rPr>
                          <m:t>Σ</m:t>
                        </m:r>
                      </m:e>
                      <m:sup>
                        <m:r>
                          <a:rPr lang="en-US" b="0" i="1" smtClean="0">
                            <a:latin typeface="Cambria Math" panose="02040503050406030204" pitchFamily="18" charset="0"/>
                            <a:ea typeface="DengXian" panose="02010600030101010101" pitchFamily="2" charset="-122"/>
                            <a:cs typeface="Times New Roman" panose="02020603050405020304" pitchFamily="18" charset="0"/>
                          </a:rPr>
                          <m:t>−1</m:t>
                        </m:r>
                      </m:sup>
                    </m:sSup>
                    <m:r>
                      <a:rPr lang="en-US" b="0" i="1" smtClean="0">
                        <a:latin typeface="Cambria Math" panose="02040503050406030204" pitchFamily="18" charset="0"/>
                        <a:ea typeface="DengXian" panose="02010600030101010101" pitchFamily="2" charset="-122"/>
                        <a:cs typeface="Times New Roman" panose="02020603050405020304" pitchFamily="18" charset="0"/>
                      </a:rPr>
                      <m:t>, </m:t>
                    </m:r>
                    <m:sSup>
                      <m:sSupPr>
                        <m:ctrlPr>
                          <a:rPr lang="en-US" b="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ctrlPr>
                      </m:sSupPr>
                      <m:e>
                        <m:r>
                          <a:rPr lang="en-US" b="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𝑋</m:t>
                        </m:r>
                      </m:e>
                      <m:sup>
                        <m:r>
                          <a:rPr lang="en-US" b="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𝑇</m:t>
                        </m:r>
                      </m:sup>
                    </m:sSup>
                    <m:sSup>
                      <m:sSupPr>
                        <m:ctrlPr>
                          <a:rPr lang="en-US" b="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lang="en-US" b="0" i="0"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Σ</m:t>
                        </m:r>
                      </m:e>
                      <m:sup>
                        <m:r>
                          <a:rPr lang="en-US" b="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−1</m:t>
                        </m:r>
                      </m:sup>
                    </m:sSup>
                    <m:r>
                      <a:rPr lang="en-US" b="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𝑋</m:t>
                    </m:r>
                  </m:oMath>
                </a14:m>
                <a:r>
                  <a:rPr lang="en-US" dirty="0">
                    <a:effectLst/>
                    <a:ea typeface="DengXian" panose="02010600030101010101" pitchFamily="2" charset="-122"/>
                    <a:cs typeface="Times New Roman" panose="02020603050405020304" pitchFamily="18" charset="0"/>
                  </a:rPr>
                  <a:t>, etc.</a:t>
                </a:r>
              </a:p>
              <a:p>
                <a:pPr marL="742950" lvl="1" indent="-285750">
                  <a:buFont typeface="Arial" panose="020B0604020202020204" pitchFamily="34" charset="0"/>
                  <a:buChar char="•"/>
                </a:pPr>
                <a:r>
                  <a:rPr lang="en-US" dirty="0">
                    <a:effectLst/>
                    <a:ea typeface="DengXian" panose="02010600030101010101" pitchFamily="2" charset="-122"/>
                    <a:cs typeface="Times New Roman" panose="02020603050405020304" pitchFamily="18" charset="0"/>
                  </a:rPr>
                  <a:t>Subset </a:t>
                </a:r>
                <a14:m>
                  <m:oMath xmlns:m="http://schemas.openxmlformats.org/officeDocument/2006/math">
                    <m:r>
                      <a:rPr lang="en-US" b="0" i="1" smtClean="0">
                        <a:effectLst/>
                        <a:latin typeface="Cambria Math" panose="02040503050406030204" pitchFamily="18" charset="0"/>
                        <a:ea typeface="DengXian" panose="02010600030101010101" pitchFamily="2" charset="-122"/>
                        <a:cs typeface="Times New Roman" panose="02020603050405020304" pitchFamily="18" charset="0"/>
                      </a:rPr>
                      <m:t>𝐺</m:t>
                    </m:r>
                  </m:oMath>
                </a14:m>
                <a:r>
                  <a:rPr lang="en-US" dirty="0">
                    <a:effectLst/>
                    <a:ea typeface="DengXian" panose="02010600030101010101" pitchFamily="2" charset="-122"/>
                    <a:cs typeface="Times New Roman" panose="02020603050405020304" pitchFamily="18" charset="0"/>
                  </a:rPr>
                  <a:t> into batches and get the submatrices needed</a:t>
                </a:r>
              </a:p>
              <a:p>
                <a:pPr marL="742950" lvl="1" indent="-285750">
                  <a:buFont typeface="Arial" panose="020B0604020202020204" pitchFamily="34" charset="0"/>
                  <a:buChar char="•"/>
                </a:pPr>
                <a:endParaRPr lang="en-US" dirty="0">
                  <a:effectLst/>
                  <a:ea typeface="DengXian" panose="02010600030101010101" pitchFamily="2" charset="-122"/>
                  <a:cs typeface="Times New Roman" panose="02020603050405020304" pitchFamily="18" charset="0"/>
                </a:endParaRPr>
              </a:p>
              <a:p>
                <a:pPr marL="1200150" lvl="2" indent="-285750">
                  <a:buFont typeface="Arial" panose="020B0604020202020204" pitchFamily="34" charset="0"/>
                  <a:buChar char="•"/>
                </a:pPr>
                <a:r>
                  <a:rPr lang="en-US" dirty="0">
                    <a:effectLst/>
                    <a:ea typeface="DengXian" panose="02010600030101010101" pitchFamily="2" charset="-122"/>
                    <a:cs typeface="Times New Roman" panose="02020603050405020304" pitchFamily="18" charset="0"/>
                  </a:rPr>
                  <a:t>Calculated </a:t>
                </a:r>
                <a14:m>
                  <m:oMath xmlns:m="http://schemas.openxmlformats.org/officeDocument/2006/math">
                    <m:sSup>
                      <m:sSupPr>
                        <m:ctrlPr>
                          <a:rPr lang="en-US" b="0" i="1" smtClean="0">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b="0" i="1" smtClean="0">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t>𝐺</m:t>
                        </m:r>
                      </m:e>
                      <m:sup>
                        <m:r>
                          <a:rPr lang="en-US" b="0" i="1" smtClean="0">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t>𝑇</m:t>
                        </m:r>
                      </m:sup>
                    </m:sSup>
                    <m:d>
                      <m:dPr>
                        <m:ctrlPr>
                          <a:rPr lang="en-US" b="0" i="1" smtClean="0">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ctrlPr>
                      </m:dPr>
                      <m:e>
                        <m:r>
                          <a:rPr lang="en-US" b="0" i="1" smtClean="0">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t>𝑌</m:t>
                        </m:r>
                        <m:r>
                          <a:rPr lang="en-US" b="0" i="1" smtClean="0">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b="0" i="1" smtClean="0">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US" b="0" i="1" smtClean="0">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b="0" i="1" smtClean="0">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t>𝜇</m:t>
                                </m:r>
                              </m:e>
                            </m:acc>
                          </m:e>
                          <m:sub>
                            <m:r>
                              <a:rPr lang="en-US" b="0" i="1" smtClean="0">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t>0</m:t>
                            </m:r>
                          </m:sub>
                        </m:sSub>
                      </m:e>
                    </m:d>
                  </m:oMath>
                </a14:m>
                <a:r>
                  <a:rPr lang="en-US" dirty="0">
                    <a:effectLst/>
                    <a:ea typeface="DengXian" panose="02010600030101010101" pitchFamily="2" charset="-122"/>
                    <a:cs typeface="Times New Roman" panose="02020603050405020304" pitchFamily="18" charset="0"/>
                  </a:rPr>
                  <a:t>, </a:t>
                </a:r>
                <a14:m>
                  <m:oMath xmlns:m="http://schemas.openxmlformats.org/officeDocument/2006/math">
                    <m:sSup>
                      <m:sSupPr>
                        <m:ctrlPr>
                          <a:rPr lang="en-US" b="0" i="1" smtClean="0">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b="0" i="1" smtClean="0">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t>𝐺</m:t>
                        </m:r>
                      </m:e>
                      <m:sup>
                        <m:r>
                          <a:rPr lang="en-US" b="0" i="1" smtClean="0">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t>𝑇</m:t>
                        </m:r>
                      </m:sup>
                    </m:sSup>
                    <m:sSup>
                      <m:sSupPr>
                        <m:ctrlPr>
                          <a:rPr lang="en-US" b="0" i="1" smtClean="0">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lang="en-US" b="0" i="0" smtClean="0">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t>Σ</m:t>
                        </m:r>
                      </m:e>
                      <m:sup>
                        <m:r>
                          <a:rPr lang="en-US" b="0" i="1" smtClean="0">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b="0" i="1" smtClean="0">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t>𝐺</m:t>
                    </m:r>
                  </m:oMath>
                </a14:m>
                <a:r>
                  <a:rPr lang="en-US" dirty="0">
                    <a:effectLst/>
                    <a:ea typeface="DengXian" panose="02010600030101010101" pitchFamily="2" charset="-122"/>
                    <a:cs typeface="Times New Roman" panose="02020603050405020304" pitchFamily="18" charset="0"/>
                  </a:rPr>
                  <a:t>, </a:t>
                </a:r>
                <a14:m>
                  <m:oMath xmlns:m="http://schemas.openxmlformats.org/officeDocument/2006/math">
                    <m:sSup>
                      <m:sSupPr>
                        <m:ctrlPr>
                          <a:rPr lang="en-US" b="0" i="1" smtClean="0">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b="0" i="1" smtClean="0">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t>𝐺</m:t>
                        </m:r>
                      </m:e>
                      <m:sup>
                        <m:r>
                          <a:rPr lang="en-US" b="0" i="1" smtClean="0">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t>𝑇</m:t>
                        </m:r>
                      </m:sup>
                    </m:sSup>
                    <m:sSup>
                      <m:sSupPr>
                        <m:ctrlPr>
                          <a:rPr lang="en-US" b="0" i="1" smtClean="0">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lang="en-US" b="0" i="0" smtClean="0">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t>Σ</m:t>
                        </m:r>
                      </m:e>
                      <m:sup>
                        <m:r>
                          <a:rPr lang="en-US" b="0" i="1" smtClean="0">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b="0" i="1" smtClean="0">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t>𝑋</m:t>
                    </m:r>
                  </m:oMath>
                </a14:m>
                <a:r>
                  <a:rPr lang="en-US" dirty="0">
                    <a:effectLst/>
                    <a:ea typeface="DengXian" panose="02010600030101010101" pitchFamily="2" charset="-122"/>
                    <a:cs typeface="Times New Roman" panose="02020603050405020304" pitchFamily="18" charset="0"/>
                  </a:rPr>
                  <a:t>, etc.</a:t>
                </a:r>
              </a:p>
              <a:p>
                <a:pPr marL="1200150" lvl="2" indent="-285750">
                  <a:buFont typeface="Arial" panose="020B0604020202020204" pitchFamily="34" charset="0"/>
                  <a:buChar char="•"/>
                </a:pPr>
                <a:endParaRPr lang="en-US" dirty="0">
                  <a:effectLst/>
                  <a:ea typeface="DengXian" panose="02010600030101010101" pitchFamily="2" charset="-122"/>
                  <a:cs typeface="Times New Roman" panose="02020603050405020304" pitchFamily="18" charset="0"/>
                </a:endParaRPr>
              </a:p>
              <a:p>
                <a:pPr marL="1200150" lvl="2" indent="-285750">
                  <a:buFont typeface="Arial" panose="020B0604020202020204" pitchFamily="34" charset="0"/>
                  <a:buChar char="•"/>
                </a:pPr>
                <a:r>
                  <a:rPr lang="en-US" dirty="0">
                    <a:effectLst/>
                    <a:ea typeface="DengXian" panose="02010600030101010101" pitchFamily="2" charset="-122"/>
                    <a:cs typeface="Times New Roman" panose="02020603050405020304" pitchFamily="18" charset="0"/>
                  </a:rPr>
                  <a:t>Identified </a:t>
                </a:r>
                <a14:m>
                  <m:oMath xmlns:m="http://schemas.openxmlformats.org/officeDocument/2006/math">
                    <m:r>
                      <a:rPr lang="en-US" b="0" i="1" smtClean="0">
                        <a:effectLst/>
                        <a:latin typeface="Cambria Math" panose="02040503050406030204" pitchFamily="18" charset="0"/>
                        <a:ea typeface="DengXian" panose="02010600030101010101" pitchFamily="2" charset="-122"/>
                        <a:cs typeface="Times New Roman" panose="02020603050405020304" pitchFamily="18" charset="0"/>
                      </a:rPr>
                      <m:t>𝐿</m:t>
                    </m:r>
                  </m:oMath>
                </a14:m>
                <a:r>
                  <a:rPr lang="en-US" dirty="0">
                    <a:effectLst/>
                    <a:ea typeface="DengXian" panose="02010600030101010101" pitchFamily="2" charset="-122"/>
                    <a:cs typeface="Times New Roman" panose="02020603050405020304" pitchFamily="18" charset="0"/>
                  </a:rPr>
                  <a:t> involved</a:t>
                </a:r>
              </a:p>
              <a:p>
                <a:pPr marL="1200150" lvl="2" indent="-285750">
                  <a:buFont typeface="Arial" panose="020B0604020202020204" pitchFamily="34" charset="0"/>
                  <a:buChar char="•"/>
                </a:pPr>
                <a:endParaRPr lang="en-US" dirty="0">
                  <a:effectLst/>
                  <a:ea typeface="DengXian" panose="02010600030101010101" pitchFamily="2" charset="-122"/>
                  <a:cs typeface="Times New Roman" panose="02020603050405020304" pitchFamily="18" charset="0"/>
                </a:endParaRPr>
              </a:p>
              <a:p>
                <a:pPr marL="1200150" lvl="2" indent="-285750">
                  <a:buFont typeface="Arial" panose="020B0604020202020204" pitchFamily="34" charset="0"/>
                  <a:buChar char="•"/>
                </a:pPr>
                <a:r>
                  <a:rPr lang="en-US" dirty="0">
                    <a:effectLst/>
                    <a:ea typeface="DengXian" panose="02010600030101010101" pitchFamily="2" charset="-122"/>
                    <a:cs typeface="Times New Roman" panose="02020603050405020304" pitchFamily="18" charset="0"/>
                  </a:rPr>
                  <a:t>Calculated </a:t>
                </a:r>
                <a14:m>
                  <m:oMath xmlns:m="http://schemas.openxmlformats.org/officeDocument/2006/math">
                    <m:sSup>
                      <m:sSupPr>
                        <m:ctrlPr>
                          <a:rPr lang="en-US" b="0" i="1"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b="0" i="1"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t>𝐺</m:t>
                        </m:r>
                      </m:e>
                      <m:sup>
                        <m:r>
                          <a:rPr lang="en-US" b="0" i="1"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t>𝑇</m:t>
                        </m:r>
                      </m:sup>
                    </m:sSup>
                    <m:sSup>
                      <m:sSupPr>
                        <m:ctrlPr>
                          <a:rPr lang="en-US" b="0" i="1"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lang="en-US" b="0" i="0"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t>Σ</m:t>
                        </m:r>
                      </m:e>
                      <m:sup>
                        <m:r>
                          <a:rPr lang="en-US" b="0" i="1"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b="0" i="1"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t>𝐿</m:t>
                    </m:r>
                  </m:oMath>
                </a14:m>
                <a:r>
                  <a:rPr lang="en-US" dirty="0">
                    <a:effectLst/>
                    <a:ea typeface="DengXian" panose="02010600030101010101" pitchFamily="2" charset="-122"/>
                    <a:cs typeface="Times New Roman" panose="02020603050405020304" pitchFamily="18" charset="0"/>
                  </a:rPr>
                  <a:t>, </a:t>
                </a:r>
                <a14:m>
                  <m:oMath xmlns:m="http://schemas.openxmlformats.org/officeDocument/2006/math">
                    <m:sSup>
                      <m:sSupPr>
                        <m:ctrlPr>
                          <a:rPr lang="en-US" b="0" i="1"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b="0" i="1"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t>𝑋</m:t>
                        </m:r>
                      </m:e>
                      <m:sup>
                        <m:r>
                          <a:rPr lang="en-US" b="0" i="1"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t>𝑇</m:t>
                        </m:r>
                      </m:sup>
                    </m:sSup>
                    <m:sSup>
                      <m:sSupPr>
                        <m:ctrlPr>
                          <a:rPr lang="en-US" b="0" i="1"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lang="en-US" b="0" i="0"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t>Σ</m:t>
                        </m:r>
                      </m:e>
                      <m:sup>
                        <m:r>
                          <a:rPr lang="en-US" b="0" i="1"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b="0" i="1"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t>𝐿</m:t>
                    </m:r>
                  </m:oMath>
                </a14:m>
                <a:r>
                  <a:rPr lang="en-US" dirty="0">
                    <a:effectLst/>
                    <a:ea typeface="DengXian" panose="02010600030101010101" pitchFamily="2" charset="-122"/>
                    <a:cs typeface="Times New Roman" panose="02020603050405020304" pitchFamily="18" charset="0"/>
                  </a:rPr>
                  <a:t>, </a:t>
                </a:r>
                <a14:m>
                  <m:oMath xmlns:m="http://schemas.openxmlformats.org/officeDocument/2006/math">
                    <m:sSup>
                      <m:sSupPr>
                        <m:ctrlPr>
                          <a:rPr lang="en-US" b="0" i="1"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b="0" i="1"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t>𝐿</m:t>
                        </m:r>
                      </m:e>
                      <m:sup>
                        <m:r>
                          <a:rPr lang="en-US" b="0" i="1"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t>𝑇</m:t>
                        </m:r>
                      </m:sup>
                    </m:sSup>
                    <m:r>
                      <a:rPr lang="en-US" b="0" i="1"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t>(</m:t>
                    </m:r>
                    <m:r>
                      <a:rPr lang="en-US" b="0" i="1"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t>𝑌</m:t>
                    </m:r>
                    <m:r>
                      <a:rPr lang="en-US" b="0" i="1"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b="0" i="1"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US" b="0" i="1"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b="0" i="1"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t>𝜇</m:t>
                            </m:r>
                          </m:e>
                        </m:acc>
                      </m:e>
                      <m:sub>
                        <m:r>
                          <a:rPr lang="en-US" b="0" i="1"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t>0</m:t>
                        </m:r>
                      </m:sub>
                    </m:sSub>
                    <m:r>
                      <a:rPr lang="en-US" b="0" i="1"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t>)</m:t>
                    </m:r>
                  </m:oMath>
                </a14:m>
                <a:r>
                  <a:rPr lang="en-US" dirty="0">
                    <a:effectLst/>
                    <a:ea typeface="DengXian" panose="02010600030101010101" pitchFamily="2" charset="-122"/>
                    <a:cs typeface="Times New Roman" panose="02020603050405020304" pitchFamily="18" charset="0"/>
                  </a:rPr>
                  <a:t>, </a:t>
                </a:r>
                <a14:m>
                  <m:oMath xmlns:m="http://schemas.openxmlformats.org/officeDocument/2006/math">
                    <m:sSup>
                      <m:sSupPr>
                        <m:ctrlPr>
                          <a:rPr lang="en-US" b="0" i="1" dirty="0"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b="0" i="1" dirty="0"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t>𝐿</m:t>
                        </m:r>
                      </m:e>
                      <m:sup>
                        <m:r>
                          <a:rPr lang="en-US" b="0" i="1" dirty="0"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t>𝑇</m:t>
                        </m:r>
                      </m:sup>
                    </m:sSup>
                    <m:sSup>
                      <m:sSupPr>
                        <m:ctrlPr>
                          <a:rPr lang="en-US" b="0" i="1" dirty="0"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lang="en-US" b="0" i="0" dirty="0"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t>Σ</m:t>
                        </m:r>
                      </m:e>
                      <m:sup>
                        <m:r>
                          <a:rPr lang="en-US" b="0" i="1" dirty="0"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b="0" i="1" dirty="0"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t>𝐿</m:t>
                    </m:r>
                  </m:oMath>
                </a14:m>
                <a:endParaRPr lang="en-US" dirty="0">
                  <a:solidFill>
                    <a:schemeClr val="accent4"/>
                  </a:solidFill>
                  <a:effectLst/>
                  <a:ea typeface="DengXian" panose="02010600030101010101" pitchFamily="2" charset="-122"/>
                  <a:cs typeface="Times New Roman" panose="02020603050405020304" pitchFamily="18" charset="0"/>
                </a:endParaRPr>
              </a:p>
              <a:p>
                <a:pPr marL="1200150" lvl="2" indent="-285750">
                  <a:buFont typeface="Arial" panose="020B0604020202020204" pitchFamily="34" charset="0"/>
                  <a:buChar char="•"/>
                </a:pPr>
                <a:endParaRPr lang="en-US" dirty="0">
                  <a:effectLst/>
                  <a:ea typeface="DengXian" panose="02010600030101010101" pitchFamily="2" charset="-122"/>
                  <a:cs typeface="Times New Roman" panose="02020603050405020304" pitchFamily="18" charset="0"/>
                </a:endParaRPr>
              </a:p>
              <a:p>
                <a:pPr marL="1200150" lvl="2" indent="-285750">
                  <a:buFont typeface="Arial" panose="020B0604020202020204" pitchFamily="34" charset="0"/>
                  <a:buChar char="•"/>
                </a:pPr>
                <a:r>
                  <a:rPr lang="en-US" b="0" dirty="0">
                    <a:effectLst/>
                    <a:ea typeface="DengXian" panose="02010600030101010101" pitchFamily="2" charset="-122"/>
                    <a:cs typeface="Times New Roman" panose="02020603050405020304" pitchFamily="18" charset="0"/>
                  </a:rPr>
                  <a:t>Calculated </a:t>
                </a:r>
                <a14:m>
                  <m:oMath xmlns:m="http://schemas.openxmlformats.org/officeDocument/2006/math">
                    <m:r>
                      <a:rPr lang="en-US" b="0" i="1" smtClean="0">
                        <a:effectLst/>
                        <a:latin typeface="Cambria Math" panose="02040503050406030204" pitchFamily="18" charset="0"/>
                        <a:ea typeface="DengXian" panose="02010600030101010101" pitchFamily="2" charset="-122"/>
                        <a:cs typeface="Times New Roman" panose="02020603050405020304" pitchFamily="18" charset="0"/>
                      </a:rPr>
                      <m:t>𝑃𝐿</m:t>
                    </m:r>
                    <m:r>
                      <a:rPr lang="en-US" b="0" i="1" smtClean="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b="0" i="1" smtClean="0">
                            <a:effectLst/>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lang="en-US" b="0" i="0" smtClean="0">
                            <a:effectLst/>
                            <a:latin typeface="Cambria Math" panose="02040503050406030204" pitchFamily="18" charset="0"/>
                            <a:ea typeface="DengXian" panose="02010600030101010101" pitchFamily="2" charset="-122"/>
                            <a:cs typeface="Times New Roman" panose="02020603050405020304" pitchFamily="18" charset="0"/>
                          </a:rPr>
                          <m:t>Σ</m:t>
                        </m:r>
                      </m:e>
                      <m:sup>
                        <m:r>
                          <a:rPr lang="en-US" b="0" i="1" smtClean="0">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b="0" i="1" smtClean="0">
                        <a:effectLst/>
                        <a:latin typeface="Cambria Math" panose="02040503050406030204" pitchFamily="18" charset="0"/>
                        <a:ea typeface="DengXian" panose="02010600030101010101" pitchFamily="2" charset="-122"/>
                        <a:cs typeface="Times New Roman" panose="02020603050405020304" pitchFamily="18" charset="0"/>
                      </a:rPr>
                      <m:t>𝐿</m:t>
                    </m:r>
                    <m:r>
                      <a:rPr lang="en-US" b="0" i="1" smtClean="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b="0" i="1" smtClean="0">
                            <a:effectLst/>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lang="en-US" b="0" i="0" smtClean="0">
                            <a:effectLst/>
                            <a:latin typeface="Cambria Math" panose="02040503050406030204" pitchFamily="18" charset="0"/>
                            <a:ea typeface="DengXian" panose="02010600030101010101" pitchFamily="2" charset="-122"/>
                            <a:cs typeface="Times New Roman" panose="02020603050405020304" pitchFamily="18" charset="0"/>
                          </a:rPr>
                          <m:t>Σ</m:t>
                        </m:r>
                      </m:e>
                      <m:sup>
                        <m:r>
                          <a:rPr lang="en-US" b="0" i="1" smtClean="0">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b="0" i="1" smtClean="0">
                        <a:effectLst/>
                        <a:latin typeface="Cambria Math" panose="02040503050406030204" pitchFamily="18" charset="0"/>
                        <a:ea typeface="DengXian" panose="02010600030101010101" pitchFamily="2" charset="-122"/>
                        <a:cs typeface="Times New Roman" panose="02020603050405020304" pitchFamily="18" charset="0"/>
                      </a:rPr>
                      <m:t>𝑋</m:t>
                    </m:r>
                    <m:sSup>
                      <m:sSupPr>
                        <m:ctrlPr>
                          <a:rPr lang="en-US" b="0" i="1" smtClean="0">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US" b="0" i="1" smtClean="0">
                                <a:effectLst/>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b="0" i="1" smtClean="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b="0" i="1" smtClean="0">
                                    <a:effectLst/>
                                    <a:latin typeface="Cambria Math" panose="02040503050406030204" pitchFamily="18" charset="0"/>
                                    <a:ea typeface="DengXian" panose="02010600030101010101" pitchFamily="2" charset="-122"/>
                                    <a:cs typeface="Times New Roman" panose="02020603050405020304" pitchFamily="18" charset="0"/>
                                  </a:rPr>
                                  <m:t>𝑋</m:t>
                                </m:r>
                              </m:e>
                              <m:sup>
                                <m:r>
                                  <a:rPr lang="en-US" b="0" i="1" smtClean="0">
                                    <a:effectLst/>
                                    <a:latin typeface="Cambria Math" panose="02040503050406030204" pitchFamily="18" charset="0"/>
                                    <a:ea typeface="DengXian" panose="02010600030101010101" pitchFamily="2" charset="-122"/>
                                    <a:cs typeface="Times New Roman" panose="02020603050405020304" pitchFamily="18" charset="0"/>
                                  </a:rPr>
                                  <m:t>𝑇</m:t>
                                </m:r>
                              </m:sup>
                            </m:sSup>
                            <m:sSup>
                              <m:sSupPr>
                                <m:ctrlPr>
                                  <a:rPr lang="en-US" b="0" i="1" smtClean="0">
                                    <a:effectLst/>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lang="en-US" b="0" i="0" smtClean="0">
                                    <a:effectLst/>
                                    <a:latin typeface="Cambria Math" panose="02040503050406030204" pitchFamily="18" charset="0"/>
                                    <a:ea typeface="DengXian" panose="02010600030101010101" pitchFamily="2" charset="-122"/>
                                    <a:cs typeface="Times New Roman" panose="02020603050405020304" pitchFamily="18" charset="0"/>
                                  </a:rPr>
                                  <m:t>Σ</m:t>
                                </m:r>
                              </m:e>
                              <m:sup>
                                <m:r>
                                  <a:rPr lang="en-US" b="0" i="1" smtClean="0">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b="0" i="1" smtClean="0">
                                <a:effectLst/>
                                <a:latin typeface="Cambria Math" panose="02040503050406030204" pitchFamily="18" charset="0"/>
                                <a:ea typeface="DengXian" panose="02010600030101010101" pitchFamily="2" charset="-122"/>
                                <a:cs typeface="Times New Roman" panose="02020603050405020304" pitchFamily="18" charset="0"/>
                              </a:rPr>
                              <m:t>𝑋</m:t>
                            </m:r>
                          </m:e>
                        </m:d>
                      </m:e>
                      <m:sup>
                        <m:r>
                          <a:rPr lang="en-US" b="0" i="1" smtClean="0">
                            <a:effectLst/>
                            <a:latin typeface="Cambria Math" panose="02040503050406030204" pitchFamily="18" charset="0"/>
                            <a:ea typeface="DengXian" panose="02010600030101010101" pitchFamily="2" charset="-122"/>
                            <a:cs typeface="Times New Roman" panose="02020603050405020304" pitchFamily="18" charset="0"/>
                          </a:rPr>
                          <m:t>−1</m:t>
                        </m:r>
                      </m:sup>
                    </m:sSup>
                    <m:sSup>
                      <m:sSupPr>
                        <m:ctrlPr>
                          <a:rPr lang="en-US" b="0" i="1" smtClean="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b="0" i="1" smtClean="0">
                            <a:effectLst/>
                            <a:latin typeface="Cambria Math" panose="02040503050406030204" pitchFamily="18" charset="0"/>
                            <a:ea typeface="DengXian" panose="02010600030101010101" pitchFamily="2" charset="-122"/>
                            <a:cs typeface="Times New Roman" panose="02020603050405020304" pitchFamily="18" charset="0"/>
                          </a:rPr>
                          <m:t>𝑋</m:t>
                        </m:r>
                      </m:e>
                      <m:sup>
                        <m:r>
                          <a:rPr lang="en-US" b="0" i="1" smtClean="0">
                            <a:effectLst/>
                            <a:latin typeface="Cambria Math" panose="02040503050406030204" pitchFamily="18" charset="0"/>
                            <a:ea typeface="DengXian" panose="02010600030101010101" pitchFamily="2" charset="-122"/>
                            <a:cs typeface="Times New Roman" panose="02020603050405020304" pitchFamily="18" charset="0"/>
                          </a:rPr>
                          <m:t>𝑇</m:t>
                        </m:r>
                      </m:sup>
                    </m:sSup>
                    <m:sSup>
                      <m:sSupPr>
                        <m:ctrlPr>
                          <a:rPr lang="en-US" b="0" i="1" smtClean="0">
                            <a:effectLst/>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lang="en-US" b="0" i="0" smtClean="0">
                            <a:effectLst/>
                            <a:latin typeface="Cambria Math" panose="02040503050406030204" pitchFamily="18" charset="0"/>
                            <a:ea typeface="DengXian" panose="02010600030101010101" pitchFamily="2" charset="-122"/>
                            <a:cs typeface="Times New Roman" panose="02020603050405020304" pitchFamily="18" charset="0"/>
                          </a:rPr>
                          <m:t>Σ</m:t>
                        </m:r>
                      </m:e>
                      <m:sup>
                        <m:r>
                          <a:rPr lang="en-US" b="0" i="1" smtClean="0">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b="0" i="1" smtClean="0">
                        <a:effectLst/>
                        <a:latin typeface="Cambria Math" panose="02040503050406030204" pitchFamily="18" charset="0"/>
                        <a:ea typeface="DengXian" panose="02010600030101010101" pitchFamily="2" charset="-122"/>
                        <a:cs typeface="Times New Roman" panose="02020603050405020304" pitchFamily="18" charset="0"/>
                      </a:rPr>
                      <m:t>𝐿</m:t>
                    </m:r>
                  </m:oMath>
                </a14:m>
                <a:endParaRPr lang="en-US" dirty="0">
                  <a:effectLst/>
                  <a:ea typeface="DengXian" panose="02010600030101010101" pitchFamily="2" charset="-122"/>
                  <a:cs typeface="Times New Roman" panose="02020603050405020304" pitchFamily="18" charset="0"/>
                </a:endParaRPr>
              </a:p>
              <a:p>
                <a:pPr marL="1200150" lvl="2" indent="-285750">
                  <a:buFont typeface="Arial" panose="020B0604020202020204" pitchFamily="34" charset="0"/>
                  <a:buChar char="•"/>
                </a:pPr>
                <a:endParaRPr lang="en-US" dirty="0">
                  <a:ea typeface="DengXian" panose="02010600030101010101" pitchFamily="2" charset="-122"/>
                  <a:cs typeface="Times New Roman" panose="02020603050405020304" pitchFamily="18" charset="0"/>
                </a:endParaRPr>
              </a:p>
              <a:p>
                <a:pPr marL="1200150" lvl="2" indent="-285750">
                  <a:buFont typeface="Arial" panose="020B0604020202020204" pitchFamily="34" charset="0"/>
                  <a:buChar char="•"/>
                </a:pPr>
                <a:r>
                  <a:rPr lang="en-US" dirty="0">
                    <a:ea typeface="DengXian" panose="02010600030101010101" pitchFamily="2" charset="-122"/>
                    <a:cs typeface="Times New Roman" panose="02020603050405020304" pitchFamily="18" charset="0"/>
                  </a:rPr>
                  <a:t>Calculated </a:t>
                </a:r>
                <a14:m>
                  <m:oMath xmlns:m="http://schemas.openxmlformats.org/officeDocument/2006/math">
                    <m:sSup>
                      <m:sSupPr>
                        <m:ctrlPr>
                          <a:rPr lang="en-US" b="0" i="1" smtClean="0">
                            <a:solidFill>
                              <a:schemeClr val="accent5"/>
                            </a:solidFill>
                            <a:latin typeface="Cambria Math" panose="02040503050406030204" pitchFamily="18" charset="0"/>
                            <a:ea typeface="DengXian" panose="02010600030101010101" pitchFamily="2" charset="-122"/>
                            <a:cs typeface="Times New Roman" panose="02020603050405020304" pitchFamily="18" charset="0"/>
                          </a:rPr>
                        </m:ctrlPr>
                      </m:sSupPr>
                      <m:e>
                        <m:r>
                          <a:rPr lang="en-US" b="0" i="1" smtClean="0">
                            <a:solidFill>
                              <a:schemeClr val="accent5"/>
                            </a:solidFill>
                            <a:latin typeface="Cambria Math" panose="02040503050406030204" pitchFamily="18" charset="0"/>
                            <a:ea typeface="DengXian" panose="02010600030101010101" pitchFamily="2" charset="-122"/>
                            <a:cs typeface="Times New Roman" panose="02020603050405020304" pitchFamily="18" charset="0"/>
                          </a:rPr>
                          <m:t>𝐺</m:t>
                        </m:r>
                      </m:e>
                      <m:sup>
                        <m:r>
                          <a:rPr lang="en-US" b="0" i="1" smtClean="0">
                            <a:solidFill>
                              <a:schemeClr val="accent5"/>
                            </a:solidFill>
                            <a:latin typeface="Cambria Math" panose="02040503050406030204" pitchFamily="18" charset="0"/>
                            <a:ea typeface="DengXian" panose="02010600030101010101" pitchFamily="2" charset="-122"/>
                            <a:cs typeface="Times New Roman" panose="02020603050405020304" pitchFamily="18" charset="0"/>
                          </a:rPr>
                          <m:t>𝑇</m:t>
                        </m:r>
                      </m:sup>
                    </m:sSup>
                    <m:r>
                      <a:rPr lang="en-US" b="0" i="1" smtClean="0">
                        <a:solidFill>
                          <a:schemeClr val="accent5"/>
                        </a:solidFill>
                        <a:latin typeface="Cambria Math" panose="02040503050406030204" pitchFamily="18" charset="0"/>
                        <a:ea typeface="DengXian" panose="02010600030101010101" pitchFamily="2" charset="-122"/>
                        <a:cs typeface="Times New Roman" panose="02020603050405020304" pitchFamily="18" charset="0"/>
                      </a:rPr>
                      <m:t>𝑃𝐿</m:t>
                    </m:r>
                  </m:oMath>
                </a14:m>
                <a:r>
                  <a:rPr lang="en-US" dirty="0">
                    <a:effectLst/>
                    <a:ea typeface="DengXian" panose="02010600030101010101" pitchFamily="2" charset="-122"/>
                    <a:cs typeface="Times New Roman" panose="02020603050405020304" pitchFamily="18" charset="0"/>
                  </a:rPr>
                  <a:t>, </a:t>
                </a:r>
                <a14:m>
                  <m:oMath xmlns:m="http://schemas.openxmlformats.org/officeDocument/2006/math">
                    <m:sSup>
                      <m:sSupPr>
                        <m:ctrlPr>
                          <a:rPr lang="en-US" b="0" i="1" smtClean="0">
                            <a:solidFill>
                              <a:schemeClr val="accent5"/>
                            </a:solidFill>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b="0" i="1" smtClean="0">
                            <a:solidFill>
                              <a:schemeClr val="accent5"/>
                            </a:solidFill>
                            <a:effectLst/>
                            <a:latin typeface="Cambria Math" panose="02040503050406030204" pitchFamily="18" charset="0"/>
                            <a:ea typeface="DengXian" panose="02010600030101010101" pitchFamily="2" charset="-122"/>
                            <a:cs typeface="Times New Roman" panose="02020603050405020304" pitchFamily="18" charset="0"/>
                          </a:rPr>
                          <m:t>𝐿</m:t>
                        </m:r>
                      </m:e>
                      <m:sup>
                        <m:r>
                          <a:rPr lang="en-US" b="0" i="1" smtClean="0">
                            <a:solidFill>
                              <a:schemeClr val="accent5"/>
                            </a:solidFill>
                            <a:effectLst/>
                            <a:latin typeface="Cambria Math" panose="02040503050406030204" pitchFamily="18" charset="0"/>
                            <a:ea typeface="DengXian" panose="02010600030101010101" pitchFamily="2" charset="-122"/>
                            <a:cs typeface="Times New Roman" panose="02020603050405020304" pitchFamily="18" charset="0"/>
                          </a:rPr>
                          <m:t>𝑇</m:t>
                        </m:r>
                      </m:sup>
                    </m:sSup>
                    <m:r>
                      <a:rPr lang="en-US" b="0" i="1" smtClean="0">
                        <a:solidFill>
                          <a:schemeClr val="accent5"/>
                        </a:solidFill>
                        <a:effectLst/>
                        <a:latin typeface="Cambria Math" panose="02040503050406030204" pitchFamily="18" charset="0"/>
                        <a:ea typeface="DengXian" panose="02010600030101010101" pitchFamily="2" charset="-122"/>
                        <a:cs typeface="Times New Roman" panose="02020603050405020304" pitchFamily="18" charset="0"/>
                      </a:rPr>
                      <m:t>𝑃𝐿</m:t>
                    </m:r>
                  </m:oMath>
                </a14:m>
                <a:endParaRPr lang="en-US" dirty="0">
                  <a:effectLst/>
                  <a:ea typeface="DengXian" panose="02010600030101010101" pitchFamily="2" charset="-122"/>
                  <a:cs typeface="Times New Roman" panose="02020603050405020304" pitchFamily="18" charset="0"/>
                </a:endParaRPr>
              </a:p>
              <a:p>
                <a:pPr marL="1200150" lvl="2" indent="-285750">
                  <a:buFont typeface="Arial" panose="020B0604020202020204" pitchFamily="34" charset="0"/>
                  <a:buChar char="•"/>
                </a:pPr>
                <a:endParaRPr lang="en-US" dirty="0">
                  <a:effectLst/>
                  <a:ea typeface="DengXian" panose="02010600030101010101" pitchFamily="2" charset="-122"/>
                  <a:cs typeface="Times New Roman" panose="02020603050405020304" pitchFamily="18" charset="0"/>
                </a:endParaRPr>
              </a:p>
              <a:p>
                <a:pPr marL="1200150" lvl="2" indent="-285750">
                  <a:buFont typeface="Arial" panose="020B0604020202020204" pitchFamily="34" charset="0"/>
                  <a:buChar char="•"/>
                </a:pPr>
                <a:r>
                  <a:rPr lang="en-US" dirty="0">
                    <a:ea typeface="DengXian" panose="02010600030101010101" pitchFamily="2" charset="-122"/>
                    <a:cs typeface="Times New Roman" panose="02020603050405020304" pitchFamily="18" charset="0"/>
                  </a:rPr>
                  <a:t>Assemble </a:t>
                </a:r>
                <a14:m>
                  <m:oMath xmlns:m="http://schemas.openxmlformats.org/officeDocument/2006/math">
                    <m:sSub>
                      <m:sSubPr>
                        <m:ctrlPr>
                          <a:rPr lang="en-US" b="0" i="1" smtClean="0">
                            <a:latin typeface="Cambria Math" panose="02040503050406030204" pitchFamily="18" charset="0"/>
                            <a:ea typeface="DengXian" panose="02010600030101010101" pitchFamily="2" charset="-122"/>
                            <a:cs typeface="Times New Roman" panose="02020603050405020304" pitchFamily="18" charset="0"/>
                          </a:rPr>
                        </m:ctrlPr>
                      </m:sSubPr>
                      <m:e>
                        <m:r>
                          <a:rPr lang="en-US" b="0" i="1" smtClean="0">
                            <a:latin typeface="Cambria Math" panose="02040503050406030204" pitchFamily="18" charset="0"/>
                            <a:ea typeface="DengXian" panose="02010600030101010101" pitchFamily="2" charset="-122"/>
                            <a:cs typeface="Times New Roman" panose="02020603050405020304" pitchFamily="18" charset="0"/>
                          </a:rPr>
                          <m:t>𝑀</m:t>
                        </m:r>
                      </m:e>
                      <m:sub>
                        <m:r>
                          <a:rPr lang="en-US" b="0" i="1" smtClean="0">
                            <a:latin typeface="Cambria Math" panose="02040503050406030204" pitchFamily="18" charset="0"/>
                            <a:ea typeface="DengXian" panose="02010600030101010101" pitchFamily="2" charset="-122"/>
                            <a:cs typeface="Times New Roman" panose="02020603050405020304" pitchFamily="18" charset="0"/>
                          </a:rPr>
                          <m:t>𝑆</m:t>
                        </m:r>
                        <m:d>
                          <m:dPr>
                            <m:ctrlPr>
                              <a:rPr lang="en-US" b="0" i="1" smtClean="0">
                                <a:latin typeface="Cambria Math" panose="02040503050406030204" pitchFamily="18" charset="0"/>
                                <a:ea typeface="DengXian" panose="02010600030101010101" pitchFamily="2" charset="-122"/>
                                <a:cs typeface="Times New Roman" panose="02020603050405020304" pitchFamily="18" charset="0"/>
                              </a:rPr>
                            </m:ctrlPr>
                          </m:dPr>
                          <m:e>
                            <m:acc>
                              <m:accPr>
                                <m:chr m:val="̂"/>
                                <m:ctrlPr>
                                  <a:rPr lang="en-US" b="0" i="1" smtClean="0">
                                    <a:latin typeface="Cambria Math" panose="02040503050406030204" pitchFamily="18" charset="0"/>
                                    <a:ea typeface="DengXian" panose="02010600030101010101" pitchFamily="2" charset="-122"/>
                                    <a:cs typeface="Times New Roman" panose="02020603050405020304" pitchFamily="18" charset="0"/>
                                  </a:rPr>
                                </m:ctrlPr>
                              </m:accPr>
                              <m:e>
                                <m:r>
                                  <a:rPr lang="en-US" b="0" i="1" smtClean="0">
                                    <a:latin typeface="Cambria Math" panose="02040503050406030204" pitchFamily="18" charset="0"/>
                                    <a:ea typeface="DengXian" panose="02010600030101010101" pitchFamily="2" charset="-122"/>
                                    <a:cs typeface="Times New Roman" panose="02020603050405020304" pitchFamily="18" charset="0"/>
                                  </a:rPr>
                                  <m:t>𝛽</m:t>
                                </m:r>
                              </m:e>
                            </m:acc>
                          </m:e>
                        </m:d>
                      </m:sub>
                    </m:sSub>
                  </m:oMath>
                </a14:m>
                <a:r>
                  <a:rPr lang="en-US" dirty="0">
                    <a:effectLst/>
                    <a:ea typeface="DengXian" panose="02010600030101010101" pitchFamily="2" charset="-122"/>
                    <a:cs typeface="Times New Roman" panose="02020603050405020304" pitchFamily="18" charset="0"/>
                  </a:rPr>
                  <a:t> and </a:t>
                </a:r>
                <a14:m>
                  <m:oMath xmlns:m="http://schemas.openxmlformats.org/officeDocument/2006/math">
                    <m:sSub>
                      <m:sSubPr>
                        <m:ctrlPr>
                          <a:rPr lang="en-US"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b="0" i="1" smtClean="0">
                            <a:effectLst/>
                            <a:latin typeface="Cambria Math" panose="02040503050406030204" pitchFamily="18" charset="0"/>
                            <a:ea typeface="DengXian" panose="02010600030101010101" pitchFamily="2" charset="-122"/>
                            <a:cs typeface="Times New Roman" panose="02020603050405020304" pitchFamily="18" charset="0"/>
                          </a:rPr>
                          <m:t>𝑀</m:t>
                        </m:r>
                      </m:e>
                      <m:sub>
                        <m:r>
                          <a:rPr lang="en-US" b="0" i="1" smtClean="0">
                            <a:effectLst/>
                            <a:latin typeface="Cambria Math" panose="02040503050406030204" pitchFamily="18" charset="0"/>
                            <a:ea typeface="DengXian" panose="02010600030101010101" pitchFamily="2" charset="-122"/>
                            <a:cs typeface="Times New Roman" panose="02020603050405020304" pitchFamily="18" charset="0"/>
                          </a:rPr>
                          <m:t>𝑣𝑎𝑟</m:t>
                        </m:r>
                        <m:d>
                          <m:dPr>
                            <m:ctrlPr>
                              <a:rPr lang="en-US" b="0" i="1" smtClean="0">
                                <a:effectLst/>
                                <a:latin typeface="Cambria Math" panose="02040503050406030204" pitchFamily="18" charset="0"/>
                                <a:ea typeface="DengXian" panose="02010600030101010101" pitchFamily="2" charset="-122"/>
                                <a:cs typeface="Times New Roman" panose="02020603050405020304" pitchFamily="18" charset="0"/>
                              </a:rPr>
                            </m:ctrlPr>
                          </m:dPr>
                          <m:e>
                            <m:acc>
                              <m:accPr>
                                <m:chr m:val="̂"/>
                                <m:ctrlPr>
                                  <a:rPr lang="en-US" b="0" i="1" smtClean="0">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b="0" i="1" smtClean="0">
                                    <a:effectLst/>
                                    <a:latin typeface="Cambria Math" panose="02040503050406030204" pitchFamily="18" charset="0"/>
                                    <a:ea typeface="DengXian" panose="02010600030101010101" pitchFamily="2" charset="-122"/>
                                    <a:cs typeface="Times New Roman" panose="02020603050405020304" pitchFamily="18" charset="0"/>
                                  </a:rPr>
                                  <m:t>𝛽</m:t>
                                </m:r>
                              </m:e>
                            </m:acc>
                          </m:e>
                        </m:d>
                      </m:sub>
                    </m:sSub>
                  </m:oMath>
                </a14:m>
                <a:endParaRPr lang="en-US" dirty="0">
                  <a:effectLst/>
                  <a:ea typeface="DengXian" panose="02010600030101010101" pitchFamily="2" charset="-122"/>
                  <a:cs typeface="Times New Roman" panose="02020603050405020304" pitchFamily="18" charset="0"/>
                </a:endParaRPr>
              </a:p>
              <a:p>
                <a:pPr marL="1200150" lvl="2" indent="-285750">
                  <a:buFont typeface="Arial" panose="020B0604020202020204" pitchFamily="34" charset="0"/>
                  <a:buChar char="•"/>
                </a:pPr>
                <a:endParaRPr lang="en-US" dirty="0">
                  <a:effectLst/>
                  <a:ea typeface="DengXian" panose="02010600030101010101" pitchFamily="2" charset="-122"/>
                  <a:cs typeface="Times New Roman" panose="02020603050405020304" pitchFamily="18" charset="0"/>
                </a:endParaRPr>
              </a:p>
              <a:p>
                <a:pPr marL="1200150" lvl="2" indent="-285750">
                  <a:buFont typeface="Arial" panose="020B0604020202020204" pitchFamily="34" charset="0"/>
                  <a:buChar char="•"/>
                </a:pPr>
                <a:r>
                  <a:rPr lang="en-US" dirty="0">
                    <a:effectLst/>
                    <a:ea typeface="DengXian" panose="02010600030101010101" pitchFamily="2" charset="-122"/>
                    <a:cs typeface="Times New Roman" panose="02020603050405020304" pitchFamily="18" charset="0"/>
                  </a:rPr>
                  <a:t>Calculate Schur complements and p-values</a:t>
                </a:r>
              </a:p>
            </p:txBody>
          </p:sp>
        </mc:Choice>
        <mc:Fallback xmlns="">
          <p:sp>
            <p:nvSpPr>
              <p:cNvPr id="22" name="TextBox 21">
                <a:extLst>
                  <a:ext uri="{FF2B5EF4-FFF2-40B4-BE49-F238E27FC236}">
                    <a16:creationId xmlns:a16="http://schemas.microsoft.com/office/drawing/2014/main" id="{0C652F0A-CCC5-BD0C-4DE2-F2002A831F8E}"/>
                  </a:ext>
                </a:extLst>
              </p:cNvPr>
              <p:cNvSpPr txBox="1">
                <a:spLocks noRot="1" noChangeAspect="1" noMove="1" noResize="1" noEditPoints="1" noAdjustHandles="1" noChangeArrowheads="1" noChangeShapeType="1" noTextEdit="1"/>
              </p:cNvSpPr>
              <p:nvPr/>
            </p:nvSpPr>
            <p:spPr>
              <a:xfrm>
                <a:off x="444452" y="998620"/>
                <a:ext cx="11430716" cy="5419689"/>
              </a:xfrm>
              <a:prstGeom prst="rect">
                <a:avLst/>
              </a:prstGeom>
              <a:blipFill>
                <a:blip r:embed="rId3"/>
                <a:stretch>
                  <a:fillRect l="-555" t="-467" b="-701"/>
                </a:stretch>
              </a:blipFill>
            </p:spPr>
            <p:txBody>
              <a:bodyPr/>
              <a:lstStyle/>
              <a:p>
                <a:r>
                  <a:rPr lang="en-US">
                    <a:noFill/>
                  </a:rPr>
                  <a:t> </a:t>
                </a:r>
              </a:p>
            </p:txBody>
          </p:sp>
        </mc:Fallback>
      </mc:AlternateContent>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26</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137E93-9AB1-1C1A-3653-4C72DE5AF33D}"/>
                  </a:ext>
                </a:extLst>
              </p:cNvPr>
              <p:cNvSpPr txBox="1"/>
              <p:nvPr/>
            </p:nvSpPr>
            <p:spPr>
              <a:xfrm>
                <a:off x="635076" y="6386592"/>
                <a:ext cx="11149494" cy="478272"/>
              </a:xfrm>
              <a:prstGeom prst="rect">
                <a:avLst/>
              </a:prstGeom>
              <a:noFill/>
            </p:spPr>
            <p:txBody>
              <a:bodyPr wrap="square">
                <a:spAutoFit/>
              </a:bodyPr>
              <a:lstStyle/>
              <a:p>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𝑋</m:t>
                        </m:r>
                      </m:e>
                      <m:sub>
                        <m:r>
                          <a:rPr lang="en-US" sz="1200" i="1">
                            <a:latin typeface="Cambria Math" panose="02040503050406030204" pitchFamily="18" charset="0"/>
                          </a:rPr>
                          <m:t>𝑔</m:t>
                        </m:r>
                        <m:r>
                          <a:rPr lang="en-US" sz="1200" i="1">
                            <a:latin typeface="Cambria Math" panose="02040503050406030204" pitchFamily="18" charset="0"/>
                          </a:rPr>
                          <m:t>/</m:t>
                        </m:r>
                        <m:r>
                          <a:rPr lang="en-US" sz="1200" i="1">
                            <a:latin typeface="Cambria Math" panose="02040503050406030204" pitchFamily="18" charset="0"/>
                          </a:rPr>
                          <m:t>𝑙</m:t>
                        </m:r>
                      </m:sub>
                    </m:sSub>
                    <m:r>
                      <a:rPr lang="en-US" sz="1200" i="1">
                        <a:latin typeface="Cambria Math" panose="02040503050406030204" pitchFamily="18" charset="0"/>
                      </a:rPr>
                      <m:t>=</m:t>
                    </m:r>
                    <m:r>
                      <a:rPr lang="en-US" sz="1200" b="0" i="1" smtClean="0">
                        <a:latin typeface="Cambria Math" panose="02040503050406030204" pitchFamily="18" charset="0"/>
                      </a:rPr>
                      <m:t>𝑔𝑙𝑜𝑏𝑎𝑙</m:t>
                    </m:r>
                    <m:r>
                      <a:rPr lang="en-US" sz="1200" b="0" i="1" smtClean="0">
                        <a:latin typeface="Cambria Math" panose="02040503050406030204" pitchFamily="18" charset="0"/>
                      </a:rPr>
                      <m:t>/</m:t>
                    </m:r>
                    <m:r>
                      <a:rPr lang="en-US" sz="1200" b="0" i="1" smtClean="0">
                        <a:latin typeface="Cambria Math" panose="02040503050406030204" pitchFamily="18" charset="0"/>
                      </a:rPr>
                      <m:t>𝑙𝑜𝑐𝑎𝑙</m:t>
                    </m:r>
                    <m:r>
                      <a:rPr lang="en-US" sz="1200" b="0" i="1" smtClean="0">
                        <a:latin typeface="Cambria Math" panose="02040503050406030204" pitchFamily="18" charset="0"/>
                      </a:rPr>
                      <m:t> </m:t>
                    </m:r>
                    <m:r>
                      <a:rPr lang="en-US" sz="1200" i="1">
                        <a:latin typeface="Cambria Math" panose="02040503050406030204" pitchFamily="18" charset="0"/>
                      </a:rPr>
                      <m:t>𝑎𝑛𝑐𝑒𝑠𝑡𝑟𝑦</m:t>
                    </m:r>
                    <m:r>
                      <a:rPr lang="en-US" sz="1200" i="1">
                        <a:latin typeface="Cambria Math" panose="02040503050406030204" pitchFamily="18" charset="0"/>
                      </a:rPr>
                      <m:t> </m:t>
                    </m:r>
                    <m:r>
                      <a:rPr lang="en-US" sz="1200" i="1">
                        <a:latin typeface="Cambria Math" panose="02040503050406030204" pitchFamily="18" charset="0"/>
                      </a:rPr>
                      <m:t>𝑐𝑜𝑜𝑟𝑑𝑖𝑛𝑎𝑡𝑒𝑠𝑤𝑖𝑡h</m:t>
                    </m:r>
                    <m:r>
                      <a:rPr lang="en-US" sz="1200" i="1">
                        <a:latin typeface="Cambria Math" panose="02040503050406030204" pitchFamily="18" charset="0"/>
                      </a:rPr>
                      <m:t> </m:t>
                    </m:r>
                    <m:r>
                      <a:rPr lang="en-US" sz="1200" i="1">
                        <a:latin typeface="Cambria Math" panose="02040503050406030204" pitchFamily="18" charset="0"/>
                      </a:rPr>
                      <m:t>𝑡h𝑒</m:t>
                    </m:r>
                    <m:r>
                      <a:rPr lang="en-US" sz="1200" i="1">
                        <a:latin typeface="Cambria Math" panose="02040503050406030204" pitchFamily="18" charset="0"/>
                      </a:rPr>
                      <m:t> </m:t>
                    </m:r>
                    <m:r>
                      <a:rPr lang="en-US" sz="1200" i="1">
                        <a:latin typeface="Cambria Math" panose="02040503050406030204" pitchFamily="18" charset="0"/>
                      </a:rPr>
                      <m:t>𝑡𝑜𝑝</m:t>
                    </m:r>
                    <m:r>
                      <a:rPr lang="en-US" sz="1200" i="1">
                        <a:latin typeface="Cambria Math" panose="02040503050406030204" pitchFamily="18" charset="0"/>
                      </a:rPr>
                      <m:t> </m:t>
                    </m:r>
                    <m:r>
                      <a:rPr lang="en-US" sz="1200" i="1">
                        <a:latin typeface="Cambria Math" panose="02040503050406030204" pitchFamily="18" charset="0"/>
                      </a:rPr>
                      <m:t>𝐽</m:t>
                    </m:r>
                    <m:r>
                      <a:rPr lang="en-US" sz="1200" i="1">
                        <a:latin typeface="Cambria Math" panose="02040503050406030204" pitchFamily="18" charset="0"/>
                      </a:rPr>
                      <m:t> </m:t>
                    </m:r>
                    <m:r>
                      <a:rPr lang="en-US" sz="1200" i="1">
                        <a:latin typeface="Cambria Math" panose="02040503050406030204" pitchFamily="18" charset="0"/>
                      </a:rPr>
                      <m:t>𝑃𝐶𝑠</m:t>
                    </m:r>
                    <m:r>
                      <a:rPr lang="en-US" sz="1200" i="1">
                        <a:latin typeface="Cambria Math" panose="02040503050406030204" pitchFamily="18" charset="0"/>
                      </a:rPr>
                      <m:t> , </m:t>
                    </m:r>
                    <m:r>
                      <a:rPr lang="en-US" sz="1200" b="0" i="1" smtClean="0">
                        <a:latin typeface="Cambria Math" panose="02040503050406030204" pitchFamily="18" charset="0"/>
                      </a:rPr>
                      <m:t>𝑏</m:t>
                    </m:r>
                    <m:r>
                      <a:rPr lang="en-US" sz="1200" b="0" i="1" smtClean="0">
                        <a:latin typeface="Cambria Math" panose="02040503050406030204" pitchFamily="18" charset="0"/>
                      </a:rPr>
                      <m:t>=</m:t>
                    </m:r>
                    <m:r>
                      <a:rPr lang="en-US" sz="1200" i="1">
                        <a:latin typeface="Cambria Math" panose="02040503050406030204" pitchFamily="18" charset="0"/>
                      </a:rPr>
                      <m:t>𝑟𝑎𝑛𝑑𝑜𝑚</m:t>
                    </m:r>
                    <m:r>
                      <a:rPr lang="en-US" sz="1200" i="1">
                        <a:latin typeface="Cambria Math" panose="02040503050406030204" pitchFamily="18" charset="0"/>
                      </a:rPr>
                      <m:t> </m:t>
                    </m:r>
                    <m:r>
                      <a:rPr lang="en-US" sz="1200" i="1">
                        <a:latin typeface="Cambria Math" panose="02040503050406030204" pitchFamily="18" charset="0"/>
                      </a:rPr>
                      <m:t>𝑒𝑓𝑓𝑒𝑐𝑡</m:t>
                    </m:r>
                    <m:r>
                      <a:rPr lang="en-US" sz="1200" i="1">
                        <a:latin typeface="Cambria Math" panose="02040503050406030204" pitchFamily="18" charset="0"/>
                      </a:rPr>
                      <m:t> </m:t>
                    </m:r>
                    <m:r>
                      <a:rPr lang="en-US" sz="1200" i="1">
                        <a:latin typeface="Cambria Math" panose="02040503050406030204" pitchFamily="18" charset="0"/>
                      </a:rPr>
                      <m:t>𝑎𝑐𝑐𝑜𝑢𝑛𝑡𝑖𝑛𝑔</m:t>
                    </m:r>
                    <m:r>
                      <a:rPr lang="en-US" sz="1200" i="1">
                        <a:latin typeface="Cambria Math" panose="02040503050406030204" pitchFamily="18" charset="0"/>
                      </a:rPr>
                      <m:t> </m:t>
                    </m:r>
                    <m:r>
                      <a:rPr lang="en-US" sz="1200" i="1">
                        <a:latin typeface="Cambria Math" panose="02040503050406030204" pitchFamily="18" charset="0"/>
                      </a:rPr>
                      <m:t>𝑓𝑜𝑟</m:t>
                    </m:r>
                    <m:r>
                      <a:rPr lang="en-US" sz="1200" i="1">
                        <a:latin typeface="Cambria Math" panose="02040503050406030204" pitchFamily="18" charset="0"/>
                      </a:rPr>
                      <m:t> </m:t>
                    </m:r>
                    <m:r>
                      <a:rPr lang="en-US" sz="1200" i="1">
                        <a:latin typeface="Cambria Math" panose="02040503050406030204" pitchFamily="18" charset="0"/>
                      </a:rPr>
                      <m:t>𝑠𝑎𝑚𝑝𝑙𝑒</m:t>
                    </m:r>
                    <m:r>
                      <a:rPr lang="en-US" sz="1200" i="1">
                        <a:latin typeface="Cambria Math" panose="02040503050406030204" pitchFamily="18" charset="0"/>
                      </a:rPr>
                      <m:t> </m:t>
                    </m:r>
                    <m:r>
                      <a:rPr lang="en-US" sz="1200" i="1">
                        <a:latin typeface="Cambria Math" panose="02040503050406030204" pitchFamily="18" charset="0"/>
                      </a:rPr>
                      <m:t>𝑟𝑒𝑙𝑎𝑡𝑒𝑑𝑛𝑒𝑠𝑠</m:t>
                    </m:r>
                    <m:r>
                      <a:rPr lang="en-US" sz="1200" b="0" i="1" smtClean="0">
                        <a:latin typeface="Cambria Math" panose="02040503050406030204" pitchFamily="18" charset="0"/>
                      </a:rPr>
                      <m:t>, </m:t>
                    </m:r>
                    <m:r>
                      <a:rPr lang="en-US" sz="1200" b="0" i="1" smtClean="0">
                        <a:latin typeface="Cambria Math" panose="02040503050406030204" pitchFamily="18" charset="0"/>
                      </a:rPr>
                      <m:t>𝐶</m:t>
                    </m:r>
                    <m:r>
                      <a:rPr lang="en-US" sz="1200" b="0" i="1" smtClean="0">
                        <a:latin typeface="Cambria Math" panose="02040503050406030204" pitchFamily="18" charset="0"/>
                      </a:rPr>
                      <m:t>=</m:t>
                    </m:r>
                    <m:r>
                      <a:rPr lang="en-US" sz="1200" b="0" i="1" smtClean="0">
                        <a:latin typeface="Cambria Math" panose="02040503050406030204" pitchFamily="18" charset="0"/>
                      </a:rPr>
                      <m:t>𝑐𝑜𝑣𝑎𝑟𝑖𝑎𝑡𝑒𝑠</m:t>
                    </m:r>
                    <m:r>
                      <a:rPr lang="en-US" sz="1200" b="0" i="1" smtClean="0">
                        <a:latin typeface="Cambria Math" panose="02040503050406030204" pitchFamily="18" charset="0"/>
                      </a:rPr>
                      <m:t>, </m:t>
                    </m:r>
                    <m:r>
                      <a:rPr lang="en-US" sz="1200" b="0" i="1" smtClean="0">
                        <a:latin typeface="Cambria Math" panose="02040503050406030204" pitchFamily="18" charset="0"/>
                      </a:rPr>
                      <m:t>𝐺</m:t>
                    </m:r>
                    <m:r>
                      <a:rPr lang="en-US" sz="1200" b="0" i="1" smtClean="0">
                        <a:latin typeface="Cambria Math" panose="02040503050406030204" pitchFamily="18" charset="0"/>
                      </a:rPr>
                      <m:t>=</m:t>
                    </m:r>
                    <m:r>
                      <a:rPr lang="en-US" sz="1200" b="0" i="1" smtClean="0">
                        <a:latin typeface="Cambria Math" panose="02040503050406030204" pitchFamily="18" charset="0"/>
                      </a:rPr>
                      <m:t>𝑔𝑒𝑛𝑜𝑡𝑦𝑝𝑒</m:t>
                    </m:r>
                    <m:r>
                      <a:rPr lang="en-US" sz="1200" b="0" i="1" smtClean="0">
                        <a:latin typeface="Cambria Math" panose="02040503050406030204" pitchFamily="18" charset="0"/>
                      </a:rPr>
                      <m:t> </m:t>
                    </m:r>
                    <m:r>
                      <a:rPr lang="en-US" sz="1200" b="0" i="1" smtClean="0">
                        <a:latin typeface="Cambria Math" panose="02040503050406030204" pitchFamily="18" charset="0"/>
                      </a:rPr>
                      <m:t>𝑣𝑒𝑐𝑡𝑜𝑟</m:t>
                    </m:r>
                    <m:r>
                      <a:rPr lang="en-US" sz="1200" b="0" i="1" smtClean="0">
                        <a:latin typeface="Cambria Math" panose="02040503050406030204" pitchFamily="18" charset="0"/>
                      </a:rPr>
                      <m:t>, </m:t>
                    </m:r>
                    <m:r>
                      <a:rPr lang="en-US" sz="1200" b="0" i="1" smtClean="0">
                        <a:latin typeface="Cambria Math" panose="02040503050406030204" pitchFamily="18" charset="0"/>
                      </a:rPr>
                      <m:t>𝑌</m:t>
                    </m:r>
                    <m:r>
                      <a:rPr lang="en-US" sz="1200" b="0" i="1" smtClean="0">
                        <a:latin typeface="Cambria Math" panose="02040503050406030204" pitchFamily="18" charset="0"/>
                      </a:rPr>
                      <m:t>=</m:t>
                    </m:r>
                    <m:r>
                      <a:rPr lang="en-US" sz="1200" b="0" i="1" smtClean="0">
                        <a:latin typeface="Cambria Math" panose="02040503050406030204" pitchFamily="18" charset="0"/>
                      </a:rPr>
                      <m:t>𝑝h𝑒𝑛𝑜𝑡𝑦𝑝𝑒</m:t>
                    </m:r>
                    <m:r>
                      <a:rPr lang="en-US" sz="1200" b="0" i="1" smtClean="0">
                        <a:latin typeface="Cambria Math" panose="02040503050406030204" pitchFamily="18" charset="0"/>
                      </a:rPr>
                      <m:t> </m:t>
                    </m:r>
                    <m:r>
                      <a:rPr lang="en-US" sz="1200" b="0" i="1" smtClean="0">
                        <a:latin typeface="Cambria Math" panose="02040503050406030204" pitchFamily="18" charset="0"/>
                      </a:rPr>
                      <m:t>𝑣𝑒𝑐𝑡𝑜𝑟</m:t>
                    </m:r>
                    <m:r>
                      <a:rPr lang="en-US" sz="1200" b="0" i="1" smtClean="0">
                        <a:latin typeface="Cambria Math" panose="02040503050406030204" pitchFamily="18" charset="0"/>
                      </a:rPr>
                      <m:t>,</m:t>
                    </m:r>
                    <m:r>
                      <a:rPr lang="en-US" sz="1200" i="1">
                        <a:latin typeface="Cambria Math" panose="02040503050406030204" pitchFamily="18" charset="0"/>
                      </a:rPr>
                      <m:t>𝑔</m:t>
                    </m:r>
                    <m:d>
                      <m:dPr>
                        <m:ctrlPr>
                          <a:rPr lang="en-US" sz="1200" i="1">
                            <a:latin typeface="Cambria Math" panose="02040503050406030204" pitchFamily="18" charset="0"/>
                          </a:rPr>
                        </m:ctrlPr>
                      </m:dPr>
                      <m:e>
                        <m:r>
                          <a:rPr lang="en-US" sz="1200" i="1">
                            <a:latin typeface="Cambria Math" panose="02040503050406030204" pitchFamily="18" charset="0"/>
                          </a:rPr>
                          <m:t>∙</m:t>
                        </m:r>
                      </m:e>
                    </m:d>
                    <m:r>
                      <a:rPr lang="en-US" sz="1200" b="0" i="1" smtClean="0">
                        <a:latin typeface="Cambria Math" panose="02040503050406030204" pitchFamily="18" charset="0"/>
                      </a:rPr>
                      <m:t>=</m:t>
                    </m:r>
                    <m:r>
                      <a:rPr lang="en-US" sz="1200" b="0" i="1" smtClean="0">
                        <a:latin typeface="Cambria Math" panose="02040503050406030204" pitchFamily="18" charset="0"/>
                      </a:rPr>
                      <m:t>𝑙𝑖𝑛𝑘</m:t>
                    </m:r>
                    <m:r>
                      <a:rPr lang="en-US" sz="1200" b="0" i="1" smtClean="0">
                        <a:latin typeface="Cambria Math" panose="02040503050406030204" pitchFamily="18" charset="0"/>
                      </a:rPr>
                      <m:t> </m:t>
                    </m:r>
                    <m:r>
                      <a:rPr lang="en-US" sz="1200" b="0" i="1" smtClean="0">
                        <a:latin typeface="Cambria Math" panose="02040503050406030204" pitchFamily="18" charset="0"/>
                      </a:rPr>
                      <m:t>𝑓𝑢𝑛𝑐𝑡𝑖𝑜𝑛</m:t>
                    </m:r>
                    <m:r>
                      <a:rPr lang="en-US" sz="1200" b="0" i="1" smtClean="0">
                        <a:latin typeface="Cambria Math" panose="02040503050406030204" pitchFamily="18" charset="0"/>
                      </a:rPr>
                      <m:t>, </m:t>
                    </m:r>
                    <m:r>
                      <a:rPr lang="en-US" sz="1200" b="0" i="1" smtClean="0">
                        <a:latin typeface="Cambria Math" panose="02040503050406030204" pitchFamily="18" charset="0"/>
                      </a:rPr>
                      <m:t>𝜇</m:t>
                    </m:r>
                    <m:r>
                      <a:rPr lang="en-US" sz="1200" b="0" i="1" smtClean="0">
                        <a:latin typeface="Cambria Math" panose="02040503050406030204" pitchFamily="18" charset="0"/>
                      </a:rPr>
                      <m:t>=</m:t>
                    </m:r>
                    <m:r>
                      <a:rPr lang="en-US" sz="1200" b="0" i="1" smtClean="0">
                        <a:latin typeface="Cambria Math" panose="02040503050406030204" pitchFamily="18" charset="0"/>
                      </a:rPr>
                      <m:t>𝑐𝑜𝑛𝑑𝑖𝑡𝑖𝑜𝑛𝑎𝑙</m:t>
                    </m:r>
                    <m:r>
                      <a:rPr lang="en-US" sz="1200" b="0" i="1" smtClean="0">
                        <a:latin typeface="Cambria Math" panose="02040503050406030204" pitchFamily="18" charset="0"/>
                      </a:rPr>
                      <m:t> </m:t>
                    </m:r>
                    <m:r>
                      <a:rPr lang="en-US" sz="1200" b="0" i="1" smtClean="0">
                        <a:latin typeface="Cambria Math" panose="02040503050406030204" pitchFamily="18" charset="0"/>
                      </a:rPr>
                      <m:t>𝑒𝑥𝑝𝑒𝑐𝑡𝑎𝑡𝑖𝑜𝑛</m:t>
                    </m:r>
                    <m:r>
                      <a:rPr lang="en-US" sz="1200" b="0" i="1" smtClean="0">
                        <a:latin typeface="Cambria Math" panose="02040503050406030204" pitchFamily="18" charset="0"/>
                      </a:rPr>
                      <m:t> </m:t>
                    </m:r>
                    <m:r>
                      <a:rPr lang="en-US" sz="1200" b="0" i="1" smtClean="0">
                        <a:latin typeface="Cambria Math" panose="02040503050406030204" pitchFamily="18" charset="0"/>
                      </a:rPr>
                      <m:t>𝑜𝑓</m:t>
                    </m:r>
                    <m:r>
                      <a:rPr lang="en-US" sz="1200" b="0" i="1" smtClean="0">
                        <a:latin typeface="Cambria Math" panose="02040503050406030204" pitchFamily="18" charset="0"/>
                      </a:rPr>
                      <m:t> </m:t>
                    </m:r>
                    <m:r>
                      <a:rPr lang="en-US" sz="1200" b="0" i="1" smtClean="0">
                        <a:latin typeface="Cambria Math" panose="02040503050406030204" pitchFamily="18" charset="0"/>
                      </a:rPr>
                      <m:t>𝑌</m:t>
                    </m:r>
                    <m:r>
                      <a:rPr lang="en-US" sz="1200" b="0" i="1" smtClean="0">
                        <a:latin typeface="Cambria Math" panose="02040503050406030204" pitchFamily="18" charset="0"/>
                      </a:rPr>
                      <m:t> </m:t>
                    </m:r>
                    <m:r>
                      <a:rPr lang="en-US" sz="1200" b="0" i="1" smtClean="0">
                        <a:latin typeface="Cambria Math" panose="02040503050406030204" pitchFamily="18" charset="0"/>
                      </a:rPr>
                      <m:t>𝑢𝑛𝑑𝑒𝑟</m:t>
                    </m:r>
                    <m:r>
                      <a:rPr lang="en-US" sz="1200" b="0" i="1" smtClean="0">
                        <a:latin typeface="Cambria Math" panose="02040503050406030204" pitchFamily="18" charset="0"/>
                      </a:rPr>
                      <m:t> </m:t>
                    </m:r>
                    <m:r>
                      <a:rPr lang="en-US" sz="1200" b="0" i="1" smtClean="0">
                        <a:latin typeface="Cambria Math" panose="02040503050406030204" pitchFamily="18" charset="0"/>
                      </a:rPr>
                      <m:t>𝑑𝑖𝑓𝑓𝑒𝑟𝑒𝑛𝑡</m:t>
                    </m:r>
                    <m:r>
                      <a:rPr lang="en-US" sz="1200" b="0" i="1" smtClean="0">
                        <a:latin typeface="Cambria Math" panose="02040503050406030204" pitchFamily="18" charset="0"/>
                      </a:rPr>
                      <m:t> </m:t>
                    </m:r>
                    <m:r>
                      <a:rPr lang="en-US" sz="1200" b="0" i="1" smtClean="0">
                        <a:latin typeface="Cambria Math" panose="02040503050406030204" pitchFamily="18" charset="0"/>
                      </a:rPr>
                      <m:t>𝑠𝑖𝑡𝑢𝑎𝑡𝑖𝑜𝑛𝑠</m:t>
                    </m:r>
                    <m:r>
                      <a:rPr lang="en-US" sz="1200" b="0" i="1" smtClean="0">
                        <a:latin typeface="Cambria Math" panose="02040503050406030204" pitchFamily="18" charset="0"/>
                      </a:rPr>
                      <m:t>, </m:t>
                    </m:r>
                    <m:r>
                      <a:rPr lang="en-US" sz="1200" b="0" i="1" smtClean="0">
                        <a:latin typeface="Cambria Math" panose="02040503050406030204" pitchFamily="18" charset="0"/>
                      </a:rPr>
                      <m:t>𝜙</m:t>
                    </m:r>
                    <m:r>
                      <a:rPr lang="en-US" sz="1200" b="0" i="1" smtClean="0">
                        <a:latin typeface="Cambria Math" panose="02040503050406030204" pitchFamily="18" charset="0"/>
                      </a:rPr>
                      <m:t>=</m:t>
                    </m:r>
                    <m:r>
                      <a:rPr lang="en-US" sz="1200" b="0" i="1" smtClean="0">
                        <a:latin typeface="Cambria Math" panose="02040503050406030204" pitchFamily="18" charset="0"/>
                      </a:rPr>
                      <m:t>𝑑𝑖𝑠𝑝𝑒𝑟𝑠𝑖𝑜𝑛</m:t>
                    </m:r>
                    <m:r>
                      <a:rPr lang="en-US" sz="1200" b="0" i="1" smtClean="0">
                        <a:latin typeface="Cambria Math" panose="02040503050406030204" pitchFamily="18" charset="0"/>
                      </a:rPr>
                      <m:t> </m:t>
                    </m:r>
                    <m:r>
                      <a:rPr lang="en-US" sz="1200" b="0" i="1" smtClean="0">
                        <a:latin typeface="Cambria Math" panose="02040503050406030204" pitchFamily="18" charset="0"/>
                      </a:rPr>
                      <m:t>𝑝𝑎𝑟𝑎𝑚𝑒𝑡𝑒𝑟</m:t>
                    </m:r>
                  </m:oMath>
                </a14:m>
                <a:r>
                  <a:rPr lang="en-US" sz="1200" i="1" dirty="0"/>
                  <a:t> </a:t>
                </a:r>
              </a:p>
            </p:txBody>
          </p:sp>
        </mc:Choice>
        <mc:Fallback xmlns="">
          <p:sp>
            <p:nvSpPr>
              <p:cNvPr id="5" name="TextBox 4">
                <a:extLst>
                  <a:ext uri="{FF2B5EF4-FFF2-40B4-BE49-F238E27FC236}">
                    <a16:creationId xmlns:a16="http://schemas.microsoft.com/office/drawing/2014/main" id="{43137E93-9AB1-1C1A-3653-4C72DE5AF33D}"/>
                  </a:ext>
                </a:extLst>
              </p:cNvPr>
              <p:cNvSpPr txBox="1">
                <a:spLocks noRot="1" noChangeAspect="1" noMove="1" noResize="1" noEditPoints="1" noAdjustHandles="1" noChangeArrowheads="1" noChangeShapeType="1" noTextEdit="1"/>
              </p:cNvSpPr>
              <p:nvPr/>
            </p:nvSpPr>
            <p:spPr>
              <a:xfrm>
                <a:off x="635076" y="6386592"/>
                <a:ext cx="11149494" cy="478272"/>
              </a:xfrm>
              <a:prstGeom prst="rect">
                <a:avLst/>
              </a:prstGeom>
              <a:blipFill>
                <a:blip r:embed="rId4"/>
                <a:stretch>
                  <a:fillRect b="-5263"/>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62FC4ED3-1E28-BB1E-164C-067B22E1951D}"/>
              </a:ext>
            </a:extLst>
          </p:cNvPr>
          <p:cNvCxnSpPr>
            <a:cxnSpLocks/>
          </p:cNvCxnSpPr>
          <p:nvPr/>
        </p:nvCxnSpPr>
        <p:spPr>
          <a:xfrm>
            <a:off x="447174" y="6386592"/>
            <a:ext cx="11297653" cy="0"/>
          </a:xfrm>
          <a:prstGeom prst="line">
            <a:avLst/>
          </a:prstGeom>
          <a:ln w="9525"/>
        </p:spPr>
        <p:style>
          <a:lnRef idx="1">
            <a:schemeClr val="dk1"/>
          </a:lnRef>
          <a:fillRef idx="0">
            <a:schemeClr val="dk1"/>
          </a:fillRef>
          <a:effectRef idx="0">
            <a:schemeClr val="dk1"/>
          </a:effectRef>
          <a:fontRef idx="minor">
            <a:schemeClr val="tx1"/>
          </a:fontRef>
        </p:style>
      </p:cxnSp>
      <p:grpSp>
        <p:nvGrpSpPr>
          <p:cNvPr id="32" name="Group 31">
            <a:extLst>
              <a:ext uri="{FF2B5EF4-FFF2-40B4-BE49-F238E27FC236}">
                <a16:creationId xmlns:a16="http://schemas.microsoft.com/office/drawing/2014/main" id="{5B403E23-8521-220A-15FC-690B61A6F677}"/>
              </a:ext>
            </a:extLst>
          </p:cNvPr>
          <p:cNvGrpSpPr/>
          <p:nvPr/>
        </p:nvGrpSpPr>
        <p:grpSpPr>
          <a:xfrm>
            <a:off x="7256876" y="4097974"/>
            <a:ext cx="4714635" cy="959194"/>
            <a:chOff x="7256876" y="4097974"/>
            <a:chExt cx="4714635" cy="959194"/>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1BE6062-9624-9525-E345-3AC4D0D5EA61}"/>
                    </a:ext>
                  </a:extLst>
                </p:cNvPr>
                <p:cNvSpPr txBox="1"/>
                <p:nvPr/>
              </p:nvSpPr>
              <p:spPr>
                <a:xfrm>
                  <a:off x="7256876" y="4149176"/>
                  <a:ext cx="4714635" cy="8604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𝑣𝑎𝑟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𝑆</m:t>
                                        </m:r>
                                      </m:e>
                                    </m:acc>
                                  </m:e>
                                  <m:sub>
                                    <m:r>
                                      <a:rPr lang="en-US" i="1">
                                        <a:latin typeface="Cambria Math" panose="02040503050406030204" pitchFamily="18" charset="0"/>
                                      </a:rPr>
                                      <m:t>𝛽</m:t>
                                    </m:r>
                                  </m:sub>
                                </m:sSub>
                              </m:e>
                            </m:d>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sSup>
                                    <m:sSupPr>
                                      <m:ctrlPr>
                                        <a:rPr lang="en-US" i="1" smtClean="0">
                                          <a:solidFill>
                                            <a:schemeClr val="accent2"/>
                                          </a:solidFill>
                                          <a:latin typeface="Cambria Math" panose="02040503050406030204" pitchFamily="18" charset="0"/>
                                        </a:rPr>
                                      </m:ctrlPr>
                                    </m:sSupPr>
                                    <m:e>
                                      <m:r>
                                        <a:rPr lang="en-US" i="1">
                                          <a:solidFill>
                                            <a:schemeClr val="accent2"/>
                                          </a:solidFill>
                                          <a:latin typeface="Cambria Math" panose="02040503050406030204" pitchFamily="18" charset="0"/>
                                        </a:rPr>
                                        <m:t>𝐺</m:t>
                                      </m:r>
                                    </m:e>
                                    <m:sup>
                                      <m:r>
                                        <a:rPr lang="en-US" i="1">
                                          <a:solidFill>
                                            <a:schemeClr val="accent2"/>
                                          </a:solidFill>
                                          <a:latin typeface="Cambria Math" panose="02040503050406030204" pitchFamily="18" charset="0"/>
                                        </a:rPr>
                                        <m:t>𝑇</m:t>
                                      </m:r>
                                    </m:sup>
                                  </m:sSup>
                                  <m:sSup>
                                    <m:sSupPr>
                                      <m:ctrlPr>
                                        <a:rPr lang="en-US" i="1">
                                          <a:solidFill>
                                            <a:schemeClr val="accent2"/>
                                          </a:solidFill>
                                          <a:latin typeface="Cambria Math" panose="02040503050406030204" pitchFamily="18" charset="0"/>
                                        </a:rPr>
                                      </m:ctrlPr>
                                    </m:sSupPr>
                                    <m:e>
                                      <m:r>
                                        <m:rPr>
                                          <m:sty m:val="p"/>
                                        </m:rPr>
                                        <a:rPr lang="en-US">
                                          <a:solidFill>
                                            <a:schemeClr val="accent2"/>
                                          </a:solidFill>
                                          <a:latin typeface="Cambria Math" panose="02040503050406030204" pitchFamily="18" charset="0"/>
                                        </a:rPr>
                                        <m:t>Σ</m:t>
                                      </m:r>
                                    </m:e>
                                    <m:sup>
                                      <m:r>
                                        <a:rPr lang="en-US" i="1">
                                          <a:solidFill>
                                            <a:schemeClr val="accent2"/>
                                          </a:solidFill>
                                          <a:latin typeface="Cambria Math" panose="02040503050406030204" pitchFamily="18" charset="0"/>
                                        </a:rPr>
                                        <m:t>−1</m:t>
                                      </m:r>
                                    </m:sup>
                                  </m:sSup>
                                  <m:r>
                                    <a:rPr lang="en-US" i="1">
                                      <a:solidFill>
                                        <a:schemeClr val="accent2"/>
                                      </a:solidFill>
                                      <a:latin typeface="Cambria Math" panose="02040503050406030204" pitchFamily="18" charset="0"/>
                                    </a:rPr>
                                    <m:t>𝐺</m:t>
                                  </m:r>
                                </m:e>
                                <m:e>
                                  <m:sSup>
                                    <m:sSupPr>
                                      <m:ctrlPr>
                                        <a:rPr lang="en-US" i="1" smtClean="0">
                                          <a:solidFill>
                                            <a:schemeClr val="accent2"/>
                                          </a:solidFill>
                                          <a:latin typeface="Cambria Math" panose="02040503050406030204" pitchFamily="18" charset="0"/>
                                        </a:rPr>
                                      </m:ctrlPr>
                                    </m:sSupPr>
                                    <m:e>
                                      <m:r>
                                        <a:rPr lang="en-US" i="1">
                                          <a:solidFill>
                                            <a:schemeClr val="accent2"/>
                                          </a:solidFill>
                                          <a:latin typeface="Cambria Math" panose="02040503050406030204" pitchFamily="18" charset="0"/>
                                        </a:rPr>
                                        <m:t>𝐺</m:t>
                                      </m:r>
                                    </m:e>
                                    <m:sup>
                                      <m:r>
                                        <a:rPr lang="en-US" i="1">
                                          <a:solidFill>
                                            <a:schemeClr val="accent2"/>
                                          </a:solidFill>
                                          <a:latin typeface="Cambria Math" panose="02040503050406030204" pitchFamily="18" charset="0"/>
                                        </a:rPr>
                                        <m:t>𝑇</m:t>
                                      </m:r>
                                    </m:sup>
                                  </m:sSup>
                                  <m:sSup>
                                    <m:sSupPr>
                                      <m:ctrlPr>
                                        <a:rPr lang="en-US" i="1">
                                          <a:solidFill>
                                            <a:schemeClr val="accent2"/>
                                          </a:solidFill>
                                          <a:latin typeface="Cambria Math" panose="02040503050406030204" pitchFamily="18" charset="0"/>
                                        </a:rPr>
                                      </m:ctrlPr>
                                    </m:sSupPr>
                                    <m:e>
                                      <m:r>
                                        <m:rPr>
                                          <m:sty m:val="p"/>
                                        </m:rPr>
                                        <a:rPr lang="en-US">
                                          <a:solidFill>
                                            <a:schemeClr val="accent2"/>
                                          </a:solidFill>
                                          <a:latin typeface="Cambria Math" panose="02040503050406030204" pitchFamily="18" charset="0"/>
                                        </a:rPr>
                                        <m:t>Σ</m:t>
                                      </m:r>
                                    </m:e>
                                    <m:sup>
                                      <m:r>
                                        <a:rPr lang="en-US" i="1">
                                          <a:solidFill>
                                            <a:schemeClr val="accent2"/>
                                          </a:solidFill>
                                          <a:latin typeface="Cambria Math" panose="02040503050406030204" pitchFamily="18" charset="0"/>
                                        </a:rPr>
                                        <m:t>−1</m:t>
                                      </m:r>
                                    </m:sup>
                                  </m:sSup>
                                  <m:r>
                                    <a:rPr lang="en-US" i="1">
                                      <a:solidFill>
                                        <a:schemeClr val="accent2"/>
                                      </a:solidFill>
                                      <a:latin typeface="Cambria Math" panose="02040503050406030204" pitchFamily="18" charset="0"/>
                                    </a:rPr>
                                    <m:t>𝑋</m:t>
                                  </m:r>
                                </m:e>
                                <m:e>
                                  <m:sSup>
                                    <m:sSupPr>
                                      <m:ctrlPr>
                                        <a:rPr lang="en-US" i="1" smtClean="0">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𝐺</m:t>
                                      </m:r>
                                    </m:e>
                                    <m:sup>
                                      <m:r>
                                        <a:rPr lang="en-US" i="1">
                                          <a:solidFill>
                                            <a:schemeClr val="accent6"/>
                                          </a:solidFill>
                                          <a:latin typeface="Cambria Math" panose="02040503050406030204" pitchFamily="18" charset="0"/>
                                        </a:rPr>
                                        <m:t>𝑇</m:t>
                                      </m:r>
                                    </m:sup>
                                  </m:sSup>
                                  <m:sSup>
                                    <m:sSupPr>
                                      <m:ctrlPr>
                                        <a:rPr lang="en-US" i="1">
                                          <a:solidFill>
                                            <a:schemeClr val="accent6"/>
                                          </a:solidFill>
                                          <a:latin typeface="Cambria Math" panose="02040503050406030204" pitchFamily="18" charset="0"/>
                                        </a:rPr>
                                      </m:ctrlPr>
                                    </m:sSupPr>
                                    <m:e>
                                      <m:r>
                                        <m:rPr>
                                          <m:sty m:val="p"/>
                                        </m:rPr>
                                        <a:rPr lang="en-US">
                                          <a:solidFill>
                                            <a:schemeClr val="accent6"/>
                                          </a:solidFill>
                                          <a:latin typeface="Cambria Math" panose="02040503050406030204" pitchFamily="18" charset="0"/>
                                        </a:rPr>
                                        <m:t>Σ</m:t>
                                      </m:r>
                                    </m:e>
                                    <m:sup>
                                      <m:r>
                                        <a:rPr lang="en-US" i="1">
                                          <a:solidFill>
                                            <a:schemeClr val="accent6"/>
                                          </a:solidFill>
                                          <a:latin typeface="Cambria Math" panose="02040503050406030204" pitchFamily="18" charset="0"/>
                                        </a:rPr>
                                        <m:t>−1</m:t>
                                      </m:r>
                                    </m:sup>
                                  </m:sSup>
                                  <m:r>
                                    <a:rPr lang="en-US" i="1">
                                      <a:solidFill>
                                        <a:schemeClr val="accent6"/>
                                      </a:solidFill>
                                      <a:latin typeface="Cambria Math" panose="02040503050406030204" pitchFamily="18" charset="0"/>
                                    </a:rPr>
                                    <m:t>𝐿</m:t>
                                  </m:r>
                                </m:e>
                              </m:mr>
                              <m:mr>
                                <m:e>
                                  <m:sSup>
                                    <m:sSupPr>
                                      <m:ctrlPr>
                                        <a:rPr lang="en-US" i="1" smtClean="0">
                                          <a:solidFill>
                                            <a:schemeClr val="accent2"/>
                                          </a:solidFill>
                                          <a:latin typeface="Cambria Math" panose="02040503050406030204" pitchFamily="18" charset="0"/>
                                        </a:rPr>
                                      </m:ctrlPr>
                                    </m:sSupPr>
                                    <m:e>
                                      <m:r>
                                        <a:rPr lang="en-US" i="1">
                                          <a:solidFill>
                                            <a:schemeClr val="accent2"/>
                                          </a:solidFill>
                                          <a:latin typeface="Cambria Math" panose="02040503050406030204" pitchFamily="18" charset="0"/>
                                        </a:rPr>
                                        <m:t>𝑋</m:t>
                                      </m:r>
                                    </m:e>
                                    <m:sup>
                                      <m:r>
                                        <a:rPr lang="en-US" i="1">
                                          <a:solidFill>
                                            <a:schemeClr val="accent2"/>
                                          </a:solidFill>
                                          <a:latin typeface="Cambria Math" panose="02040503050406030204" pitchFamily="18" charset="0"/>
                                        </a:rPr>
                                        <m:t>𝑇</m:t>
                                      </m:r>
                                    </m:sup>
                                  </m:sSup>
                                  <m:sSup>
                                    <m:sSupPr>
                                      <m:ctrlPr>
                                        <a:rPr lang="en-US" i="1">
                                          <a:solidFill>
                                            <a:schemeClr val="accent2"/>
                                          </a:solidFill>
                                          <a:latin typeface="Cambria Math" panose="02040503050406030204" pitchFamily="18" charset="0"/>
                                        </a:rPr>
                                      </m:ctrlPr>
                                    </m:sSupPr>
                                    <m:e>
                                      <m:r>
                                        <m:rPr>
                                          <m:sty m:val="p"/>
                                        </m:rPr>
                                        <a:rPr lang="en-US">
                                          <a:solidFill>
                                            <a:schemeClr val="accent2"/>
                                          </a:solidFill>
                                          <a:latin typeface="Cambria Math" panose="02040503050406030204" pitchFamily="18" charset="0"/>
                                        </a:rPr>
                                        <m:t>Σ</m:t>
                                      </m:r>
                                    </m:e>
                                    <m:sup>
                                      <m:r>
                                        <a:rPr lang="en-US" i="1">
                                          <a:solidFill>
                                            <a:schemeClr val="accent2"/>
                                          </a:solidFill>
                                          <a:latin typeface="Cambria Math" panose="02040503050406030204" pitchFamily="18" charset="0"/>
                                        </a:rPr>
                                        <m:t>−1</m:t>
                                      </m:r>
                                    </m:sup>
                                  </m:sSup>
                                  <m:r>
                                    <a:rPr lang="en-US" i="1">
                                      <a:solidFill>
                                        <a:schemeClr val="accent2"/>
                                      </a:solidFill>
                                      <a:latin typeface="Cambria Math" panose="02040503050406030204" pitchFamily="18" charset="0"/>
                                    </a:rPr>
                                    <m:t>𝐺</m:t>
                                  </m:r>
                                </m:e>
                                <m:e>
                                  <m:sSup>
                                    <m:sSupPr>
                                      <m:ctrlPr>
                                        <a:rPr lang="en-US" i="1" smtClean="0">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𝑋</m:t>
                                      </m:r>
                                    </m:e>
                                    <m:sup>
                                      <m:r>
                                        <a:rPr lang="en-US" i="1">
                                          <a:solidFill>
                                            <a:srgbClr val="FF0000"/>
                                          </a:solidFill>
                                          <a:latin typeface="Cambria Math" panose="02040503050406030204" pitchFamily="18" charset="0"/>
                                        </a:rPr>
                                        <m:t>𝑇</m:t>
                                      </m:r>
                                    </m:sup>
                                  </m:sSup>
                                  <m:sSup>
                                    <m:sSupPr>
                                      <m:ctrlPr>
                                        <a:rPr lang="en-US" i="1">
                                          <a:solidFill>
                                            <a:srgbClr val="FF0000"/>
                                          </a:solidFill>
                                          <a:latin typeface="Cambria Math" panose="02040503050406030204" pitchFamily="18" charset="0"/>
                                        </a:rPr>
                                      </m:ctrlPr>
                                    </m:sSupPr>
                                    <m:e>
                                      <m:r>
                                        <m:rPr>
                                          <m:sty m:val="p"/>
                                        </m:rPr>
                                        <a:rPr lang="en-US">
                                          <a:solidFill>
                                            <a:srgbClr val="FF0000"/>
                                          </a:solidFill>
                                          <a:latin typeface="Cambria Math" panose="02040503050406030204" pitchFamily="18" charset="0"/>
                                        </a:rPr>
                                        <m:t>Σ</m:t>
                                      </m:r>
                                    </m:e>
                                    <m:sup>
                                      <m:r>
                                        <a:rPr lang="en-US" i="1">
                                          <a:solidFill>
                                            <a:srgbClr val="FF0000"/>
                                          </a:solidFill>
                                          <a:latin typeface="Cambria Math" panose="02040503050406030204" pitchFamily="18" charset="0"/>
                                        </a:rPr>
                                        <m:t>−1</m:t>
                                      </m:r>
                                    </m:sup>
                                  </m:sSup>
                                  <m:r>
                                    <a:rPr lang="en-US" i="1">
                                      <a:solidFill>
                                        <a:srgbClr val="FF0000"/>
                                      </a:solidFill>
                                      <a:latin typeface="Cambria Math" panose="02040503050406030204" pitchFamily="18" charset="0"/>
                                    </a:rPr>
                                    <m:t>𝑋</m:t>
                                  </m:r>
                                </m:e>
                                <m:e>
                                  <m:sSup>
                                    <m:sSupPr>
                                      <m:ctrlPr>
                                        <a:rPr lang="en-US" i="1" smtClean="0">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𝑋</m:t>
                                      </m:r>
                                    </m:e>
                                    <m:sup>
                                      <m:r>
                                        <a:rPr lang="en-US" i="1">
                                          <a:solidFill>
                                            <a:schemeClr val="accent6"/>
                                          </a:solidFill>
                                          <a:latin typeface="Cambria Math" panose="02040503050406030204" pitchFamily="18" charset="0"/>
                                        </a:rPr>
                                        <m:t>𝑇</m:t>
                                      </m:r>
                                    </m:sup>
                                  </m:sSup>
                                  <m:sSup>
                                    <m:sSupPr>
                                      <m:ctrlPr>
                                        <a:rPr lang="en-US" i="1">
                                          <a:solidFill>
                                            <a:schemeClr val="accent6"/>
                                          </a:solidFill>
                                          <a:latin typeface="Cambria Math" panose="02040503050406030204" pitchFamily="18" charset="0"/>
                                        </a:rPr>
                                      </m:ctrlPr>
                                    </m:sSupPr>
                                    <m:e>
                                      <m:r>
                                        <m:rPr>
                                          <m:sty m:val="p"/>
                                        </m:rPr>
                                        <a:rPr lang="en-US">
                                          <a:solidFill>
                                            <a:schemeClr val="accent6"/>
                                          </a:solidFill>
                                          <a:latin typeface="Cambria Math" panose="02040503050406030204" pitchFamily="18" charset="0"/>
                                        </a:rPr>
                                        <m:t>Σ</m:t>
                                      </m:r>
                                    </m:e>
                                    <m:sup>
                                      <m:r>
                                        <a:rPr lang="en-US" i="1">
                                          <a:solidFill>
                                            <a:schemeClr val="accent6"/>
                                          </a:solidFill>
                                          <a:latin typeface="Cambria Math" panose="02040503050406030204" pitchFamily="18" charset="0"/>
                                        </a:rPr>
                                        <m:t>−1</m:t>
                                      </m:r>
                                    </m:sup>
                                  </m:sSup>
                                  <m:r>
                                    <a:rPr lang="en-US" i="1">
                                      <a:solidFill>
                                        <a:schemeClr val="accent6"/>
                                      </a:solidFill>
                                      <a:latin typeface="Cambria Math" panose="02040503050406030204" pitchFamily="18" charset="0"/>
                                    </a:rPr>
                                    <m:t>𝐿</m:t>
                                  </m:r>
                                </m:e>
                              </m:mr>
                              <m:mr>
                                <m:e>
                                  <m:sSup>
                                    <m:sSupPr>
                                      <m:ctrlPr>
                                        <a:rPr lang="en-US" i="1" smtClean="0">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𝐿</m:t>
                                      </m:r>
                                    </m:e>
                                    <m:sup>
                                      <m:r>
                                        <a:rPr lang="en-US" i="1">
                                          <a:solidFill>
                                            <a:schemeClr val="accent6"/>
                                          </a:solidFill>
                                          <a:latin typeface="Cambria Math" panose="02040503050406030204" pitchFamily="18" charset="0"/>
                                        </a:rPr>
                                        <m:t>𝑇</m:t>
                                      </m:r>
                                    </m:sup>
                                  </m:sSup>
                                  <m:sSup>
                                    <m:sSupPr>
                                      <m:ctrlPr>
                                        <a:rPr lang="en-US" i="1">
                                          <a:solidFill>
                                            <a:schemeClr val="accent6"/>
                                          </a:solidFill>
                                          <a:latin typeface="Cambria Math" panose="02040503050406030204" pitchFamily="18" charset="0"/>
                                        </a:rPr>
                                      </m:ctrlPr>
                                    </m:sSupPr>
                                    <m:e>
                                      <m:r>
                                        <m:rPr>
                                          <m:sty m:val="p"/>
                                        </m:rPr>
                                        <a:rPr lang="en-US">
                                          <a:solidFill>
                                            <a:schemeClr val="accent6"/>
                                          </a:solidFill>
                                          <a:latin typeface="Cambria Math" panose="02040503050406030204" pitchFamily="18" charset="0"/>
                                        </a:rPr>
                                        <m:t>Σ</m:t>
                                      </m:r>
                                    </m:e>
                                    <m:sup>
                                      <m:r>
                                        <a:rPr lang="en-US" i="1">
                                          <a:solidFill>
                                            <a:schemeClr val="accent6"/>
                                          </a:solidFill>
                                          <a:latin typeface="Cambria Math" panose="02040503050406030204" pitchFamily="18" charset="0"/>
                                        </a:rPr>
                                        <m:t>−1</m:t>
                                      </m:r>
                                    </m:sup>
                                  </m:sSup>
                                  <m:r>
                                    <a:rPr lang="en-US" i="1">
                                      <a:solidFill>
                                        <a:schemeClr val="accent6"/>
                                      </a:solidFill>
                                      <a:latin typeface="Cambria Math" panose="02040503050406030204" pitchFamily="18" charset="0"/>
                                    </a:rPr>
                                    <m:t>𝐺</m:t>
                                  </m:r>
                                </m:e>
                                <m:e>
                                  <m:sSup>
                                    <m:sSupPr>
                                      <m:ctrlPr>
                                        <a:rPr lang="en-US" i="1" smtClean="0">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𝐿</m:t>
                                      </m:r>
                                    </m:e>
                                    <m:sup>
                                      <m:r>
                                        <a:rPr lang="en-US" i="1">
                                          <a:solidFill>
                                            <a:schemeClr val="accent6"/>
                                          </a:solidFill>
                                          <a:latin typeface="Cambria Math" panose="02040503050406030204" pitchFamily="18" charset="0"/>
                                        </a:rPr>
                                        <m:t>𝑇</m:t>
                                      </m:r>
                                    </m:sup>
                                  </m:sSup>
                                  <m:sSup>
                                    <m:sSupPr>
                                      <m:ctrlPr>
                                        <a:rPr lang="en-US" i="1">
                                          <a:solidFill>
                                            <a:schemeClr val="accent6"/>
                                          </a:solidFill>
                                          <a:latin typeface="Cambria Math" panose="02040503050406030204" pitchFamily="18" charset="0"/>
                                        </a:rPr>
                                      </m:ctrlPr>
                                    </m:sSupPr>
                                    <m:e>
                                      <m:r>
                                        <m:rPr>
                                          <m:sty m:val="p"/>
                                        </m:rPr>
                                        <a:rPr lang="en-US">
                                          <a:solidFill>
                                            <a:schemeClr val="accent6"/>
                                          </a:solidFill>
                                          <a:latin typeface="Cambria Math" panose="02040503050406030204" pitchFamily="18" charset="0"/>
                                        </a:rPr>
                                        <m:t>Σ</m:t>
                                      </m:r>
                                    </m:e>
                                    <m:sup>
                                      <m:r>
                                        <a:rPr lang="en-US" i="1">
                                          <a:solidFill>
                                            <a:schemeClr val="accent6"/>
                                          </a:solidFill>
                                          <a:latin typeface="Cambria Math" panose="02040503050406030204" pitchFamily="18" charset="0"/>
                                        </a:rPr>
                                        <m:t>−1</m:t>
                                      </m:r>
                                    </m:sup>
                                  </m:sSup>
                                  <m:r>
                                    <a:rPr lang="en-US" i="1">
                                      <a:solidFill>
                                        <a:schemeClr val="accent6"/>
                                      </a:solidFill>
                                      <a:latin typeface="Cambria Math" panose="02040503050406030204" pitchFamily="18" charset="0"/>
                                    </a:rPr>
                                    <m:t>𝑋</m:t>
                                  </m:r>
                                </m:e>
                                <m:e>
                                  <m:sSup>
                                    <m:sSupPr>
                                      <m:ctrlPr>
                                        <a:rPr lang="en-US" i="1" smtClean="0">
                                          <a:solidFill>
                                            <a:schemeClr val="accent6"/>
                                          </a:solidFill>
                                          <a:latin typeface="Cambria Math" panose="02040503050406030204" pitchFamily="18" charset="0"/>
                                        </a:rPr>
                                      </m:ctrlPr>
                                    </m:sSupPr>
                                    <m:e>
                                      <m:r>
                                        <a:rPr lang="en-US" i="1">
                                          <a:solidFill>
                                            <a:schemeClr val="accent6"/>
                                          </a:solidFill>
                                          <a:latin typeface="Cambria Math" panose="02040503050406030204" pitchFamily="18" charset="0"/>
                                        </a:rPr>
                                        <m:t>𝐿</m:t>
                                      </m:r>
                                    </m:e>
                                    <m:sup>
                                      <m:r>
                                        <a:rPr lang="en-US" i="1">
                                          <a:solidFill>
                                            <a:schemeClr val="accent6"/>
                                          </a:solidFill>
                                          <a:latin typeface="Cambria Math" panose="02040503050406030204" pitchFamily="18" charset="0"/>
                                        </a:rPr>
                                        <m:t>𝑇</m:t>
                                      </m:r>
                                    </m:sup>
                                  </m:sSup>
                                  <m:sSup>
                                    <m:sSupPr>
                                      <m:ctrlPr>
                                        <a:rPr lang="en-US" i="1">
                                          <a:solidFill>
                                            <a:schemeClr val="accent6"/>
                                          </a:solidFill>
                                          <a:latin typeface="Cambria Math" panose="02040503050406030204" pitchFamily="18" charset="0"/>
                                        </a:rPr>
                                      </m:ctrlPr>
                                    </m:sSupPr>
                                    <m:e>
                                      <m:r>
                                        <m:rPr>
                                          <m:sty m:val="p"/>
                                        </m:rPr>
                                        <a:rPr lang="en-US">
                                          <a:solidFill>
                                            <a:schemeClr val="accent6"/>
                                          </a:solidFill>
                                          <a:latin typeface="Cambria Math" panose="02040503050406030204" pitchFamily="18" charset="0"/>
                                        </a:rPr>
                                        <m:t>Σ</m:t>
                                      </m:r>
                                    </m:e>
                                    <m:sup>
                                      <m:r>
                                        <a:rPr lang="en-US" i="1">
                                          <a:solidFill>
                                            <a:schemeClr val="accent6"/>
                                          </a:solidFill>
                                          <a:latin typeface="Cambria Math" panose="02040503050406030204" pitchFamily="18" charset="0"/>
                                        </a:rPr>
                                        <m:t>−1</m:t>
                                      </m:r>
                                    </m:sup>
                                  </m:sSup>
                                  <m:r>
                                    <a:rPr lang="en-US" i="1">
                                      <a:solidFill>
                                        <a:schemeClr val="accent6"/>
                                      </a:solidFill>
                                      <a:latin typeface="Cambria Math" panose="02040503050406030204" pitchFamily="18" charset="0"/>
                                    </a:rPr>
                                    <m:t>𝐿</m:t>
                                  </m:r>
                                </m:e>
                              </m:mr>
                            </m:m>
                          </m:e>
                        </m:d>
                      </m:oMath>
                    </m:oMathPara>
                  </a14:m>
                  <a:endParaRPr lang="en-US" dirty="0"/>
                </a:p>
              </p:txBody>
            </p:sp>
          </mc:Choice>
          <mc:Fallback xmlns="">
            <p:sp>
              <p:nvSpPr>
                <p:cNvPr id="7" name="TextBox 6">
                  <a:extLst>
                    <a:ext uri="{FF2B5EF4-FFF2-40B4-BE49-F238E27FC236}">
                      <a16:creationId xmlns:a16="http://schemas.microsoft.com/office/drawing/2014/main" id="{01BE6062-9624-9525-E345-3AC4D0D5EA61}"/>
                    </a:ext>
                  </a:extLst>
                </p:cNvPr>
                <p:cNvSpPr txBox="1">
                  <a:spLocks noRot="1" noChangeAspect="1" noMove="1" noResize="1" noEditPoints="1" noAdjustHandles="1" noChangeArrowheads="1" noChangeShapeType="1" noTextEdit="1"/>
                </p:cNvSpPr>
                <p:nvPr/>
              </p:nvSpPr>
              <p:spPr>
                <a:xfrm>
                  <a:off x="7256876" y="4149176"/>
                  <a:ext cx="4714635" cy="860492"/>
                </a:xfrm>
                <a:prstGeom prst="rect">
                  <a:avLst/>
                </a:prstGeom>
                <a:blipFill>
                  <a:blip r:embed="rId5"/>
                  <a:stretch>
                    <a:fillRect b="-1449"/>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E3424CF2-CC97-2DC1-DF11-1B509B230FA4}"/>
                </a:ext>
              </a:extLst>
            </p:cNvPr>
            <p:cNvCxnSpPr>
              <a:cxnSpLocks/>
            </p:cNvCxnSpPr>
            <p:nvPr/>
          </p:nvCxnSpPr>
          <p:spPr>
            <a:xfrm>
              <a:off x="8610600" y="4463143"/>
              <a:ext cx="317397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8B4E26-8C03-48A8-832D-BB4AFA53241D}"/>
                </a:ext>
              </a:extLst>
            </p:cNvPr>
            <p:cNvCxnSpPr>
              <a:cxnSpLocks/>
            </p:cNvCxnSpPr>
            <p:nvPr/>
          </p:nvCxnSpPr>
          <p:spPr>
            <a:xfrm flipV="1">
              <a:off x="9670473" y="4097974"/>
              <a:ext cx="0" cy="95919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C5519890-DB95-5D8B-1626-8708EF166175}"/>
              </a:ext>
            </a:extLst>
          </p:cNvPr>
          <p:cNvGrpSpPr/>
          <p:nvPr/>
        </p:nvGrpSpPr>
        <p:grpSpPr>
          <a:xfrm>
            <a:off x="7506324" y="2382356"/>
            <a:ext cx="4215740" cy="959194"/>
            <a:chOff x="7506324" y="2382356"/>
            <a:chExt cx="4215740" cy="959194"/>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C7751A1-9994-F03A-346B-F11B4D0BC603}"/>
                    </a:ext>
                  </a:extLst>
                </p:cNvPr>
                <p:cNvSpPr txBox="1"/>
                <p:nvPr/>
              </p:nvSpPr>
              <p:spPr>
                <a:xfrm>
                  <a:off x="7506324" y="2481314"/>
                  <a:ext cx="4215740" cy="7249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effectLst/>
                                <a:latin typeface="Cambria Math" panose="020405030504060302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𝑀</m:t>
                            </m:r>
                          </m:e>
                          <m:sub>
                            <m:sSub>
                              <m:sSubPr>
                                <m:ctrlPr>
                                  <a:rPr lang="en-US" i="1">
                                    <a:effectLst/>
                                    <a:latin typeface="Cambria Math" panose="02040503050406030204" pitchFamily="18" charset="0"/>
                                  </a:rPr>
                                </m:ctrlPr>
                              </m:sSubPr>
                              <m:e>
                                <m:acc>
                                  <m:accPr>
                                    <m:chr m:val="̃"/>
                                    <m:ctrlPr>
                                      <a:rPr lang="en-US" i="1">
                                        <a:effectLst/>
                                        <a:latin typeface="Cambria Math" panose="02040503050406030204" pitchFamily="18" charset="0"/>
                                      </a:rPr>
                                    </m:ctrlPr>
                                  </m:acc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𝑆</m:t>
                                    </m:r>
                                  </m:e>
                                </m:acc>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𝛽</m:t>
                                </m:r>
                              </m:sub>
                            </m:sSub>
                          </m:sub>
                        </m:sSub>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d>
                          <m:dPr>
                            <m:begChr m:val="|"/>
                            <m:endChr m:val="|"/>
                            <m:ctrlPr>
                              <a:rPr lang="en-US" i="1">
                                <a:effectLst/>
                                <a:latin typeface="Cambria Math" panose="02040503050406030204" pitchFamily="18" charset="0"/>
                              </a:rPr>
                            </m:ctrlPr>
                          </m:dPr>
                          <m:e>
                            <m:m>
                              <m:mPr>
                                <m:mcs>
                                  <m:mc>
                                    <m:mcPr>
                                      <m:count m:val="2"/>
                                      <m:mcJc m:val="center"/>
                                    </m:mcPr>
                                  </m:mc>
                                </m:mcs>
                                <m:ctrlPr>
                                  <a:rPr lang="en-US" i="1">
                                    <a:effectLst/>
                                    <a:latin typeface="Cambria Math" panose="02040503050406030204" pitchFamily="18" charset="0"/>
                                  </a:rPr>
                                </m:ctrlPr>
                              </m:mPr>
                              <m:mr>
                                <m:e>
                                  <m:sSup>
                                    <m:sSupPr>
                                      <m:ctrlPr>
                                        <a:rPr lang="en-US" i="1" smtClean="0">
                                          <a:solidFill>
                                            <a:schemeClr val="accent2"/>
                                          </a:solidFill>
                                          <a:effectLst/>
                                          <a:latin typeface="Cambria Math" panose="02040503050406030204" pitchFamily="18" charset="0"/>
                                        </a:rPr>
                                      </m:ctrlPr>
                                    </m:sSupPr>
                                    <m:e>
                                      <m:r>
                                        <a:rPr lang="en-US" sz="1800" i="1">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t>𝐺</m:t>
                                      </m:r>
                                    </m:e>
                                    <m:sup>
                                      <m:r>
                                        <a:rPr lang="en-US" sz="1800" i="1">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t>𝑇</m:t>
                                      </m:r>
                                    </m:sup>
                                  </m:sSup>
                                  <m:d>
                                    <m:dPr>
                                      <m:ctrlPr>
                                        <a:rPr lang="en-US" sz="1800" b="0" i="1" smtClean="0">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b="0" i="1" smtClean="0">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t>𝑌</m:t>
                                      </m:r>
                                      <m:r>
                                        <a:rPr lang="en-US" sz="1800" b="0" i="1" smtClean="0">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b="0" i="1" smtClean="0">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US" sz="1800" b="0" i="1" smtClean="0">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sz="1800" b="0" i="1" smtClean="0">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t>𝜇</m:t>
                                              </m:r>
                                            </m:e>
                                          </m:acc>
                                        </m:e>
                                        <m:sub>
                                          <m:r>
                                            <a:rPr lang="en-US" sz="1800" b="0" i="1" smtClean="0">
                                              <a:solidFill>
                                                <a:schemeClr val="accent2"/>
                                              </a:solidFill>
                                              <a:effectLst/>
                                              <a:latin typeface="Cambria Math" panose="02040503050406030204" pitchFamily="18" charset="0"/>
                                              <a:ea typeface="DengXian" panose="02010600030101010101" pitchFamily="2" charset="-122"/>
                                              <a:cs typeface="Times New Roman" panose="02020603050405020304" pitchFamily="18" charset="0"/>
                                            </a:rPr>
                                            <m:t>0</m:t>
                                          </m:r>
                                        </m:sub>
                                      </m:sSub>
                                    </m:e>
                                  </m:d>
                                </m:e>
                                <m:e>
                                  <m:sSup>
                                    <m:sSupPr>
                                      <m:ctrlPr>
                                        <a:rPr lang="en-US" i="1" smtClean="0">
                                          <a:solidFill>
                                            <a:schemeClr val="accent5"/>
                                          </a:solidFill>
                                          <a:effectLst/>
                                          <a:latin typeface="Cambria Math" panose="02040503050406030204" pitchFamily="18" charset="0"/>
                                        </a:rPr>
                                      </m:ctrlPr>
                                    </m:sSupPr>
                                    <m:e>
                                      <m:r>
                                        <a:rPr lang="en-US" sz="1800" i="1">
                                          <a:solidFill>
                                            <a:schemeClr val="accent5"/>
                                          </a:solidFill>
                                          <a:effectLst/>
                                          <a:latin typeface="Cambria Math" panose="02040503050406030204" pitchFamily="18" charset="0"/>
                                          <a:ea typeface="DengXian" panose="02010600030101010101" pitchFamily="2" charset="-122"/>
                                          <a:cs typeface="Times New Roman" panose="02020603050405020304" pitchFamily="18" charset="0"/>
                                        </a:rPr>
                                        <m:t>𝐺</m:t>
                                      </m:r>
                                    </m:e>
                                    <m:sup>
                                      <m:r>
                                        <a:rPr lang="en-US" sz="1800" i="1">
                                          <a:solidFill>
                                            <a:schemeClr val="accent5"/>
                                          </a:solidFill>
                                          <a:effectLst/>
                                          <a:latin typeface="Cambria Math" panose="02040503050406030204" pitchFamily="18" charset="0"/>
                                          <a:ea typeface="DengXian" panose="02010600030101010101" pitchFamily="2" charset="-122"/>
                                          <a:cs typeface="Times New Roman" panose="02020603050405020304" pitchFamily="18" charset="0"/>
                                        </a:rPr>
                                        <m:t>𝑇</m:t>
                                      </m:r>
                                    </m:sup>
                                  </m:sSup>
                                  <m:acc>
                                    <m:accPr>
                                      <m:chr m:val="̂"/>
                                      <m:ctrlPr>
                                        <a:rPr lang="en-US" i="1">
                                          <a:solidFill>
                                            <a:schemeClr val="accent5"/>
                                          </a:solidFill>
                                          <a:effectLst/>
                                          <a:latin typeface="Cambria Math" panose="02040503050406030204" pitchFamily="18" charset="0"/>
                                        </a:rPr>
                                      </m:ctrlPr>
                                    </m:accPr>
                                    <m:e>
                                      <m:r>
                                        <a:rPr lang="en-US" sz="1800" i="1">
                                          <a:solidFill>
                                            <a:schemeClr val="accent5"/>
                                          </a:solidFill>
                                          <a:effectLst/>
                                          <a:latin typeface="Cambria Math" panose="02040503050406030204" pitchFamily="18" charset="0"/>
                                          <a:ea typeface="DengXian" panose="02010600030101010101" pitchFamily="2" charset="-122"/>
                                          <a:cs typeface="Times New Roman" panose="02020603050405020304" pitchFamily="18" charset="0"/>
                                        </a:rPr>
                                        <m:t>𝑃</m:t>
                                      </m:r>
                                    </m:e>
                                  </m:acc>
                                  <m:r>
                                    <a:rPr lang="en-US" sz="1800" i="1">
                                      <a:solidFill>
                                        <a:schemeClr val="accent5"/>
                                      </a:solidFill>
                                      <a:effectLst/>
                                      <a:latin typeface="Cambria Math" panose="02040503050406030204" pitchFamily="18" charset="0"/>
                                      <a:ea typeface="DengXian" panose="02010600030101010101" pitchFamily="2" charset="-122"/>
                                      <a:cs typeface="Times New Roman" panose="02020603050405020304" pitchFamily="18" charset="0"/>
                                    </a:rPr>
                                    <m:t>𝐿</m:t>
                                  </m:r>
                                </m:e>
                              </m:mr>
                              <m:mr>
                                <m:e>
                                  <m:sSup>
                                    <m:sSupPr>
                                      <m:ctrlPr>
                                        <a:rPr lang="en-US" i="1" smtClean="0">
                                          <a:solidFill>
                                            <a:schemeClr val="accent6"/>
                                          </a:solidFill>
                                          <a:effectLst/>
                                          <a:latin typeface="Cambria Math" panose="02040503050406030204" pitchFamily="18" charset="0"/>
                                        </a:rPr>
                                      </m:ctrlPr>
                                    </m:sSupPr>
                                    <m:e>
                                      <m:r>
                                        <a:rPr lang="en-US" sz="1800" i="1">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t>𝐿</m:t>
                                      </m:r>
                                    </m:e>
                                    <m:sup>
                                      <m:r>
                                        <a:rPr lang="en-US" sz="1800" i="1">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t>𝑇</m:t>
                                      </m:r>
                                    </m:sup>
                                  </m:sSup>
                                  <m:d>
                                    <m:dPr>
                                      <m:ctrlPr>
                                        <a:rPr lang="en-US" sz="1800" b="0" i="1"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b="0" i="1"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t>𝑌</m:t>
                                      </m:r>
                                      <m:r>
                                        <a:rPr lang="en-US" sz="1800" b="0" i="1"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b="0" i="1"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US" sz="1800" b="0" i="1"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sz="1800" b="0" i="1"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t>𝜇</m:t>
                                              </m:r>
                                            </m:e>
                                          </m:acc>
                                        </m:e>
                                        <m:sub>
                                          <m:r>
                                            <a:rPr lang="en-US" sz="1800" b="0" i="1" smtClean="0">
                                              <a:solidFill>
                                                <a:schemeClr val="accent6"/>
                                              </a:solidFill>
                                              <a:effectLst/>
                                              <a:latin typeface="Cambria Math" panose="02040503050406030204" pitchFamily="18" charset="0"/>
                                              <a:ea typeface="DengXian" panose="02010600030101010101" pitchFamily="2" charset="-122"/>
                                              <a:cs typeface="Times New Roman" panose="02020603050405020304" pitchFamily="18" charset="0"/>
                                            </a:rPr>
                                            <m:t>0</m:t>
                                          </m:r>
                                        </m:sub>
                                      </m:sSub>
                                    </m:e>
                                  </m:d>
                                </m:e>
                                <m:e>
                                  <m:sSup>
                                    <m:sSupPr>
                                      <m:ctrlPr>
                                        <a:rPr lang="en-US" i="1" smtClean="0">
                                          <a:solidFill>
                                            <a:schemeClr val="accent5"/>
                                          </a:solidFill>
                                          <a:effectLst/>
                                          <a:latin typeface="Cambria Math" panose="02040503050406030204" pitchFamily="18" charset="0"/>
                                        </a:rPr>
                                      </m:ctrlPr>
                                    </m:sSupPr>
                                    <m:e>
                                      <m:r>
                                        <a:rPr lang="en-US" sz="1800" i="1">
                                          <a:solidFill>
                                            <a:schemeClr val="accent5"/>
                                          </a:solidFill>
                                          <a:effectLst/>
                                          <a:latin typeface="Cambria Math" panose="02040503050406030204" pitchFamily="18" charset="0"/>
                                          <a:ea typeface="DengXian" panose="02010600030101010101" pitchFamily="2" charset="-122"/>
                                          <a:cs typeface="Times New Roman" panose="02020603050405020304" pitchFamily="18" charset="0"/>
                                        </a:rPr>
                                        <m:t>𝐿</m:t>
                                      </m:r>
                                    </m:e>
                                    <m:sup>
                                      <m:r>
                                        <a:rPr lang="en-US" sz="1800" i="1">
                                          <a:solidFill>
                                            <a:schemeClr val="accent5"/>
                                          </a:solidFill>
                                          <a:effectLst/>
                                          <a:latin typeface="Cambria Math" panose="02040503050406030204" pitchFamily="18" charset="0"/>
                                          <a:ea typeface="DengXian" panose="02010600030101010101" pitchFamily="2" charset="-122"/>
                                          <a:cs typeface="Times New Roman" panose="02020603050405020304" pitchFamily="18" charset="0"/>
                                        </a:rPr>
                                        <m:t>𝑇</m:t>
                                      </m:r>
                                    </m:sup>
                                  </m:sSup>
                                  <m:acc>
                                    <m:accPr>
                                      <m:chr m:val="̂"/>
                                      <m:ctrlPr>
                                        <a:rPr lang="en-US" i="1">
                                          <a:solidFill>
                                            <a:schemeClr val="accent5"/>
                                          </a:solidFill>
                                          <a:effectLst/>
                                          <a:latin typeface="Cambria Math" panose="02040503050406030204" pitchFamily="18" charset="0"/>
                                        </a:rPr>
                                      </m:ctrlPr>
                                    </m:accPr>
                                    <m:e>
                                      <m:r>
                                        <a:rPr lang="en-US" sz="1800" i="1">
                                          <a:solidFill>
                                            <a:schemeClr val="accent5"/>
                                          </a:solidFill>
                                          <a:effectLst/>
                                          <a:latin typeface="Cambria Math" panose="02040503050406030204" pitchFamily="18" charset="0"/>
                                          <a:ea typeface="DengXian" panose="02010600030101010101" pitchFamily="2" charset="-122"/>
                                          <a:cs typeface="Times New Roman" panose="02020603050405020304" pitchFamily="18" charset="0"/>
                                        </a:rPr>
                                        <m:t>𝑃</m:t>
                                      </m:r>
                                    </m:e>
                                  </m:acc>
                                  <m:r>
                                    <a:rPr lang="en-US" sz="1800" i="1">
                                      <a:solidFill>
                                        <a:schemeClr val="accent5"/>
                                      </a:solidFill>
                                      <a:effectLst/>
                                      <a:latin typeface="Cambria Math" panose="02040503050406030204" pitchFamily="18" charset="0"/>
                                      <a:ea typeface="DengXian" panose="02010600030101010101" pitchFamily="2" charset="-122"/>
                                      <a:cs typeface="Times New Roman" panose="02020603050405020304" pitchFamily="18" charset="0"/>
                                    </a:rPr>
                                    <m:t>𝐿</m:t>
                                  </m:r>
                                </m:e>
                              </m:mr>
                            </m:m>
                          </m:e>
                        </m:d>
                      </m:oMath>
                    </m:oMathPara>
                  </a14:m>
                  <a:endParaRPr lang="en-US" dirty="0"/>
                </a:p>
              </p:txBody>
            </p:sp>
          </mc:Choice>
          <mc:Fallback xmlns="">
            <p:sp>
              <p:nvSpPr>
                <p:cNvPr id="9" name="TextBox 8">
                  <a:extLst>
                    <a:ext uri="{FF2B5EF4-FFF2-40B4-BE49-F238E27FC236}">
                      <a16:creationId xmlns:a16="http://schemas.microsoft.com/office/drawing/2014/main" id="{CC7751A1-9994-F03A-346B-F11B4D0BC603}"/>
                    </a:ext>
                  </a:extLst>
                </p:cNvPr>
                <p:cNvSpPr txBox="1">
                  <a:spLocks noRot="1" noChangeAspect="1" noMove="1" noResize="1" noEditPoints="1" noAdjustHandles="1" noChangeArrowheads="1" noChangeShapeType="1" noTextEdit="1"/>
                </p:cNvSpPr>
                <p:nvPr/>
              </p:nvSpPr>
              <p:spPr>
                <a:xfrm>
                  <a:off x="7506324" y="2481314"/>
                  <a:ext cx="4215740" cy="724942"/>
                </a:xfrm>
                <a:prstGeom prst="rect">
                  <a:avLst/>
                </a:prstGeom>
                <a:blipFill>
                  <a:blip r:embed="rId6"/>
                  <a:stretch>
                    <a:fillRect t="-1724"/>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EBFF86FD-1B82-4F8B-4589-65BB3C6306B6}"/>
                </a:ext>
              </a:extLst>
            </p:cNvPr>
            <p:cNvCxnSpPr/>
            <p:nvPr/>
          </p:nvCxnSpPr>
          <p:spPr>
            <a:xfrm>
              <a:off x="8918369" y="2861953"/>
              <a:ext cx="214943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7080F8A-126B-98EE-DD75-DBADCDE4CE24}"/>
                </a:ext>
              </a:extLst>
            </p:cNvPr>
            <p:cNvCxnSpPr>
              <a:cxnSpLocks/>
            </p:cNvCxnSpPr>
            <p:nvPr/>
          </p:nvCxnSpPr>
          <p:spPr>
            <a:xfrm flipV="1">
              <a:off x="10238510" y="2382356"/>
              <a:ext cx="0" cy="95919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5669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9352240" cy="584775"/>
          </a:xfrm>
          <a:prstGeom prst="rect">
            <a:avLst/>
          </a:prstGeom>
          <a:noFill/>
        </p:spPr>
        <p:txBody>
          <a:bodyPr wrap="none" rtlCol="0">
            <a:spAutoFit/>
          </a:bodyPr>
          <a:lstStyle/>
          <a:p>
            <a:r>
              <a:rPr lang="en-US" sz="3200" b="1" dirty="0"/>
              <a:t>Aim 2: Develop local-ancestry-aware GWAS models</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11430716" cy="4002571"/>
              </a:xfrm>
              <a:prstGeom prst="rect">
                <a:avLst/>
              </a:prstGeom>
              <a:noFill/>
            </p:spPr>
            <p:txBody>
              <a:bodyPr wrap="square" rtlCol="0">
                <a:spAutoFit/>
              </a:bodyPr>
              <a:lstStyle/>
              <a:p>
                <a:r>
                  <a:rPr lang="en-US" b="1" dirty="0"/>
                  <a:t>Evaluation: type-I error simulation</a:t>
                </a:r>
              </a:p>
              <a:p>
                <a:pPr marL="285750" indent="-285750">
                  <a:buFont typeface="Arial" panose="020B0604020202020204" pitchFamily="34" charset="0"/>
                  <a:buChar char="•"/>
                </a:pPr>
                <a:r>
                  <a:rPr lang="en-US" b="1" i="1" dirty="0"/>
                  <a:t>Method</a:t>
                </a:r>
              </a:p>
              <a:p>
                <a:pPr marL="742950" lvl="1" indent="-285750">
                  <a:buFont typeface="Arial" panose="020B0604020202020204" pitchFamily="34" charset="0"/>
                  <a:buChar char="•"/>
                </a:pPr>
                <a:r>
                  <a:rPr lang="en-US" b="1" i="1" dirty="0"/>
                  <a:t>Phenotype simulation</a:t>
                </a:r>
              </a:p>
              <a:p>
                <a:pPr marL="1200150" lvl="2" indent="-285750">
                  <a:buFont typeface="Arial" panose="020B0604020202020204" pitchFamily="34" charset="0"/>
                  <a:buChar char="•"/>
                </a:pPr>
                <a:r>
                  <a:rPr lang="en-US" dirty="0"/>
                  <a:t>Utilized the same genotypes and the top first PC from St-trio LACs generated in Aim 1</a:t>
                </a:r>
              </a:p>
              <a:p>
                <a:pPr marL="1200150" lvl="2" indent="-285750">
                  <a:buFont typeface="Arial" panose="020B0604020202020204" pitchFamily="34" charset="0"/>
                  <a:buChar char="•"/>
                </a:pPr>
                <a:r>
                  <a:rPr lang="en-US" dirty="0"/>
                  <a:t>Included </a:t>
                </a:r>
                <a14:m>
                  <m:oMath xmlns:m="http://schemas.openxmlformats.org/officeDocument/2006/math">
                    <m:r>
                      <a:rPr lang="en-US" i="1" smtClean="0">
                        <a:latin typeface="Cambria Math" panose="02040503050406030204" pitchFamily="18" charset="0"/>
                      </a:rPr>
                      <m:t>𝑎𝑔𝑒</m:t>
                    </m:r>
                    <m:r>
                      <a:rPr lang="en-US" i="1" smtClean="0">
                        <a:latin typeface="Cambria Math" panose="02040503050406030204" pitchFamily="18" charset="0"/>
                      </a:rPr>
                      <m:t>~</m:t>
                    </m:r>
                    <m:r>
                      <a:rPr lang="en-US" i="1" smtClean="0">
                        <a:latin typeface="Cambria Math" panose="02040503050406030204" pitchFamily="18" charset="0"/>
                      </a:rPr>
                      <m:t>𝑁</m:t>
                    </m:r>
                    <m:r>
                      <a:rPr lang="en-US" i="1" smtClean="0">
                        <a:latin typeface="Cambria Math" panose="02040503050406030204" pitchFamily="18" charset="0"/>
                      </a:rPr>
                      <m:t>(50,5)</m:t>
                    </m:r>
                  </m:oMath>
                </a14:m>
                <a:r>
                  <a:rPr lang="en-US" dirty="0">
                    <a:effectLst/>
                    <a:ea typeface="DengXian" panose="02010600030101010101" pitchFamily="2" charset="-122"/>
                    <a:cs typeface="Times New Roman" panose="02020603050405020304" pitchFamily="18" charset="0"/>
                  </a:rPr>
                  <a:t>, </a:t>
                </a:r>
                <a14:m>
                  <m:oMath xmlns:m="http://schemas.openxmlformats.org/officeDocument/2006/math">
                    <m:r>
                      <a:rPr lang="en-US" b="0" i="1" smtClean="0">
                        <a:latin typeface="Cambria Math" panose="02040503050406030204" pitchFamily="18" charset="0"/>
                      </a:rPr>
                      <m:t>𝑠𝑒𝑥</m:t>
                    </m:r>
                    <m:r>
                      <a:rPr lang="en-US" i="1">
                        <a:latin typeface="Cambria Math" panose="02040503050406030204" pitchFamily="18" charset="0"/>
                      </a:rPr>
                      <m:t>~</m:t>
                    </m:r>
                    <m:r>
                      <a:rPr lang="en-US" i="1">
                        <a:latin typeface="Cambria Math" panose="02040503050406030204" pitchFamily="18" charset="0"/>
                      </a:rPr>
                      <m:t>𝐵𝑒𝑟𝑛𝑜𝑢𝑙𝑙𝑖</m:t>
                    </m:r>
                    <m:r>
                      <a:rPr lang="en-US" i="1">
                        <a:latin typeface="Cambria Math" panose="02040503050406030204" pitchFamily="18" charset="0"/>
                      </a:rPr>
                      <m:t>(0.5)</m:t>
                    </m:r>
                  </m:oMath>
                </a14:m>
                <a:r>
                  <a:rPr lang="en-US" dirty="0"/>
                  <a:t> as covariates</a:t>
                </a:r>
              </a:p>
              <a:p>
                <a:pPr marL="1200150" lvl="2" indent="-285750">
                  <a:buFont typeface="Arial" panose="020B0604020202020204" pitchFamily="34" charset="0"/>
                  <a:buChar char="•"/>
                </a:pPr>
                <a:r>
                  <a:rPr lang="en-US" dirty="0"/>
                  <a:t>Simulated a set of quantitative traits under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a14:m>
                <a:r>
                  <a:rPr lang="en-US" dirty="0"/>
                  <a:t> with effect sizes justification following </a:t>
                </a:r>
                <a14:m>
                  <m:oMath xmlns:m="http://schemas.openxmlformats.org/officeDocument/2006/math">
                    <m:r>
                      <a:rPr lang="en-US" i="1" smtClean="0">
                        <a:effectLst/>
                        <a:latin typeface="Cambria Math" panose="02040503050406030204" pitchFamily="18" charset="0"/>
                        <a:ea typeface="DengXian" panose="02010600030101010101" pitchFamily="2" charset="-122"/>
                        <a:cs typeface="Times New Roman" panose="02020603050405020304" pitchFamily="18" charset="0"/>
                      </a:rPr>
                      <m:t>𝛽</m:t>
                    </m:r>
                    <m:r>
                      <a:rPr lang="en-US" i="1" smtClean="0">
                        <a:effectLst/>
                        <a:latin typeface="Cambria Math" panose="02040503050406030204" pitchFamily="18" charset="0"/>
                        <a:ea typeface="DengXian" panose="02010600030101010101" pitchFamily="2" charset="-122"/>
                        <a:cs typeface="Times New Roman" panose="02020603050405020304" pitchFamily="18" charset="0"/>
                      </a:rPr>
                      <m:t>=</m:t>
                    </m:r>
                    <m:rad>
                      <m:radPr>
                        <m:degHide m:val="on"/>
                        <m:ctrlPr>
                          <a:rPr lang="en-US" i="1">
                            <a:effectLst/>
                            <a:latin typeface="Cambria Math" panose="02040503050406030204" pitchFamily="18" charset="0"/>
                          </a:rPr>
                        </m:ctrlPr>
                      </m:radPr>
                      <m:deg/>
                      <m:e>
                        <m:f>
                          <m:fPr>
                            <m:ctrlPr>
                              <a:rPr lang="en-US" i="1">
                                <a:effectLst/>
                                <a:latin typeface="Cambria Math" panose="02040503050406030204" pitchFamily="18" charset="0"/>
                              </a:rPr>
                            </m:ctrlPr>
                          </m:fPr>
                          <m:num>
                            <m:r>
                              <a:rPr lang="en-US" i="1">
                                <a:effectLst/>
                                <a:latin typeface="Cambria Math" panose="02040503050406030204" pitchFamily="18" charset="0"/>
                                <a:ea typeface="DengXian" panose="02010600030101010101" pitchFamily="2" charset="-122"/>
                                <a:cs typeface="Times New Roman" panose="02020603050405020304" pitchFamily="18" charset="0"/>
                              </a:rPr>
                              <m:t>𝑣𝑎</m:t>
                            </m:r>
                            <m:sSub>
                              <m:sSubPr>
                                <m:ctrlPr>
                                  <a:rPr lang="en-US" i="1">
                                    <a:effectLst/>
                                    <a:latin typeface="Cambria Math" panose="02040503050406030204" pitchFamily="18" charset="0"/>
                                  </a:rPr>
                                </m:ctrlPr>
                              </m:sSubPr>
                              <m:e>
                                <m:r>
                                  <a:rPr lang="en-US" i="1">
                                    <a:effectLst/>
                                    <a:latin typeface="Cambria Math" panose="02040503050406030204" pitchFamily="18" charset="0"/>
                                    <a:ea typeface="DengXian" panose="02010600030101010101" pitchFamily="2" charset="-122"/>
                                    <a:cs typeface="Times New Roman" panose="02020603050405020304" pitchFamily="18" charset="0"/>
                                  </a:rPr>
                                  <m:t>𝑟</m:t>
                                </m:r>
                              </m:e>
                              <m:sub>
                                <m:r>
                                  <a:rPr lang="en-US" i="1">
                                    <a:effectLst/>
                                    <a:latin typeface="Cambria Math" panose="02040503050406030204" pitchFamily="18" charset="0"/>
                                    <a:ea typeface="DengXian" panose="02010600030101010101" pitchFamily="2" charset="-122"/>
                                    <a:cs typeface="Times New Roman" panose="02020603050405020304" pitchFamily="18" charset="0"/>
                                  </a:rPr>
                                  <m:t>𝑎𝑠𝑠𝑖𝑔𝑛𝑒𝑑</m:t>
                                </m:r>
                              </m:sub>
                            </m:sSub>
                          </m:num>
                          <m:den>
                            <m:r>
                              <a:rPr lang="en-US" i="1">
                                <a:effectLst/>
                                <a:latin typeface="Cambria Math" panose="02040503050406030204" pitchFamily="18" charset="0"/>
                                <a:ea typeface="DengXian" panose="02010600030101010101" pitchFamily="2" charset="-122"/>
                                <a:cs typeface="Times New Roman" panose="02020603050405020304" pitchFamily="18" charset="0"/>
                              </a:rPr>
                              <m:t>𝑣𝑎</m:t>
                            </m:r>
                            <m:sSub>
                              <m:sSubPr>
                                <m:ctrlPr>
                                  <a:rPr lang="en-US" i="1">
                                    <a:effectLst/>
                                    <a:latin typeface="Cambria Math" panose="02040503050406030204" pitchFamily="18" charset="0"/>
                                  </a:rPr>
                                </m:ctrlPr>
                              </m:sSubPr>
                              <m:e>
                                <m:r>
                                  <a:rPr lang="en-US" i="1">
                                    <a:effectLst/>
                                    <a:latin typeface="Cambria Math" panose="02040503050406030204" pitchFamily="18" charset="0"/>
                                    <a:ea typeface="DengXian" panose="02010600030101010101" pitchFamily="2" charset="-122"/>
                                    <a:cs typeface="Times New Roman" panose="02020603050405020304" pitchFamily="18" charset="0"/>
                                  </a:rPr>
                                  <m:t>𝑟</m:t>
                                </m:r>
                              </m:e>
                              <m:sub>
                                <m:r>
                                  <a:rPr lang="en-US" i="1">
                                    <a:effectLst/>
                                    <a:latin typeface="Cambria Math" panose="02040503050406030204" pitchFamily="18" charset="0"/>
                                    <a:ea typeface="DengXian" panose="02010600030101010101" pitchFamily="2" charset="-122"/>
                                    <a:cs typeface="Times New Roman" panose="02020603050405020304" pitchFamily="18" charset="0"/>
                                  </a:rPr>
                                  <m:t>𝑟𝑒𝑎𝑙</m:t>
                                </m:r>
                              </m:sub>
                            </m:sSub>
                          </m:den>
                        </m:f>
                      </m:e>
                    </m:rad>
                  </m:oMath>
                </a14:m>
                <a:endParaRPr lang="en-US" i="1" dirty="0">
                  <a:effectLst/>
                  <a:latin typeface="Cambria Math" panose="02040503050406030204" pitchFamily="18" charset="0"/>
                  <a:ea typeface="DengXian" panose="02010600030101010101" pitchFamily="2" charset="-122"/>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b="0" i="1" smtClean="0">
                          <a:effectLst/>
                          <a:latin typeface="Cambria Math" panose="02040503050406030204" pitchFamily="18" charset="0"/>
                          <a:ea typeface="DengXian" panose="02010600030101010101" pitchFamily="2" charset="-122"/>
                          <a:cs typeface="Times New Roman" panose="02020603050405020304" pitchFamily="18" charset="0"/>
                        </a:rPr>
                        <m:t>𝑌</m:t>
                      </m:r>
                      <m:r>
                        <a:rPr lang="en-US" i="1" smtClean="0">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US"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i="1">
                              <a:effectLst/>
                              <a:latin typeface="Cambria Math" panose="02040503050406030204" pitchFamily="18" charset="0"/>
                              <a:ea typeface="DengXian" panose="02010600030101010101" pitchFamily="2" charset="-122"/>
                              <a:cs typeface="Times New Roman" panose="02020603050405020304" pitchFamily="18" charset="0"/>
                            </a:rPr>
                            <m:t>𝛽</m:t>
                          </m:r>
                        </m:e>
                        <m:sub>
                          <m:r>
                            <a:rPr lang="en-US" i="1">
                              <a:effectLst/>
                              <a:latin typeface="Cambria Math" panose="02040503050406030204" pitchFamily="18" charset="0"/>
                              <a:ea typeface="DengXian" panose="02010600030101010101" pitchFamily="2" charset="-122"/>
                              <a:cs typeface="Times New Roman" panose="02020603050405020304" pitchFamily="18" charset="0"/>
                            </a:rPr>
                            <m:t>𝑐</m:t>
                          </m:r>
                        </m:sub>
                      </m:sSub>
                      <m:r>
                        <a:rPr lang="en-US" b="0" i="1" smtClean="0">
                          <a:effectLst/>
                          <a:latin typeface="Cambria Math" panose="02040503050406030204" pitchFamily="18" charset="0"/>
                          <a:ea typeface="DengXian" panose="02010600030101010101" pitchFamily="2" charset="-122"/>
                          <a:cs typeface="Times New Roman" panose="02020603050405020304" pitchFamily="18" charset="0"/>
                        </a:rPr>
                        <m:t>𝐶</m:t>
                      </m:r>
                      <m:r>
                        <a:rPr lang="en-US"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i="1">
                              <a:effectLst/>
                              <a:latin typeface="Cambria Math" panose="02040503050406030204" pitchFamily="18" charset="0"/>
                              <a:ea typeface="DengXian" panose="02010600030101010101" pitchFamily="2" charset="-122"/>
                              <a:cs typeface="Times New Roman" panose="02020603050405020304" pitchFamily="18" charset="0"/>
                            </a:rPr>
                            <m:t>𝛽</m:t>
                          </m:r>
                        </m:e>
                        <m:sub>
                          <m:r>
                            <a:rPr lang="en-US" i="1">
                              <a:effectLst/>
                              <a:latin typeface="Cambria Math" panose="02040503050406030204" pitchFamily="18" charset="0"/>
                              <a:ea typeface="DengXian" panose="02010600030101010101" pitchFamily="2" charset="-122"/>
                              <a:cs typeface="Times New Roman" panose="02020603050405020304" pitchFamily="18" charset="0"/>
                            </a:rPr>
                            <m:t>𝑔</m:t>
                          </m:r>
                        </m:sub>
                      </m:sSub>
                      <m:sSub>
                        <m:sSubPr>
                          <m:ctrlPr>
                            <a:rPr lang="en-US"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b="0" i="1" smtClean="0">
                              <a:effectLst/>
                              <a:latin typeface="Cambria Math" panose="02040503050406030204" pitchFamily="18" charset="0"/>
                              <a:ea typeface="DengXian" panose="02010600030101010101" pitchFamily="2" charset="-122"/>
                              <a:cs typeface="Times New Roman" panose="02020603050405020304" pitchFamily="18" charset="0"/>
                            </a:rPr>
                            <m:t>𝑋</m:t>
                          </m:r>
                        </m:e>
                        <m:sub>
                          <m:r>
                            <a:rPr lang="en-US" b="0" i="1" smtClean="0">
                              <a:effectLst/>
                              <a:latin typeface="Cambria Math" panose="02040503050406030204" pitchFamily="18" charset="0"/>
                              <a:ea typeface="DengXian" panose="02010600030101010101" pitchFamily="2" charset="-122"/>
                              <a:cs typeface="Times New Roman" panose="02020603050405020304" pitchFamily="18" charset="0"/>
                            </a:rPr>
                            <m:t>𝑔</m:t>
                          </m:r>
                        </m:sub>
                      </m:sSub>
                      <m:r>
                        <a:rPr lang="en-US" i="1">
                          <a:effectLst/>
                          <a:latin typeface="Cambria Math" panose="02040503050406030204" pitchFamily="18" charset="0"/>
                          <a:ea typeface="DengXian" panose="02010600030101010101" pitchFamily="2" charset="-122"/>
                          <a:cs typeface="Times New Roman" panose="02020603050405020304" pitchFamily="18" charset="0"/>
                        </a:rPr>
                        <m:t>+</m:t>
                      </m:r>
                      <m:r>
                        <a:rPr lang="en-US" i="1">
                          <a:effectLst/>
                          <a:latin typeface="Cambria Math" panose="02040503050406030204" pitchFamily="18" charset="0"/>
                          <a:ea typeface="DengXian" panose="02010600030101010101" pitchFamily="2" charset="-122"/>
                          <a:cs typeface="Times New Roman" panose="02020603050405020304" pitchFamily="18" charset="0"/>
                        </a:rPr>
                        <m:t>𝛾</m:t>
                      </m:r>
                      <m:r>
                        <a:rPr lang="en-US" i="1">
                          <a:effectLst/>
                          <a:latin typeface="Cambria Math" panose="02040503050406030204" pitchFamily="18" charset="0"/>
                          <a:ea typeface="DengXian" panose="02010600030101010101" pitchFamily="2" charset="-122"/>
                          <a:cs typeface="Times New Roman" panose="02020603050405020304" pitchFamily="18" charset="0"/>
                        </a:rPr>
                        <m:t>×</m:t>
                      </m:r>
                      <m:r>
                        <a:rPr lang="en-US" i="1">
                          <a:effectLst/>
                          <a:latin typeface="Cambria Math" panose="02040503050406030204" pitchFamily="18" charset="0"/>
                          <a:ea typeface="DengXian" panose="02010600030101010101" pitchFamily="2" charset="-122"/>
                          <a:cs typeface="Times New Roman" panose="02020603050405020304" pitchFamily="18" charset="0"/>
                        </a:rPr>
                        <m:t>𝐿</m:t>
                      </m:r>
                      <m:r>
                        <a:rPr lang="en-US" i="1" smtClean="0">
                          <a:effectLst/>
                          <a:latin typeface="Cambria Math" panose="02040503050406030204" pitchFamily="18" charset="0"/>
                          <a:ea typeface="DengXian" panose="02010600030101010101" pitchFamily="2" charset="-122"/>
                          <a:cs typeface="Times New Roman" panose="02020603050405020304" pitchFamily="18" charset="0"/>
                        </a:rPr>
                        <m:t>+</m:t>
                      </m:r>
                      <m:r>
                        <a:rPr lang="en-US" i="1" smtClean="0">
                          <a:effectLst/>
                          <a:latin typeface="Cambria Math" panose="02040503050406030204" pitchFamily="18" charset="0"/>
                          <a:ea typeface="DengXian" panose="02010600030101010101" pitchFamily="2" charset="-122"/>
                          <a:cs typeface="Times New Roman" panose="02020603050405020304" pitchFamily="18" charset="0"/>
                        </a:rPr>
                        <m:t>𝜖</m:t>
                      </m:r>
                    </m:oMath>
                  </m:oMathPara>
                </a14:m>
                <a:endParaRPr lang="en-US" dirty="0">
                  <a:effectLst/>
                  <a:ea typeface="DengXian" panose="02010600030101010101" pitchFamily="2" charset="-122"/>
                  <a:cs typeface="Times New Roman" panose="02020603050405020304" pitchFamily="18" charset="0"/>
                </a:endParaRPr>
              </a:p>
              <a:p>
                <a:pPr marL="1657350" lvl="5" indent="-285750">
                  <a:buFont typeface="Arial" panose="020B0604020202020204" pitchFamily="34" charset="0"/>
                  <a:buChar char="•"/>
                </a:pPr>
                <a14:m>
                  <m:oMath xmlns:m="http://schemas.openxmlformats.org/officeDocument/2006/math">
                    <m:r>
                      <a:rPr lang="en-US" i="1" smtClean="0">
                        <a:effectLst/>
                        <a:latin typeface="Cambria Math" panose="02040503050406030204" pitchFamily="18" charset="0"/>
                        <a:ea typeface="DengXian" panose="02010600030101010101" pitchFamily="2" charset="-122"/>
                        <a:cs typeface="Times New Roman" panose="02020603050405020304" pitchFamily="18" charset="0"/>
                      </a:rPr>
                      <m:t>𝑣𝑎𝑟</m:t>
                    </m:r>
                    <m:d>
                      <m:dPr>
                        <m:ctrlPr>
                          <a:rPr lang="en-US" i="1">
                            <a:effectLst/>
                            <a:latin typeface="Cambria Math" panose="02040503050406030204" pitchFamily="18" charset="0"/>
                          </a:rPr>
                        </m:ctrlPr>
                      </m:dPr>
                      <m:e>
                        <m:r>
                          <a:rPr lang="en-US" i="1">
                            <a:effectLst/>
                            <a:latin typeface="Cambria Math" panose="02040503050406030204" pitchFamily="18" charset="0"/>
                            <a:ea typeface="DengXian" panose="02010600030101010101" pitchFamily="2" charset="-122"/>
                            <a:cs typeface="Times New Roman" panose="02020603050405020304" pitchFamily="18" charset="0"/>
                          </a:rPr>
                          <m:t>𝑌</m:t>
                        </m:r>
                      </m:e>
                    </m:d>
                    <m:r>
                      <a:rPr lang="en-US" i="1">
                        <a:effectLst/>
                        <a:latin typeface="Cambria Math" panose="02040503050406030204" pitchFamily="18" charset="0"/>
                        <a:ea typeface="DengXian" panose="02010600030101010101" pitchFamily="2" charset="-122"/>
                        <a:cs typeface="Times New Roman" panose="02020603050405020304" pitchFamily="18" charset="0"/>
                      </a:rPr>
                      <m:t>=1</m:t>
                    </m:r>
                  </m:oMath>
                </a14:m>
                <a:r>
                  <a:rPr lang="en-US" dirty="0">
                    <a:effectLst/>
                    <a:ea typeface="DengXian" panose="02010600030101010101" pitchFamily="2" charset="-122"/>
                    <a:cs typeface="Times New Roman" panose="02020603050405020304" pitchFamily="18" charset="0"/>
                  </a:rPr>
                  <a:t> </a:t>
                </a:r>
              </a:p>
              <a:p>
                <a:pPr marL="1657350" lvl="5"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𝑣𝑎𝑟</m:t>
                    </m:r>
                    <m:d>
                      <m:dPr>
                        <m:ctrlPr>
                          <a:rPr lang="en-US" b="0" i="1" smtClean="0">
                            <a:latin typeface="Cambria Math" panose="02040503050406030204" pitchFamily="18" charset="0"/>
                          </a:rPr>
                        </m:ctrlPr>
                      </m:dPr>
                      <m:e>
                        <m:r>
                          <a:rPr lang="en-US" b="0" i="1" smtClean="0">
                            <a:latin typeface="Cambria Math" panose="02040503050406030204" pitchFamily="18" charset="0"/>
                          </a:rPr>
                          <m:t>𝑎𝑔𝑒</m:t>
                        </m:r>
                        <m:r>
                          <a:rPr lang="en-US" b="0" i="1" smtClean="0">
                            <a:latin typeface="Cambria Math" panose="02040503050406030204" pitchFamily="18" charset="0"/>
                          </a:rPr>
                          <m:t>,</m:t>
                        </m:r>
                        <m:r>
                          <a:rPr lang="en-US" b="0" i="1" smtClean="0">
                            <a:latin typeface="Cambria Math" panose="02040503050406030204" pitchFamily="18" charset="0"/>
                          </a:rPr>
                          <m:t>𝑠𝑒𝑥</m:t>
                        </m:r>
                        <m:r>
                          <a:rPr lang="en-US" b="0" i="1" smtClean="0">
                            <a:latin typeface="Cambria Math" panose="02040503050406030204" pitchFamily="18" charset="0"/>
                          </a:rPr>
                          <m:t>,</m:t>
                        </m:r>
                        <m:r>
                          <a:rPr lang="en-US" b="0" i="1" smtClean="0">
                            <a:latin typeface="Cambria Math" panose="02040503050406030204" pitchFamily="18" charset="0"/>
                          </a:rPr>
                          <m:t>𝑔𝑙𝑜𝑏𝑎𝑙</m:t>
                        </m:r>
                        <m:r>
                          <a:rPr lang="en-US" b="0" i="1" smtClean="0">
                            <a:latin typeface="Cambria Math" panose="02040503050406030204" pitchFamily="18" charset="0"/>
                          </a:rPr>
                          <m:t> </m:t>
                        </m:r>
                        <m:r>
                          <a:rPr lang="en-US" b="0" i="1" smtClean="0">
                            <a:latin typeface="Cambria Math" panose="02040503050406030204" pitchFamily="18" charset="0"/>
                          </a:rPr>
                          <m:t>𝑃𝐶𝑠</m:t>
                        </m:r>
                      </m:e>
                    </m:d>
                    <m:r>
                      <a:rPr lang="en-US" b="0" i="1" smtClean="0">
                        <a:latin typeface="Cambria Math" panose="02040503050406030204" pitchFamily="18" charset="0"/>
                      </a:rPr>
                      <m:t>=10%, 1%, 15%</m:t>
                    </m:r>
                  </m:oMath>
                </a14:m>
                <a:endParaRPr lang="en-US" b="0" i="1" dirty="0">
                  <a:latin typeface="Cambria Math" panose="02040503050406030204" pitchFamily="18" charset="0"/>
                </a:endParaRPr>
              </a:p>
              <a:p>
                <a:pPr marL="1657350" lvl="5"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𝐿</m:t>
                    </m:r>
                  </m:oMath>
                </a14:m>
                <a:r>
                  <a:rPr lang="en-US" dirty="0"/>
                  <a:t> and </a:t>
                </a:r>
                <a14:m>
                  <m:oMath xmlns:m="http://schemas.openxmlformats.org/officeDocument/2006/math">
                    <m:r>
                      <a:rPr lang="en-US" b="0" i="1" smtClean="0">
                        <a:latin typeface="Cambria Math" panose="02040503050406030204" pitchFamily="18" charset="0"/>
                      </a:rPr>
                      <m:t>𝜖</m:t>
                    </m:r>
                  </m:oMath>
                </a14:m>
                <a:r>
                  <a:rPr lang="en-US" dirty="0"/>
                  <a:t> explained the rest of variances</a:t>
                </a:r>
              </a:p>
              <a:p>
                <a:pPr marL="1200150" lvl="2" indent="-285750">
                  <a:buFont typeface="Arial" panose="020B0604020202020204" pitchFamily="34" charset="0"/>
                  <a:buChar char="•"/>
                </a:pPr>
                <a:r>
                  <a:rPr lang="en-US" dirty="0"/>
                  <a:t>Phenotypes further dichotomized into binary traits on median</a:t>
                </a:r>
              </a:p>
              <a:p>
                <a:pPr marL="1200150" lvl="2" indent="-285750">
                  <a:buFont typeface="Arial" panose="020B0604020202020204" pitchFamily="34" charset="0"/>
                  <a:buChar char="•"/>
                </a:pPr>
                <a:r>
                  <a:rPr lang="en-US" dirty="0"/>
                  <a:t>Only included SNPs with MAF ≥ 0.05</a:t>
                </a:r>
              </a:p>
              <a:p>
                <a:pPr marL="1200150" lvl="2" indent="-285750">
                  <a:buFont typeface="Arial" panose="020B0604020202020204" pitchFamily="34" charset="0"/>
                  <a:buChar char="•"/>
                </a:pPr>
                <a:r>
                  <a:rPr lang="en-US" dirty="0"/>
                  <a:t>Replicated calculations until 2 billion tests</a:t>
                </a:r>
              </a:p>
            </p:txBody>
          </p:sp>
        </mc:Choice>
        <mc:Fallback xmlns="">
          <p:sp>
            <p:nvSpPr>
              <p:cNvPr id="22" name="TextBox 21">
                <a:extLst>
                  <a:ext uri="{FF2B5EF4-FFF2-40B4-BE49-F238E27FC236}">
                    <a16:creationId xmlns:a16="http://schemas.microsoft.com/office/drawing/2014/main" id="{0C652F0A-CCC5-BD0C-4DE2-F2002A831F8E}"/>
                  </a:ext>
                </a:extLst>
              </p:cNvPr>
              <p:cNvSpPr txBox="1">
                <a:spLocks noRot="1" noChangeAspect="1" noMove="1" noResize="1" noEditPoints="1" noAdjustHandles="1" noChangeArrowheads="1" noChangeShapeType="1" noTextEdit="1"/>
              </p:cNvSpPr>
              <p:nvPr/>
            </p:nvSpPr>
            <p:spPr>
              <a:xfrm>
                <a:off x="444452" y="998620"/>
                <a:ext cx="11430716" cy="4002571"/>
              </a:xfrm>
              <a:prstGeom prst="rect">
                <a:avLst/>
              </a:prstGeom>
              <a:blipFill>
                <a:blip r:embed="rId3"/>
                <a:stretch>
                  <a:fillRect l="-555" t="-633" b="-1582"/>
                </a:stretch>
              </a:blipFill>
            </p:spPr>
            <p:txBody>
              <a:bodyPr/>
              <a:lstStyle/>
              <a:p>
                <a:r>
                  <a:rPr lang="en-US">
                    <a:noFill/>
                  </a:rPr>
                  <a:t> </a:t>
                </a:r>
              </a:p>
            </p:txBody>
          </p:sp>
        </mc:Fallback>
      </mc:AlternateContent>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27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0D9A1D-2463-F400-96AC-404FF3AE8A38}"/>
                  </a:ext>
                </a:extLst>
              </p:cNvPr>
              <p:cNvSpPr txBox="1"/>
              <p:nvPr/>
            </p:nvSpPr>
            <p:spPr>
              <a:xfrm>
                <a:off x="635075" y="6196592"/>
                <a:ext cx="11297653" cy="478272"/>
              </a:xfrm>
              <a:prstGeom prst="rect">
                <a:avLst/>
              </a:prstGeom>
              <a:noFill/>
            </p:spPr>
            <p:txBody>
              <a:bodyPr wrap="square">
                <a:spAutoFit/>
              </a:bodyPr>
              <a:lstStyle/>
              <a:p>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𝑋</m:t>
                        </m:r>
                      </m:e>
                      <m:sub>
                        <m:r>
                          <a:rPr lang="en-US" sz="1200" i="1">
                            <a:latin typeface="Cambria Math" panose="02040503050406030204" pitchFamily="18" charset="0"/>
                          </a:rPr>
                          <m:t>𝑔</m:t>
                        </m:r>
                        <m:r>
                          <a:rPr lang="en-US" sz="1200" i="1">
                            <a:latin typeface="Cambria Math" panose="02040503050406030204" pitchFamily="18" charset="0"/>
                          </a:rPr>
                          <m:t>/</m:t>
                        </m:r>
                        <m:r>
                          <a:rPr lang="en-US" sz="1200" i="1">
                            <a:latin typeface="Cambria Math" panose="02040503050406030204" pitchFamily="18" charset="0"/>
                          </a:rPr>
                          <m:t>𝑙</m:t>
                        </m:r>
                      </m:sub>
                    </m:sSub>
                    <m:r>
                      <a:rPr lang="en-US" sz="1200" i="1">
                        <a:latin typeface="Cambria Math" panose="02040503050406030204" pitchFamily="18" charset="0"/>
                      </a:rPr>
                      <m:t>=</m:t>
                    </m:r>
                    <m:r>
                      <a:rPr lang="en-US" sz="1200" b="0" i="1" smtClean="0">
                        <a:latin typeface="Cambria Math" panose="02040503050406030204" pitchFamily="18" charset="0"/>
                      </a:rPr>
                      <m:t>𝑔𝑙𝑜𝑏𝑎𝑙</m:t>
                    </m:r>
                    <m:r>
                      <a:rPr lang="en-US" sz="1200" b="0" i="1" smtClean="0">
                        <a:latin typeface="Cambria Math" panose="02040503050406030204" pitchFamily="18" charset="0"/>
                      </a:rPr>
                      <m:t>/</m:t>
                    </m:r>
                    <m:r>
                      <a:rPr lang="en-US" sz="1200" b="0" i="1" smtClean="0">
                        <a:latin typeface="Cambria Math" panose="02040503050406030204" pitchFamily="18" charset="0"/>
                      </a:rPr>
                      <m:t>𝑙𝑜𝑐𝑎𝑙</m:t>
                    </m:r>
                    <m:r>
                      <a:rPr lang="en-US" sz="1200" b="0" i="1" smtClean="0">
                        <a:latin typeface="Cambria Math" panose="02040503050406030204" pitchFamily="18" charset="0"/>
                      </a:rPr>
                      <m:t> </m:t>
                    </m:r>
                    <m:r>
                      <a:rPr lang="en-US" sz="1200" i="1">
                        <a:latin typeface="Cambria Math" panose="02040503050406030204" pitchFamily="18" charset="0"/>
                      </a:rPr>
                      <m:t>𝑎𝑛𝑐𝑒𝑠𝑡𝑟𝑦</m:t>
                    </m:r>
                    <m:r>
                      <a:rPr lang="en-US" sz="1200" i="1">
                        <a:latin typeface="Cambria Math" panose="02040503050406030204" pitchFamily="18" charset="0"/>
                      </a:rPr>
                      <m:t> </m:t>
                    </m:r>
                    <m:r>
                      <a:rPr lang="en-US" sz="1200" i="1">
                        <a:latin typeface="Cambria Math" panose="02040503050406030204" pitchFamily="18" charset="0"/>
                      </a:rPr>
                      <m:t>𝑐𝑜𝑜𝑟𝑑𝑖𝑛𝑎𝑡𝑒𝑠𝑤𝑖𝑡h</m:t>
                    </m:r>
                    <m:r>
                      <a:rPr lang="en-US" sz="1200" i="1">
                        <a:latin typeface="Cambria Math" panose="02040503050406030204" pitchFamily="18" charset="0"/>
                      </a:rPr>
                      <m:t> </m:t>
                    </m:r>
                    <m:r>
                      <a:rPr lang="en-US" sz="1200" i="1">
                        <a:latin typeface="Cambria Math" panose="02040503050406030204" pitchFamily="18" charset="0"/>
                      </a:rPr>
                      <m:t>𝑡h𝑒</m:t>
                    </m:r>
                    <m:r>
                      <a:rPr lang="en-US" sz="1200" i="1">
                        <a:latin typeface="Cambria Math" panose="02040503050406030204" pitchFamily="18" charset="0"/>
                      </a:rPr>
                      <m:t> </m:t>
                    </m:r>
                    <m:r>
                      <a:rPr lang="en-US" sz="1200" i="1">
                        <a:latin typeface="Cambria Math" panose="02040503050406030204" pitchFamily="18" charset="0"/>
                      </a:rPr>
                      <m:t>𝑡𝑜𝑝</m:t>
                    </m:r>
                    <m:r>
                      <a:rPr lang="en-US" sz="1200" i="1">
                        <a:latin typeface="Cambria Math" panose="02040503050406030204" pitchFamily="18" charset="0"/>
                      </a:rPr>
                      <m:t> </m:t>
                    </m:r>
                    <m:r>
                      <a:rPr lang="en-US" sz="1200" i="1">
                        <a:latin typeface="Cambria Math" panose="02040503050406030204" pitchFamily="18" charset="0"/>
                      </a:rPr>
                      <m:t>𝐽</m:t>
                    </m:r>
                    <m:r>
                      <a:rPr lang="en-US" sz="1200" i="1">
                        <a:latin typeface="Cambria Math" panose="02040503050406030204" pitchFamily="18" charset="0"/>
                      </a:rPr>
                      <m:t> </m:t>
                    </m:r>
                    <m:r>
                      <a:rPr lang="en-US" sz="1200" i="1">
                        <a:latin typeface="Cambria Math" panose="02040503050406030204" pitchFamily="18" charset="0"/>
                      </a:rPr>
                      <m:t>𝑃𝐶𝑠</m:t>
                    </m:r>
                    <m:r>
                      <a:rPr lang="en-US" sz="1200" i="1">
                        <a:latin typeface="Cambria Math" panose="02040503050406030204" pitchFamily="18" charset="0"/>
                      </a:rPr>
                      <m:t> , </m:t>
                    </m:r>
                    <m:r>
                      <a:rPr lang="en-US" sz="1200" b="0" i="1" smtClean="0">
                        <a:latin typeface="Cambria Math" panose="02040503050406030204" pitchFamily="18" charset="0"/>
                      </a:rPr>
                      <m:t>𝐶</m:t>
                    </m:r>
                    <m:r>
                      <a:rPr lang="en-US" sz="1200" b="0" i="1" smtClean="0">
                        <a:latin typeface="Cambria Math" panose="02040503050406030204" pitchFamily="18" charset="0"/>
                      </a:rPr>
                      <m:t>=</m:t>
                    </m:r>
                    <m:r>
                      <a:rPr lang="en-US" sz="1200" b="0" i="1" smtClean="0">
                        <a:latin typeface="Cambria Math" panose="02040503050406030204" pitchFamily="18" charset="0"/>
                      </a:rPr>
                      <m:t>𝑐𝑜𝑣𝑎𝑟𝑖𝑎𝑡𝑒𝑠</m:t>
                    </m:r>
                    <m:r>
                      <a:rPr lang="en-US" sz="1200" b="0" i="1" smtClean="0">
                        <a:latin typeface="Cambria Math" panose="02040503050406030204" pitchFamily="18" charset="0"/>
                      </a:rPr>
                      <m:t>, </m:t>
                    </m:r>
                    <m:r>
                      <a:rPr lang="en-US" sz="1200" b="0" i="1" smtClean="0">
                        <a:latin typeface="Cambria Math" panose="02040503050406030204" pitchFamily="18" charset="0"/>
                      </a:rPr>
                      <m:t>𝛾</m:t>
                    </m:r>
                    <m:r>
                      <a:rPr lang="en-US" sz="1200" b="0" i="1" smtClean="0">
                        <a:latin typeface="Cambria Math" panose="02040503050406030204" pitchFamily="18" charset="0"/>
                      </a:rPr>
                      <m:t>=</m:t>
                    </m:r>
                    <m:r>
                      <a:rPr lang="en-US" sz="1200" b="0" i="1" smtClean="0">
                        <a:latin typeface="Cambria Math" panose="02040503050406030204" pitchFamily="18" charset="0"/>
                      </a:rPr>
                      <m:t>𝑙𝑜𝑐𝑎𝑙</m:t>
                    </m:r>
                    <m:r>
                      <a:rPr lang="en-US" sz="1200" b="0" i="1" smtClean="0">
                        <a:latin typeface="Cambria Math" panose="02040503050406030204" pitchFamily="18" charset="0"/>
                      </a:rPr>
                      <m:t> </m:t>
                    </m:r>
                    <m:r>
                      <a:rPr lang="en-US" sz="1200" b="0" i="1" smtClean="0">
                        <a:latin typeface="Cambria Math" panose="02040503050406030204" pitchFamily="18" charset="0"/>
                      </a:rPr>
                      <m:t>𝑎𝑛𝑐𝑒𝑠𝑡𝑟𝑦</m:t>
                    </m:r>
                    <m:r>
                      <a:rPr lang="en-US" sz="1200" b="0" i="1" smtClean="0">
                        <a:latin typeface="Cambria Math" panose="02040503050406030204" pitchFamily="18" charset="0"/>
                      </a:rPr>
                      <m:t> </m:t>
                    </m:r>
                    <m:r>
                      <a:rPr lang="en-US" sz="1200" b="0" i="1" smtClean="0">
                        <a:latin typeface="Cambria Math" panose="02040503050406030204" pitchFamily="18" charset="0"/>
                      </a:rPr>
                      <m:t>𝑒𝑓𝑓𝑒𝑐𝑡𝑠</m:t>
                    </m:r>
                    <m:r>
                      <a:rPr lang="en-US" sz="1200" b="0" i="1" smtClean="0">
                        <a:latin typeface="Cambria Math" panose="02040503050406030204" pitchFamily="18" charset="0"/>
                      </a:rPr>
                      <m:t>, </m:t>
                    </m:r>
                    <m:r>
                      <a:rPr lang="en-US" sz="1200" b="0" i="1" smtClean="0">
                        <a:latin typeface="Cambria Math" panose="02040503050406030204" pitchFamily="18" charset="0"/>
                      </a:rPr>
                      <m:t>𝐿</m:t>
                    </m:r>
                    <m:r>
                      <a:rPr lang="en-US" sz="1200" b="0" i="1" smtClean="0">
                        <a:latin typeface="Cambria Math" panose="02040503050406030204" pitchFamily="18" charset="0"/>
                      </a:rPr>
                      <m:t>=</m:t>
                    </m:r>
                    <m:r>
                      <a:rPr lang="en-US" sz="1200" b="0" i="1" smtClean="0">
                        <a:latin typeface="Cambria Math" panose="02040503050406030204" pitchFamily="18" charset="0"/>
                      </a:rPr>
                      <m:t>𝑜𝑟𝑡h𝑜𝑔𝑜𝑛𝑎𝑙𝑖𝑧𝑒𝑑</m:t>
                    </m:r>
                    <m:r>
                      <a:rPr lang="en-US" sz="1200" b="0" i="1" smtClean="0">
                        <a:latin typeface="Cambria Math" panose="02040503050406030204" pitchFamily="18" charset="0"/>
                      </a:rPr>
                      <m:t> </m:t>
                    </m:r>
                    <m:r>
                      <a:rPr lang="en-US" sz="1200" b="0" i="1" smtClean="0">
                        <a:latin typeface="Cambria Math" panose="02040503050406030204" pitchFamily="18" charset="0"/>
                      </a:rPr>
                      <m:t>𝑙𝑜𝑐𝑎𝑙</m:t>
                    </m:r>
                    <m:r>
                      <a:rPr lang="en-US" sz="1200" b="0" i="1" smtClean="0">
                        <a:latin typeface="Cambria Math" panose="02040503050406030204" pitchFamily="18" charset="0"/>
                      </a:rPr>
                      <m:t> </m:t>
                    </m:r>
                    <m:r>
                      <a:rPr lang="en-US" sz="1200" b="0" i="1" smtClean="0">
                        <a:latin typeface="Cambria Math" panose="02040503050406030204" pitchFamily="18" charset="0"/>
                      </a:rPr>
                      <m:t>𝑑𝑒𝑣𝑖𝑎𝑡𝑖𝑜𝑛</m:t>
                    </m:r>
                    <m:r>
                      <a:rPr lang="en-US" sz="1200" b="0" i="1" smtClean="0">
                        <a:latin typeface="Cambria Math" panose="02040503050406030204" pitchFamily="18" charset="0"/>
                      </a:rPr>
                      <m:t>, </m:t>
                    </m:r>
                    <m:r>
                      <a:rPr lang="en-US" sz="1200" b="0" i="1" smtClean="0">
                        <a:latin typeface="Cambria Math" panose="02040503050406030204" pitchFamily="18" charset="0"/>
                      </a:rPr>
                      <m:t>𝑌</m:t>
                    </m:r>
                    <m:r>
                      <a:rPr lang="en-US" sz="1200" b="0" i="1" smtClean="0">
                        <a:latin typeface="Cambria Math" panose="02040503050406030204" pitchFamily="18" charset="0"/>
                      </a:rPr>
                      <m:t>=</m:t>
                    </m:r>
                    <m:r>
                      <a:rPr lang="en-US" sz="1200" b="0" i="1" smtClean="0">
                        <a:latin typeface="Cambria Math" panose="02040503050406030204" pitchFamily="18" charset="0"/>
                      </a:rPr>
                      <m:t>𝑝h𝑒𝑛𝑜𝑡𝑦𝑝𝑒</m:t>
                    </m:r>
                    <m:r>
                      <a:rPr lang="en-US" sz="1200" b="0" i="1" smtClean="0">
                        <a:latin typeface="Cambria Math" panose="02040503050406030204" pitchFamily="18" charset="0"/>
                      </a:rPr>
                      <m:t> </m:t>
                    </m:r>
                    <m:r>
                      <a:rPr lang="en-US" sz="1200" b="0" i="1" smtClean="0">
                        <a:latin typeface="Cambria Math" panose="02040503050406030204" pitchFamily="18" charset="0"/>
                      </a:rPr>
                      <m:t>𝑣𝑒𝑐𝑡𝑜𝑟</m:t>
                    </m:r>
                    <m:r>
                      <a:rPr lang="en-US" sz="1200" b="0" i="1" smtClean="0">
                        <a:latin typeface="Cambria Math" panose="02040503050406030204" pitchFamily="18" charset="0"/>
                      </a:rPr>
                      <m:t>, </m:t>
                    </m:r>
                    <m:r>
                      <a:rPr lang="en-US" sz="1200" b="0" i="1" smtClean="0">
                        <a:latin typeface="Cambria Math" panose="02040503050406030204" pitchFamily="18" charset="0"/>
                      </a:rPr>
                      <m:t>𝜖</m:t>
                    </m:r>
                    <m:r>
                      <a:rPr lang="en-US" sz="1200" b="0" i="1" smtClean="0">
                        <a:latin typeface="Cambria Math" panose="02040503050406030204" pitchFamily="18" charset="0"/>
                      </a:rPr>
                      <m:t>=</m:t>
                    </m:r>
                    <m:r>
                      <a:rPr lang="en-US" sz="1200" b="0" i="1" smtClean="0">
                        <a:latin typeface="Cambria Math" panose="02040503050406030204" pitchFamily="18" charset="0"/>
                      </a:rPr>
                      <m:t>𝑟𝑎𝑛𝑑𝑜𝑚</m:t>
                    </m:r>
                    <m:r>
                      <a:rPr lang="en-US" sz="1200" b="0" i="1" smtClean="0">
                        <a:latin typeface="Cambria Math" panose="02040503050406030204" pitchFamily="18" charset="0"/>
                      </a:rPr>
                      <m:t> </m:t>
                    </m:r>
                    <m:r>
                      <a:rPr lang="en-US" sz="1200" b="0" i="1" smtClean="0">
                        <a:latin typeface="Cambria Math" panose="02040503050406030204" pitchFamily="18" charset="0"/>
                      </a:rPr>
                      <m:t>𝑒𝑟𝑟𝑜𝑟</m:t>
                    </m:r>
                  </m:oMath>
                </a14:m>
                <a:r>
                  <a:rPr lang="en-US" sz="1200" i="1" dirty="0"/>
                  <a:t> </a:t>
                </a:r>
              </a:p>
            </p:txBody>
          </p:sp>
        </mc:Choice>
        <mc:Fallback xmlns="">
          <p:sp>
            <p:nvSpPr>
              <p:cNvPr id="2" name="TextBox 1">
                <a:extLst>
                  <a:ext uri="{FF2B5EF4-FFF2-40B4-BE49-F238E27FC236}">
                    <a16:creationId xmlns:a16="http://schemas.microsoft.com/office/drawing/2014/main" id="{560D9A1D-2463-F400-96AC-404FF3AE8A38}"/>
                  </a:ext>
                </a:extLst>
              </p:cNvPr>
              <p:cNvSpPr txBox="1">
                <a:spLocks noRot="1" noChangeAspect="1" noMove="1" noResize="1" noEditPoints="1" noAdjustHandles="1" noChangeArrowheads="1" noChangeShapeType="1" noTextEdit="1"/>
              </p:cNvSpPr>
              <p:nvPr/>
            </p:nvSpPr>
            <p:spPr>
              <a:xfrm>
                <a:off x="635075" y="6196592"/>
                <a:ext cx="11297653" cy="478272"/>
              </a:xfrm>
              <a:prstGeom prst="rect">
                <a:avLst/>
              </a:prstGeom>
              <a:blipFill>
                <a:blip r:embed="rId4"/>
                <a:stretch>
                  <a:fillRect b="-5263"/>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123BF617-9DB8-036D-0E51-4FDA6303B87F}"/>
              </a:ext>
            </a:extLst>
          </p:cNvPr>
          <p:cNvCxnSpPr>
            <a:cxnSpLocks/>
          </p:cNvCxnSpPr>
          <p:nvPr/>
        </p:nvCxnSpPr>
        <p:spPr>
          <a:xfrm>
            <a:off x="447174" y="6196592"/>
            <a:ext cx="11297653" cy="0"/>
          </a:xfrm>
          <a:prstGeom prst="line">
            <a:avLst/>
          </a:prstGeom>
          <a:ln w="952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53405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9352240" cy="584775"/>
          </a:xfrm>
          <a:prstGeom prst="rect">
            <a:avLst/>
          </a:prstGeom>
          <a:noFill/>
        </p:spPr>
        <p:txBody>
          <a:bodyPr wrap="none" rtlCol="0">
            <a:spAutoFit/>
          </a:bodyPr>
          <a:lstStyle/>
          <a:p>
            <a:r>
              <a:rPr lang="en-US" sz="3200" b="1" dirty="0"/>
              <a:t>Aim 2: Develop local-ancestry-aware GWAS models</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11430716" cy="3970318"/>
          </a:xfrm>
          <a:prstGeom prst="rect">
            <a:avLst/>
          </a:prstGeom>
          <a:noFill/>
        </p:spPr>
        <p:txBody>
          <a:bodyPr wrap="square" rtlCol="0">
            <a:spAutoFit/>
          </a:bodyPr>
          <a:lstStyle/>
          <a:p>
            <a:r>
              <a:rPr lang="en-US" b="1" dirty="0"/>
              <a:t>Evaluation: type-I error simulation</a:t>
            </a:r>
          </a:p>
          <a:p>
            <a:pPr marL="285750" indent="-285750">
              <a:buFont typeface="Arial" panose="020B0604020202020204" pitchFamily="34" charset="0"/>
              <a:buChar char="•"/>
            </a:pPr>
            <a:r>
              <a:rPr lang="en-US" b="1" i="1" dirty="0"/>
              <a:t>Method</a:t>
            </a:r>
          </a:p>
          <a:p>
            <a:pPr marL="742950" lvl="1" indent="-285750">
              <a:buFont typeface="Arial" panose="020B0604020202020204" pitchFamily="34" charset="0"/>
              <a:buChar char="•"/>
            </a:pPr>
            <a:r>
              <a:rPr lang="en-US" b="1" i="1" dirty="0"/>
              <a:t>Application scenarios</a:t>
            </a:r>
          </a:p>
          <a:p>
            <a:pPr marL="1200150" lvl="2" indent="-285750">
              <a:buFont typeface="Arial" panose="020B0604020202020204" pitchFamily="34" charset="0"/>
              <a:buChar char="•"/>
            </a:pPr>
            <a:r>
              <a:rPr lang="en-US" dirty="0"/>
              <a:t>Major local ancestry effect, e.g., white blood cell counts (Shriner et al. 2015)</a:t>
            </a:r>
          </a:p>
          <a:p>
            <a:pPr marL="1200150" lvl="2" indent="-285750">
              <a:buFont typeface="Arial" panose="020B0604020202020204" pitchFamily="34" charset="0"/>
              <a:buChar char="•"/>
            </a:pPr>
            <a:r>
              <a:rPr lang="en-US" dirty="0"/>
              <a:t>Polygenic local ancestry effect, e.g., hypertension, type-2 diabetes</a:t>
            </a:r>
          </a:p>
          <a:p>
            <a:endParaRPr lang="en-US" b="1" i="1" dirty="0"/>
          </a:p>
          <a:p>
            <a:endParaRPr lang="en-US" b="1" i="1" dirty="0"/>
          </a:p>
          <a:p>
            <a:endParaRPr lang="en-US" b="1" i="1" dirty="0"/>
          </a:p>
          <a:p>
            <a:endParaRPr lang="en-US" b="1" i="1" dirty="0"/>
          </a:p>
          <a:p>
            <a:endParaRPr lang="en-US" b="1" i="1" dirty="0"/>
          </a:p>
          <a:p>
            <a:pPr marL="742950" lvl="1" indent="-285750">
              <a:buFont typeface="Arial" panose="020B0604020202020204" pitchFamily="34" charset="0"/>
              <a:buChar char="•"/>
            </a:pPr>
            <a:r>
              <a:rPr lang="en-US" b="1" i="1" dirty="0"/>
              <a:t>Testing models</a:t>
            </a:r>
          </a:p>
          <a:p>
            <a:pPr marL="1200150" lvl="2" indent="-285750">
              <a:buFont typeface="Arial" panose="020B0604020202020204" pitchFamily="34" charset="0"/>
              <a:buChar char="•"/>
            </a:pPr>
            <a:r>
              <a:rPr lang="en-US" dirty="0"/>
              <a:t>Crude model: no control for population structure</a:t>
            </a:r>
          </a:p>
          <a:p>
            <a:pPr marL="1200150" lvl="2" indent="-285750">
              <a:buFont typeface="Arial" panose="020B0604020202020204" pitchFamily="34" charset="0"/>
              <a:buChar char="•"/>
            </a:pPr>
            <a:r>
              <a:rPr lang="en-US" dirty="0"/>
              <a:t>Standard GWAS: only account for global ancestry effects</a:t>
            </a:r>
          </a:p>
          <a:p>
            <a:pPr marL="1200150" lvl="2" indent="-285750">
              <a:buFont typeface="Arial" panose="020B0604020202020204" pitchFamily="34" charset="0"/>
              <a:buChar char="•"/>
            </a:pPr>
            <a:r>
              <a:rPr lang="en-US" dirty="0"/>
              <a:t>LOCATOR: account for both global and local ancestry effects</a:t>
            </a:r>
          </a:p>
        </p:txBody>
      </p:sp>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28</a:t>
            </a:fld>
            <a:endParaRPr lang="en-US"/>
          </a:p>
        </p:txBody>
      </p:sp>
      <p:cxnSp>
        <p:nvCxnSpPr>
          <p:cNvPr id="3" name="Straight Connector 2">
            <a:extLst>
              <a:ext uri="{FF2B5EF4-FFF2-40B4-BE49-F238E27FC236}">
                <a16:creationId xmlns:a16="http://schemas.microsoft.com/office/drawing/2014/main" id="{123BF617-9DB8-036D-0E51-4FDA6303B87F}"/>
              </a:ext>
            </a:extLst>
          </p:cNvPr>
          <p:cNvCxnSpPr>
            <a:cxnSpLocks/>
          </p:cNvCxnSpPr>
          <p:nvPr/>
        </p:nvCxnSpPr>
        <p:spPr>
          <a:xfrm>
            <a:off x="447174" y="6196592"/>
            <a:ext cx="11297653" cy="0"/>
          </a:xfrm>
          <a:prstGeom prst="line">
            <a:avLst/>
          </a:prstGeom>
          <a:ln w="952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BD3B2C7-BE97-CA9F-E7D7-325D7B7F7AEF}"/>
                  </a:ext>
                </a:extLst>
              </p:cNvPr>
              <p:cNvGraphicFramePr>
                <a:graphicFrameLocks noGrp="1"/>
              </p:cNvGraphicFramePr>
              <p:nvPr>
                <p:extLst>
                  <p:ext uri="{D42A27DB-BD31-4B8C-83A1-F6EECF244321}">
                    <p14:modId xmlns:p14="http://schemas.microsoft.com/office/powerpoint/2010/main" val="3641166652"/>
                  </p:ext>
                </p:extLst>
              </p:nvPr>
            </p:nvGraphicFramePr>
            <p:xfrm>
              <a:off x="1844040" y="5247939"/>
              <a:ext cx="8503920" cy="888112"/>
            </p:xfrm>
            <a:graphic>
              <a:graphicData uri="http://schemas.openxmlformats.org/drawingml/2006/table">
                <a:tbl>
                  <a:tblPr firstRow="1" firstCol="1" bandRow="1">
                    <a:tableStyleId>{5C22544A-7EE6-4342-B048-85BDC9FD1C3A}</a:tableStyleId>
                  </a:tblPr>
                  <a:tblGrid>
                    <a:gridCol w="1097280">
                      <a:extLst>
                        <a:ext uri="{9D8B030D-6E8A-4147-A177-3AD203B41FA5}">
                          <a16:colId xmlns:a16="http://schemas.microsoft.com/office/drawing/2014/main" val="3488725920"/>
                        </a:ext>
                      </a:extLst>
                    </a:gridCol>
                    <a:gridCol w="1828800">
                      <a:extLst>
                        <a:ext uri="{9D8B030D-6E8A-4147-A177-3AD203B41FA5}">
                          <a16:colId xmlns:a16="http://schemas.microsoft.com/office/drawing/2014/main" val="4102342211"/>
                        </a:ext>
                      </a:extLst>
                    </a:gridCol>
                    <a:gridCol w="2103120">
                      <a:extLst>
                        <a:ext uri="{9D8B030D-6E8A-4147-A177-3AD203B41FA5}">
                          <a16:colId xmlns:a16="http://schemas.microsoft.com/office/drawing/2014/main" val="2936566082"/>
                        </a:ext>
                      </a:extLst>
                    </a:gridCol>
                    <a:gridCol w="1371600">
                      <a:extLst>
                        <a:ext uri="{9D8B030D-6E8A-4147-A177-3AD203B41FA5}">
                          <a16:colId xmlns:a16="http://schemas.microsoft.com/office/drawing/2014/main" val="3272405425"/>
                        </a:ext>
                      </a:extLst>
                    </a:gridCol>
                    <a:gridCol w="2103120">
                      <a:extLst>
                        <a:ext uri="{9D8B030D-6E8A-4147-A177-3AD203B41FA5}">
                          <a16:colId xmlns:a16="http://schemas.microsoft.com/office/drawing/2014/main" val="1276833237"/>
                        </a:ext>
                      </a:extLst>
                    </a:gridCol>
                  </a:tblGrid>
                  <a:tr h="146050">
                    <a:tc>
                      <a:txBody>
                        <a:bodyPr/>
                        <a:lstStyle/>
                        <a:p>
                          <a:pPr marL="0" marR="0" algn="ctr">
                            <a:spcBef>
                              <a:spcPts val="0"/>
                            </a:spcBef>
                            <a:spcAft>
                              <a:spcPts val="0"/>
                            </a:spcAft>
                          </a:pPr>
                          <a:r>
                            <a:rPr lang="en-US" sz="1400" b="0" kern="0" dirty="0">
                              <a:solidFill>
                                <a:schemeClr val="tx1"/>
                              </a:solidFill>
                              <a:effectLst/>
                            </a:rPr>
                            <a:t>Simulation</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rPr>
                            <a:t>Scenarios</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rPr>
                            <a:t>Generative model</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rPr>
                            <a:t>Test scenarios</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rPr>
                            <a:t>Test model</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0468393"/>
                      </a:ext>
                    </a:extLst>
                  </a:tr>
                  <a:tr h="186690">
                    <a:tc rowSpan="3">
                      <a:txBody>
                        <a:bodyPr/>
                        <a:lstStyle/>
                        <a:p>
                          <a:pPr marL="0" marR="0" algn="ctr">
                            <a:spcBef>
                              <a:spcPts val="0"/>
                            </a:spcBef>
                            <a:spcAft>
                              <a:spcPts val="0"/>
                            </a:spcAft>
                          </a:pPr>
                          <a:r>
                            <a:rPr lang="en-US" sz="1400" b="0" kern="0" dirty="0">
                              <a:solidFill>
                                <a:schemeClr val="tx1"/>
                              </a:solidFill>
                              <a:effectLst/>
                            </a:rPr>
                            <a:t>type-I error simulation</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algn="ctr">
                            <a:spcBef>
                              <a:spcPts val="0"/>
                            </a:spcBef>
                            <a:spcAft>
                              <a:spcPts val="0"/>
                            </a:spcAft>
                          </a:pPr>
                          <a:r>
                            <a:rPr lang="en-US" sz="1400" b="0" kern="0" baseline="0" dirty="0">
                              <a:solidFill>
                                <a:schemeClr val="tx1"/>
                              </a:solidFill>
                              <a:effectLst/>
                            </a:rPr>
                            <a:t>Major or polygenic local ancestry effect exists </a:t>
                          </a:r>
                          <a:r>
                            <a:rPr lang="en-US" sz="1400" b="0" kern="0" dirty="0">
                              <a:solidFill>
                                <a:schemeClr val="tx1"/>
                              </a:solidFill>
                              <a:effectLst/>
                            </a:rPr>
                            <a:t>(</a:t>
                          </a:r>
                          <a14:m>
                            <m:oMath xmlns:m="http://schemas.openxmlformats.org/officeDocument/2006/math">
                              <m:r>
                                <a:rPr lang="en-US" sz="1400" b="0" i="1" kern="0">
                                  <a:solidFill>
                                    <a:schemeClr val="tx1"/>
                                  </a:solidFill>
                                  <a:effectLst/>
                                  <a:latin typeface="Cambria Math" panose="02040503050406030204" pitchFamily="18" charset="0"/>
                                </a:rPr>
                                <m:t>𝛾</m:t>
                              </m:r>
                              <m:r>
                                <a:rPr lang="en-US" sz="1400" b="0" kern="0">
                                  <a:solidFill>
                                    <a:schemeClr val="tx1"/>
                                  </a:solidFill>
                                  <a:effectLst/>
                                  <a:latin typeface="Cambria Math" panose="02040503050406030204" pitchFamily="18" charset="0"/>
                                </a:rPr>
                                <m:t>≠</m:t>
                              </m:r>
                              <m:r>
                                <a:rPr lang="en-US" sz="1400" b="0" i="1" kern="0">
                                  <a:solidFill>
                                    <a:schemeClr val="tx1"/>
                                  </a:solidFill>
                                  <a:effectLst/>
                                  <a:latin typeface="Cambria Math" panose="02040503050406030204" pitchFamily="18" charset="0"/>
                                </a:rPr>
                                <m:t>0</m:t>
                              </m:r>
                            </m:oMath>
                          </a14:m>
                          <a:r>
                            <a:rPr lang="en-US" sz="1400" b="0" kern="0" dirty="0">
                              <a:solidFill>
                                <a:schemeClr val="tx1"/>
                              </a:solidFill>
                              <a:effectLst/>
                            </a:rPr>
                            <a:t>)</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400" b="0" i="1" kern="0" smtClean="0">
                                    <a:solidFill>
                                      <a:schemeClr val="tx1"/>
                                    </a:solidFill>
                                    <a:effectLst/>
                                    <a:latin typeface="Cambria Math" panose="02040503050406030204" pitchFamily="18" charset="0"/>
                                  </a:rPr>
                                  <m:t>𝑌</m:t>
                                </m:r>
                                <m:r>
                                  <a:rPr lang="en-US" sz="1400" b="0" kern="0" smtClean="0">
                                    <a:solidFill>
                                      <a:schemeClr val="tx1"/>
                                    </a:solidFill>
                                    <a:effectLst/>
                                    <a:latin typeface="Cambria Math" panose="02040503050406030204" pitchFamily="18" charset="0"/>
                                  </a:rPr>
                                  <m:t>~</m:t>
                                </m:r>
                                <m:sSub>
                                  <m:sSubPr>
                                    <m:ctrlPr>
                                      <a:rPr lang="en-US" sz="1400" b="0" i="1" kern="100">
                                        <a:solidFill>
                                          <a:schemeClr val="tx1"/>
                                        </a:solidFill>
                                        <a:effectLst/>
                                        <a:latin typeface="Cambria Math" panose="02040503050406030204" pitchFamily="18" charset="0"/>
                                      </a:rPr>
                                    </m:ctrlPr>
                                  </m:sSubPr>
                                  <m:e>
                                    <m:r>
                                      <a:rPr lang="en-US" sz="1400" b="0" i="1" kern="0">
                                        <a:solidFill>
                                          <a:schemeClr val="tx1"/>
                                        </a:solidFill>
                                        <a:effectLst/>
                                        <a:latin typeface="Cambria Math" panose="02040503050406030204" pitchFamily="18" charset="0"/>
                                      </a:rPr>
                                      <m:t>𝛽</m:t>
                                    </m:r>
                                  </m:e>
                                  <m:sub>
                                    <m:r>
                                      <a:rPr lang="en-US" sz="1400" b="0" i="1" kern="0">
                                        <a:solidFill>
                                          <a:schemeClr val="tx1"/>
                                        </a:solidFill>
                                        <a:effectLst/>
                                        <a:latin typeface="Cambria Math" panose="02040503050406030204" pitchFamily="18" charset="0"/>
                                      </a:rPr>
                                      <m:t>𝑐</m:t>
                                    </m:r>
                                  </m:sub>
                                </m:sSub>
                                <m:r>
                                  <a:rPr lang="en-US" sz="1400" b="0" i="1" kern="0" smtClean="0">
                                    <a:solidFill>
                                      <a:schemeClr val="tx1"/>
                                    </a:solidFill>
                                    <a:effectLst/>
                                    <a:latin typeface="Cambria Math" panose="02040503050406030204" pitchFamily="18" charset="0"/>
                                  </a:rPr>
                                  <m:t>𝐶</m:t>
                                </m:r>
                                <m:r>
                                  <a:rPr lang="en-US" sz="1400" b="0" kern="0">
                                    <a:solidFill>
                                      <a:schemeClr val="tx1"/>
                                    </a:solidFill>
                                    <a:effectLst/>
                                    <a:latin typeface="Cambria Math" panose="02040503050406030204" pitchFamily="18" charset="0"/>
                                  </a:rPr>
                                  <m:t>+</m:t>
                                </m:r>
                                <m:sSub>
                                  <m:sSubPr>
                                    <m:ctrlPr>
                                      <a:rPr lang="en-US" sz="1400" b="0" i="1" kern="100">
                                        <a:solidFill>
                                          <a:schemeClr val="tx1"/>
                                        </a:solidFill>
                                        <a:effectLst/>
                                        <a:latin typeface="Cambria Math" panose="02040503050406030204" pitchFamily="18" charset="0"/>
                                      </a:rPr>
                                    </m:ctrlPr>
                                  </m:sSubPr>
                                  <m:e>
                                    <m:r>
                                      <a:rPr lang="en-US" sz="1400" b="0" i="1" kern="0">
                                        <a:solidFill>
                                          <a:schemeClr val="tx1"/>
                                        </a:solidFill>
                                        <a:effectLst/>
                                        <a:latin typeface="Cambria Math" panose="02040503050406030204" pitchFamily="18" charset="0"/>
                                      </a:rPr>
                                      <m:t>𝛽</m:t>
                                    </m:r>
                                  </m:e>
                                  <m:sub>
                                    <m:r>
                                      <a:rPr lang="en-US" sz="1400" b="0" i="1" kern="0">
                                        <a:solidFill>
                                          <a:schemeClr val="tx1"/>
                                        </a:solidFill>
                                        <a:effectLst/>
                                        <a:latin typeface="Cambria Math" panose="02040503050406030204" pitchFamily="18" charset="0"/>
                                      </a:rPr>
                                      <m:t>𝑔</m:t>
                                    </m:r>
                                  </m:sub>
                                </m:sSub>
                                <m:sSub>
                                  <m:sSubPr>
                                    <m:ctrlPr>
                                      <a:rPr lang="en-US" sz="1400" b="0" i="1" kern="0" smtClean="0">
                                        <a:solidFill>
                                          <a:schemeClr val="tx1"/>
                                        </a:solidFill>
                                        <a:effectLst/>
                                        <a:latin typeface="Cambria Math" panose="02040503050406030204" pitchFamily="18" charset="0"/>
                                      </a:rPr>
                                    </m:ctrlPr>
                                  </m:sSubPr>
                                  <m:e>
                                    <m:r>
                                      <a:rPr lang="en-US" sz="1400" b="0" i="1" kern="0" smtClean="0">
                                        <a:solidFill>
                                          <a:schemeClr val="tx1"/>
                                        </a:solidFill>
                                        <a:effectLst/>
                                        <a:latin typeface="Cambria Math" panose="02040503050406030204" pitchFamily="18" charset="0"/>
                                      </a:rPr>
                                      <m:t>𝑋</m:t>
                                    </m:r>
                                  </m:e>
                                  <m:sub>
                                    <m:r>
                                      <a:rPr lang="en-US" sz="1400" b="0" i="1" kern="0" smtClean="0">
                                        <a:solidFill>
                                          <a:schemeClr val="tx1"/>
                                        </a:solidFill>
                                        <a:effectLst/>
                                        <a:latin typeface="Cambria Math" panose="02040503050406030204" pitchFamily="18" charset="0"/>
                                      </a:rPr>
                                      <m:t>𝑔</m:t>
                                    </m:r>
                                  </m:sub>
                                </m:sSub>
                                <m:r>
                                  <a:rPr lang="en-US" sz="1400" b="0" kern="0">
                                    <a:solidFill>
                                      <a:schemeClr val="tx1"/>
                                    </a:solidFill>
                                    <a:effectLst/>
                                    <a:latin typeface="Cambria Math" panose="02040503050406030204" pitchFamily="18" charset="0"/>
                                  </a:rPr>
                                  <m:t>+</m:t>
                                </m:r>
                                <m:r>
                                  <a:rPr lang="en-US" sz="1400" b="0" i="1" kern="0">
                                    <a:solidFill>
                                      <a:schemeClr val="tx1"/>
                                    </a:solidFill>
                                    <a:effectLst/>
                                    <a:latin typeface="Cambria Math" panose="02040503050406030204" pitchFamily="18" charset="0"/>
                                  </a:rPr>
                                  <m:t>𝛾</m:t>
                                </m:r>
                                <m:r>
                                  <a:rPr lang="en-US" sz="1400" b="0" kern="0">
                                    <a:solidFill>
                                      <a:schemeClr val="tx1"/>
                                    </a:solidFill>
                                    <a:effectLst/>
                                    <a:latin typeface="Cambria Math" panose="02040503050406030204" pitchFamily="18" charset="0"/>
                                  </a:rPr>
                                  <m:t>×</m:t>
                                </m:r>
                                <m:r>
                                  <a:rPr lang="en-US" sz="1400" b="0" i="1" kern="0">
                                    <a:solidFill>
                                      <a:schemeClr val="tx1"/>
                                    </a:solidFill>
                                    <a:effectLst/>
                                    <a:latin typeface="Cambria Math" panose="02040503050406030204" pitchFamily="18" charset="0"/>
                                  </a:rPr>
                                  <m:t>𝐿</m:t>
                                </m:r>
                                <m:r>
                                  <a:rPr lang="en-US" sz="1400" b="0" kern="0">
                                    <a:solidFill>
                                      <a:schemeClr val="tx1"/>
                                    </a:solidFill>
                                    <a:effectLst/>
                                    <a:latin typeface="Cambria Math" panose="02040503050406030204" pitchFamily="18" charset="0"/>
                                  </a:rPr>
                                  <m:t>+</m:t>
                                </m:r>
                                <m:r>
                                  <a:rPr lang="en-US" sz="1400" b="0" i="1" kern="0">
                                    <a:solidFill>
                                      <a:schemeClr val="tx1"/>
                                    </a:solidFill>
                                    <a:effectLst/>
                                    <a:latin typeface="Cambria Math" panose="02040503050406030204" pitchFamily="18" charset="0"/>
                                  </a:rPr>
                                  <m:t>𝜖</m:t>
                                </m:r>
                              </m:oMath>
                            </m:oMathPara>
                          </a14:m>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rPr>
                            <a:t>Crude model</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400" b="0" i="1" kern="0" smtClean="0">
                                    <a:solidFill>
                                      <a:schemeClr val="tx1"/>
                                    </a:solidFill>
                                    <a:effectLst/>
                                    <a:latin typeface="Cambria Math" panose="02040503050406030204" pitchFamily="18" charset="0"/>
                                  </a:rPr>
                                  <m:t>𝑌</m:t>
                                </m:r>
                                <m:r>
                                  <a:rPr lang="en-US" sz="1400" b="0" kern="0" smtClean="0">
                                    <a:solidFill>
                                      <a:schemeClr val="tx1"/>
                                    </a:solidFill>
                                    <a:effectLst/>
                                    <a:latin typeface="Cambria Math" panose="02040503050406030204" pitchFamily="18" charset="0"/>
                                  </a:rPr>
                                  <m:t>~</m:t>
                                </m:r>
                                <m:sSub>
                                  <m:sSubPr>
                                    <m:ctrlPr>
                                      <a:rPr lang="en-US" sz="1400" b="0" i="1" kern="100">
                                        <a:solidFill>
                                          <a:schemeClr val="tx1"/>
                                        </a:solidFill>
                                        <a:effectLst/>
                                        <a:latin typeface="Cambria Math" panose="02040503050406030204" pitchFamily="18" charset="0"/>
                                      </a:rPr>
                                    </m:ctrlPr>
                                  </m:sSubPr>
                                  <m:e>
                                    <m:r>
                                      <a:rPr lang="en-US" sz="1400" b="0" i="1" kern="0">
                                        <a:solidFill>
                                          <a:schemeClr val="tx1"/>
                                        </a:solidFill>
                                        <a:effectLst/>
                                        <a:latin typeface="Cambria Math" panose="02040503050406030204" pitchFamily="18" charset="0"/>
                                      </a:rPr>
                                      <m:t>𝛽</m:t>
                                    </m:r>
                                  </m:e>
                                  <m:sub>
                                    <m:r>
                                      <a:rPr lang="en-US" sz="1400" b="0" i="1" kern="0">
                                        <a:solidFill>
                                          <a:schemeClr val="tx1"/>
                                        </a:solidFill>
                                        <a:effectLst/>
                                        <a:latin typeface="Cambria Math" panose="02040503050406030204" pitchFamily="18" charset="0"/>
                                      </a:rPr>
                                      <m:t>𝑐</m:t>
                                    </m:r>
                                  </m:sub>
                                </m:sSub>
                                <m:r>
                                  <a:rPr lang="en-US" sz="1400" b="0" i="1" kern="0" smtClean="0">
                                    <a:solidFill>
                                      <a:schemeClr val="tx1"/>
                                    </a:solidFill>
                                    <a:effectLst/>
                                    <a:latin typeface="Cambria Math" panose="02040503050406030204" pitchFamily="18" charset="0"/>
                                  </a:rPr>
                                  <m:t>𝐶</m:t>
                                </m:r>
                                <m:r>
                                  <a:rPr lang="en-US" sz="1400" b="0" kern="0">
                                    <a:solidFill>
                                      <a:schemeClr val="tx1"/>
                                    </a:solidFill>
                                    <a:effectLst/>
                                    <a:latin typeface="Cambria Math" panose="02040503050406030204" pitchFamily="18" charset="0"/>
                                  </a:rPr>
                                  <m:t>+</m:t>
                                </m:r>
                                <m:r>
                                  <a:rPr lang="en-US" sz="1400" b="0" i="1" kern="0">
                                    <a:solidFill>
                                      <a:schemeClr val="tx1"/>
                                    </a:solidFill>
                                    <a:effectLst/>
                                    <a:latin typeface="Cambria Math" panose="02040503050406030204" pitchFamily="18" charset="0"/>
                                  </a:rPr>
                                  <m:t>𝜖</m:t>
                                </m:r>
                              </m:oMath>
                            </m:oMathPara>
                          </a14:m>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777583432"/>
                      </a:ext>
                    </a:extLst>
                  </a:tr>
                  <a:tr h="6350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1400" b="0" kern="0" dirty="0">
                              <a:solidFill>
                                <a:schemeClr val="tx1"/>
                              </a:solidFill>
                              <a:effectLst/>
                            </a:rPr>
                            <a:t>Standard GWAS</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400" b="0" i="1" kern="0" smtClean="0">
                                    <a:solidFill>
                                      <a:schemeClr val="tx1"/>
                                    </a:solidFill>
                                    <a:effectLst/>
                                    <a:latin typeface="Cambria Math" panose="02040503050406030204" pitchFamily="18" charset="0"/>
                                  </a:rPr>
                                  <m:t>𝑌</m:t>
                                </m:r>
                                <m:r>
                                  <a:rPr lang="en-US" sz="1400" b="0" kern="0" smtClean="0">
                                    <a:solidFill>
                                      <a:schemeClr val="tx1"/>
                                    </a:solidFill>
                                    <a:effectLst/>
                                    <a:latin typeface="Cambria Math" panose="02040503050406030204" pitchFamily="18" charset="0"/>
                                  </a:rPr>
                                  <m:t>~</m:t>
                                </m:r>
                                <m:sSub>
                                  <m:sSubPr>
                                    <m:ctrlPr>
                                      <a:rPr lang="en-US" sz="1400" b="0" i="1" kern="100">
                                        <a:solidFill>
                                          <a:schemeClr val="tx1"/>
                                        </a:solidFill>
                                        <a:effectLst/>
                                        <a:latin typeface="Cambria Math" panose="02040503050406030204" pitchFamily="18" charset="0"/>
                                      </a:rPr>
                                    </m:ctrlPr>
                                  </m:sSubPr>
                                  <m:e>
                                    <m:r>
                                      <a:rPr lang="en-US" sz="1400" b="0" i="1" kern="0">
                                        <a:solidFill>
                                          <a:schemeClr val="tx1"/>
                                        </a:solidFill>
                                        <a:effectLst/>
                                        <a:latin typeface="Cambria Math" panose="02040503050406030204" pitchFamily="18" charset="0"/>
                                      </a:rPr>
                                      <m:t>𝛽</m:t>
                                    </m:r>
                                  </m:e>
                                  <m:sub>
                                    <m:r>
                                      <a:rPr lang="en-US" sz="1400" b="0" i="1" kern="0">
                                        <a:solidFill>
                                          <a:schemeClr val="tx1"/>
                                        </a:solidFill>
                                        <a:effectLst/>
                                        <a:latin typeface="Cambria Math" panose="02040503050406030204" pitchFamily="18" charset="0"/>
                                      </a:rPr>
                                      <m:t>𝑐</m:t>
                                    </m:r>
                                  </m:sub>
                                </m:sSub>
                                <m:r>
                                  <a:rPr lang="en-US" sz="1400" b="0" i="1" kern="0" smtClean="0">
                                    <a:solidFill>
                                      <a:schemeClr val="tx1"/>
                                    </a:solidFill>
                                    <a:effectLst/>
                                    <a:latin typeface="Cambria Math" panose="02040503050406030204" pitchFamily="18" charset="0"/>
                                  </a:rPr>
                                  <m:t>𝐶</m:t>
                                </m:r>
                                <m:r>
                                  <a:rPr lang="en-US" sz="1400" b="0" kern="0">
                                    <a:solidFill>
                                      <a:schemeClr val="tx1"/>
                                    </a:solidFill>
                                    <a:effectLst/>
                                    <a:latin typeface="Cambria Math" panose="02040503050406030204" pitchFamily="18" charset="0"/>
                                  </a:rPr>
                                  <m:t>+</m:t>
                                </m:r>
                                <m:sSub>
                                  <m:sSubPr>
                                    <m:ctrlPr>
                                      <a:rPr lang="en-US" sz="1400" b="0" i="1" kern="100">
                                        <a:solidFill>
                                          <a:schemeClr val="tx1"/>
                                        </a:solidFill>
                                        <a:effectLst/>
                                        <a:latin typeface="Cambria Math" panose="02040503050406030204" pitchFamily="18" charset="0"/>
                                      </a:rPr>
                                    </m:ctrlPr>
                                  </m:sSubPr>
                                  <m:e>
                                    <m:r>
                                      <a:rPr lang="en-US" sz="1400" b="0" i="1" kern="0">
                                        <a:solidFill>
                                          <a:schemeClr val="tx1"/>
                                        </a:solidFill>
                                        <a:effectLst/>
                                        <a:latin typeface="Cambria Math" panose="02040503050406030204" pitchFamily="18" charset="0"/>
                                      </a:rPr>
                                      <m:t>𝛽</m:t>
                                    </m:r>
                                  </m:e>
                                  <m:sub>
                                    <m:r>
                                      <a:rPr lang="en-US" sz="1400" b="0" i="1" kern="0">
                                        <a:solidFill>
                                          <a:schemeClr val="tx1"/>
                                        </a:solidFill>
                                        <a:effectLst/>
                                        <a:latin typeface="Cambria Math" panose="02040503050406030204" pitchFamily="18" charset="0"/>
                                      </a:rPr>
                                      <m:t>𝑔</m:t>
                                    </m:r>
                                  </m:sub>
                                </m:sSub>
                                <m:sSub>
                                  <m:sSubPr>
                                    <m:ctrlPr>
                                      <a:rPr lang="en-US" sz="1400" b="0" i="1" kern="0" smtClean="0">
                                        <a:solidFill>
                                          <a:schemeClr val="tx1"/>
                                        </a:solidFill>
                                        <a:effectLst/>
                                        <a:latin typeface="Cambria Math" panose="02040503050406030204" pitchFamily="18" charset="0"/>
                                      </a:rPr>
                                    </m:ctrlPr>
                                  </m:sSubPr>
                                  <m:e>
                                    <m:r>
                                      <a:rPr lang="en-US" sz="1400" b="0" i="1" kern="0" smtClean="0">
                                        <a:solidFill>
                                          <a:schemeClr val="tx1"/>
                                        </a:solidFill>
                                        <a:effectLst/>
                                        <a:latin typeface="Cambria Math" panose="02040503050406030204" pitchFamily="18" charset="0"/>
                                      </a:rPr>
                                      <m:t>𝑋</m:t>
                                    </m:r>
                                  </m:e>
                                  <m:sub>
                                    <m:r>
                                      <a:rPr lang="en-US" sz="1400" b="0" i="1" kern="0" smtClean="0">
                                        <a:solidFill>
                                          <a:schemeClr val="tx1"/>
                                        </a:solidFill>
                                        <a:effectLst/>
                                        <a:latin typeface="Cambria Math" panose="02040503050406030204" pitchFamily="18" charset="0"/>
                                      </a:rPr>
                                      <m:t>𝑔</m:t>
                                    </m:r>
                                  </m:sub>
                                </m:sSub>
                                <m:r>
                                  <a:rPr lang="en-US" sz="1400" b="0" kern="0">
                                    <a:solidFill>
                                      <a:schemeClr val="tx1"/>
                                    </a:solidFill>
                                    <a:effectLst/>
                                    <a:latin typeface="Cambria Math" panose="02040503050406030204" pitchFamily="18" charset="0"/>
                                  </a:rPr>
                                  <m:t>+</m:t>
                                </m:r>
                                <m:r>
                                  <a:rPr lang="en-US" sz="1400" b="0" i="1" kern="0">
                                    <a:solidFill>
                                      <a:schemeClr val="tx1"/>
                                    </a:solidFill>
                                    <a:effectLst/>
                                    <a:latin typeface="Cambria Math" panose="02040503050406030204" pitchFamily="18" charset="0"/>
                                  </a:rPr>
                                  <m:t>𝜖</m:t>
                                </m:r>
                              </m:oMath>
                            </m:oMathPara>
                          </a14:m>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326885164"/>
                      </a:ext>
                    </a:extLst>
                  </a:tr>
                  <a:tr h="6350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1400" b="0" kern="0" dirty="0">
                              <a:solidFill>
                                <a:schemeClr val="tx1"/>
                              </a:solidFill>
                              <a:effectLst/>
                            </a:rPr>
                            <a:t>LOCATOR</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400" b="0" i="1" kern="0" smtClean="0">
                                    <a:solidFill>
                                      <a:schemeClr val="tx1"/>
                                    </a:solidFill>
                                    <a:effectLst/>
                                    <a:latin typeface="Cambria Math" panose="02040503050406030204" pitchFamily="18" charset="0"/>
                                  </a:rPr>
                                  <m:t>𝑌</m:t>
                                </m:r>
                                <m:r>
                                  <a:rPr lang="en-US" sz="1400" b="0" kern="0" smtClean="0">
                                    <a:solidFill>
                                      <a:schemeClr val="tx1"/>
                                    </a:solidFill>
                                    <a:effectLst/>
                                    <a:latin typeface="Cambria Math" panose="02040503050406030204" pitchFamily="18" charset="0"/>
                                  </a:rPr>
                                  <m:t>~</m:t>
                                </m:r>
                                <m:sSub>
                                  <m:sSubPr>
                                    <m:ctrlPr>
                                      <a:rPr lang="en-US" sz="1400" b="0" i="1" kern="100">
                                        <a:solidFill>
                                          <a:schemeClr val="tx1"/>
                                        </a:solidFill>
                                        <a:effectLst/>
                                        <a:latin typeface="Cambria Math" panose="02040503050406030204" pitchFamily="18" charset="0"/>
                                      </a:rPr>
                                    </m:ctrlPr>
                                  </m:sSubPr>
                                  <m:e>
                                    <m:r>
                                      <a:rPr lang="en-US" sz="1400" b="0" i="1" kern="0">
                                        <a:solidFill>
                                          <a:schemeClr val="tx1"/>
                                        </a:solidFill>
                                        <a:effectLst/>
                                        <a:latin typeface="Cambria Math" panose="02040503050406030204" pitchFamily="18" charset="0"/>
                                      </a:rPr>
                                      <m:t>𝛽</m:t>
                                    </m:r>
                                  </m:e>
                                  <m:sub>
                                    <m:r>
                                      <a:rPr lang="en-US" sz="1400" b="0" i="1" kern="0">
                                        <a:solidFill>
                                          <a:schemeClr val="tx1"/>
                                        </a:solidFill>
                                        <a:effectLst/>
                                        <a:latin typeface="Cambria Math" panose="02040503050406030204" pitchFamily="18" charset="0"/>
                                      </a:rPr>
                                      <m:t>𝑐</m:t>
                                    </m:r>
                                  </m:sub>
                                </m:sSub>
                                <m:r>
                                  <a:rPr lang="en-US" sz="1400" b="0" i="1" kern="0" smtClean="0">
                                    <a:solidFill>
                                      <a:schemeClr val="tx1"/>
                                    </a:solidFill>
                                    <a:effectLst/>
                                    <a:latin typeface="Cambria Math" panose="02040503050406030204" pitchFamily="18" charset="0"/>
                                  </a:rPr>
                                  <m:t>𝐶</m:t>
                                </m:r>
                                <m:r>
                                  <a:rPr lang="en-US" sz="1400" b="0" kern="0">
                                    <a:solidFill>
                                      <a:schemeClr val="tx1"/>
                                    </a:solidFill>
                                    <a:effectLst/>
                                    <a:latin typeface="Cambria Math" panose="02040503050406030204" pitchFamily="18" charset="0"/>
                                  </a:rPr>
                                  <m:t>+</m:t>
                                </m:r>
                                <m:sSub>
                                  <m:sSubPr>
                                    <m:ctrlPr>
                                      <a:rPr lang="en-US" sz="1400" b="0" i="1" kern="100">
                                        <a:solidFill>
                                          <a:schemeClr val="tx1"/>
                                        </a:solidFill>
                                        <a:effectLst/>
                                        <a:latin typeface="Cambria Math" panose="02040503050406030204" pitchFamily="18" charset="0"/>
                                      </a:rPr>
                                    </m:ctrlPr>
                                  </m:sSubPr>
                                  <m:e>
                                    <m:r>
                                      <a:rPr lang="en-US" sz="1400" b="0" i="1" kern="0">
                                        <a:solidFill>
                                          <a:schemeClr val="tx1"/>
                                        </a:solidFill>
                                        <a:effectLst/>
                                        <a:latin typeface="Cambria Math" panose="02040503050406030204" pitchFamily="18" charset="0"/>
                                      </a:rPr>
                                      <m:t>𝛽</m:t>
                                    </m:r>
                                  </m:e>
                                  <m:sub>
                                    <m:r>
                                      <a:rPr lang="en-US" sz="1400" b="0" i="1" kern="0">
                                        <a:solidFill>
                                          <a:schemeClr val="tx1"/>
                                        </a:solidFill>
                                        <a:effectLst/>
                                        <a:latin typeface="Cambria Math" panose="02040503050406030204" pitchFamily="18" charset="0"/>
                                      </a:rPr>
                                      <m:t>𝑔</m:t>
                                    </m:r>
                                  </m:sub>
                                </m:sSub>
                                <m:sSub>
                                  <m:sSubPr>
                                    <m:ctrlPr>
                                      <a:rPr lang="en-US" sz="1400" b="0" i="1" kern="0" smtClean="0">
                                        <a:solidFill>
                                          <a:schemeClr val="tx1"/>
                                        </a:solidFill>
                                        <a:effectLst/>
                                        <a:latin typeface="Cambria Math" panose="02040503050406030204" pitchFamily="18" charset="0"/>
                                      </a:rPr>
                                    </m:ctrlPr>
                                  </m:sSubPr>
                                  <m:e>
                                    <m:r>
                                      <a:rPr lang="en-US" sz="1400" b="0" i="1" kern="0" smtClean="0">
                                        <a:solidFill>
                                          <a:schemeClr val="tx1"/>
                                        </a:solidFill>
                                        <a:effectLst/>
                                        <a:latin typeface="Cambria Math" panose="02040503050406030204" pitchFamily="18" charset="0"/>
                                      </a:rPr>
                                      <m:t>𝑋</m:t>
                                    </m:r>
                                  </m:e>
                                  <m:sub>
                                    <m:r>
                                      <a:rPr lang="en-US" sz="1400" b="0" i="1" kern="0" smtClean="0">
                                        <a:solidFill>
                                          <a:schemeClr val="tx1"/>
                                        </a:solidFill>
                                        <a:effectLst/>
                                        <a:latin typeface="Cambria Math" panose="02040503050406030204" pitchFamily="18" charset="0"/>
                                      </a:rPr>
                                      <m:t>𝑔</m:t>
                                    </m:r>
                                  </m:sub>
                                </m:sSub>
                                <m:r>
                                  <a:rPr lang="en-US" sz="1400" b="0" kern="0">
                                    <a:solidFill>
                                      <a:schemeClr val="tx1"/>
                                    </a:solidFill>
                                    <a:effectLst/>
                                    <a:latin typeface="Cambria Math" panose="02040503050406030204" pitchFamily="18" charset="0"/>
                                  </a:rPr>
                                  <m:t>+</m:t>
                                </m:r>
                                <m:r>
                                  <a:rPr lang="en-US" sz="1400" b="0" i="1" kern="0">
                                    <a:solidFill>
                                      <a:schemeClr val="tx1"/>
                                    </a:solidFill>
                                    <a:effectLst/>
                                    <a:latin typeface="Cambria Math" panose="02040503050406030204" pitchFamily="18" charset="0"/>
                                  </a:rPr>
                                  <m:t>𝛾</m:t>
                                </m:r>
                                <m:r>
                                  <a:rPr lang="en-US" sz="1400" b="0" kern="0">
                                    <a:solidFill>
                                      <a:schemeClr val="tx1"/>
                                    </a:solidFill>
                                    <a:effectLst/>
                                    <a:latin typeface="Cambria Math" panose="02040503050406030204" pitchFamily="18" charset="0"/>
                                  </a:rPr>
                                  <m:t>×</m:t>
                                </m:r>
                                <m:r>
                                  <a:rPr lang="en-US" sz="1400" b="0" i="1" kern="0">
                                    <a:solidFill>
                                      <a:schemeClr val="tx1"/>
                                    </a:solidFill>
                                    <a:effectLst/>
                                    <a:latin typeface="Cambria Math" panose="02040503050406030204" pitchFamily="18" charset="0"/>
                                  </a:rPr>
                                  <m:t>𝐿</m:t>
                                </m:r>
                                <m:r>
                                  <a:rPr lang="en-US" sz="1400" b="0" kern="0">
                                    <a:solidFill>
                                      <a:schemeClr val="tx1"/>
                                    </a:solidFill>
                                    <a:effectLst/>
                                    <a:latin typeface="Cambria Math" panose="02040503050406030204" pitchFamily="18" charset="0"/>
                                  </a:rPr>
                                  <m:t>+</m:t>
                                </m:r>
                                <m:r>
                                  <a:rPr lang="en-US" sz="1400" b="0" i="1" kern="0">
                                    <a:solidFill>
                                      <a:schemeClr val="tx1"/>
                                    </a:solidFill>
                                    <a:effectLst/>
                                    <a:latin typeface="Cambria Math" panose="02040503050406030204" pitchFamily="18" charset="0"/>
                                  </a:rPr>
                                  <m:t>𝜖</m:t>
                                </m:r>
                              </m:oMath>
                            </m:oMathPara>
                          </a14:m>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192844"/>
                      </a:ext>
                    </a:extLst>
                  </a:tr>
                </a:tbl>
              </a:graphicData>
            </a:graphic>
          </p:graphicFrame>
        </mc:Choice>
        <mc:Fallback xmlns="">
          <p:graphicFrame>
            <p:nvGraphicFramePr>
              <p:cNvPr id="4" name="Table 3">
                <a:extLst>
                  <a:ext uri="{FF2B5EF4-FFF2-40B4-BE49-F238E27FC236}">
                    <a16:creationId xmlns:a16="http://schemas.microsoft.com/office/drawing/2014/main" id="{2BD3B2C7-BE97-CA9F-E7D7-325D7B7F7AEF}"/>
                  </a:ext>
                </a:extLst>
              </p:cNvPr>
              <p:cNvGraphicFramePr>
                <a:graphicFrameLocks noGrp="1"/>
              </p:cNvGraphicFramePr>
              <p:nvPr>
                <p:extLst>
                  <p:ext uri="{D42A27DB-BD31-4B8C-83A1-F6EECF244321}">
                    <p14:modId xmlns:p14="http://schemas.microsoft.com/office/powerpoint/2010/main" val="3641166652"/>
                  </p:ext>
                </p:extLst>
              </p:nvPr>
            </p:nvGraphicFramePr>
            <p:xfrm>
              <a:off x="1844040" y="5247939"/>
              <a:ext cx="8503920" cy="893826"/>
            </p:xfrm>
            <a:graphic>
              <a:graphicData uri="http://schemas.openxmlformats.org/drawingml/2006/table">
                <a:tbl>
                  <a:tblPr firstRow="1" firstCol="1" bandRow="1">
                    <a:tableStyleId>{5C22544A-7EE6-4342-B048-85BDC9FD1C3A}</a:tableStyleId>
                  </a:tblPr>
                  <a:tblGrid>
                    <a:gridCol w="1097280">
                      <a:extLst>
                        <a:ext uri="{9D8B030D-6E8A-4147-A177-3AD203B41FA5}">
                          <a16:colId xmlns:a16="http://schemas.microsoft.com/office/drawing/2014/main" val="3488725920"/>
                        </a:ext>
                      </a:extLst>
                    </a:gridCol>
                    <a:gridCol w="1828800">
                      <a:extLst>
                        <a:ext uri="{9D8B030D-6E8A-4147-A177-3AD203B41FA5}">
                          <a16:colId xmlns:a16="http://schemas.microsoft.com/office/drawing/2014/main" val="4102342211"/>
                        </a:ext>
                      </a:extLst>
                    </a:gridCol>
                    <a:gridCol w="2103120">
                      <a:extLst>
                        <a:ext uri="{9D8B030D-6E8A-4147-A177-3AD203B41FA5}">
                          <a16:colId xmlns:a16="http://schemas.microsoft.com/office/drawing/2014/main" val="2936566082"/>
                        </a:ext>
                      </a:extLst>
                    </a:gridCol>
                    <a:gridCol w="1371600">
                      <a:extLst>
                        <a:ext uri="{9D8B030D-6E8A-4147-A177-3AD203B41FA5}">
                          <a16:colId xmlns:a16="http://schemas.microsoft.com/office/drawing/2014/main" val="3272405425"/>
                        </a:ext>
                      </a:extLst>
                    </a:gridCol>
                    <a:gridCol w="2103120">
                      <a:extLst>
                        <a:ext uri="{9D8B030D-6E8A-4147-A177-3AD203B41FA5}">
                          <a16:colId xmlns:a16="http://schemas.microsoft.com/office/drawing/2014/main" val="1276833237"/>
                        </a:ext>
                      </a:extLst>
                    </a:gridCol>
                  </a:tblGrid>
                  <a:tr h="213360">
                    <a:tc>
                      <a:txBody>
                        <a:bodyPr/>
                        <a:lstStyle/>
                        <a:p>
                          <a:pPr marL="0" marR="0" algn="ctr">
                            <a:spcBef>
                              <a:spcPts val="0"/>
                            </a:spcBef>
                            <a:spcAft>
                              <a:spcPts val="0"/>
                            </a:spcAft>
                          </a:pPr>
                          <a:r>
                            <a:rPr lang="en-US" sz="1400" b="0" kern="0" dirty="0">
                              <a:solidFill>
                                <a:schemeClr val="tx1"/>
                              </a:solidFill>
                              <a:effectLst/>
                            </a:rPr>
                            <a:t>Simulation</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rPr>
                            <a:t>Scenarios</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rPr>
                            <a:t>Generative model</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rPr>
                            <a:t>Test scenarios</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rPr>
                            <a:t>Test model</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0468393"/>
                      </a:ext>
                    </a:extLst>
                  </a:tr>
                  <a:tr h="213360">
                    <a:tc rowSpan="3">
                      <a:txBody>
                        <a:bodyPr/>
                        <a:lstStyle/>
                        <a:p>
                          <a:pPr marL="0" marR="0" algn="ctr">
                            <a:spcBef>
                              <a:spcPts val="0"/>
                            </a:spcBef>
                            <a:spcAft>
                              <a:spcPts val="0"/>
                            </a:spcAft>
                          </a:pPr>
                          <a:r>
                            <a:rPr lang="en-US" sz="1400" b="0" kern="0" dirty="0">
                              <a:solidFill>
                                <a:schemeClr val="tx1"/>
                              </a:solidFill>
                              <a:effectLst/>
                            </a:rPr>
                            <a:t>type-I error simulation</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endParaRPr lang="en-US"/>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000" t="-42593" r="-304138" b="-12963"/>
                          </a:stretch>
                        </a:blipFill>
                      </a:tcPr>
                    </a:tc>
                    <a:tc rowSpan="3">
                      <a:txBody>
                        <a:bodyPr/>
                        <a:lstStyle/>
                        <a:p>
                          <a:endParaRPr lang="en-US"/>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0606" t="-42593" r="-167273" b="-12963"/>
                          </a:stretch>
                        </a:blipFill>
                      </a:tcPr>
                    </a:tc>
                    <a:tc>
                      <a:txBody>
                        <a:bodyPr/>
                        <a:lstStyle/>
                        <a:p>
                          <a:pPr marL="0" marR="0" algn="ctr">
                            <a:spcBef>
                              <a:spcPts val="0"/>
                            </a:spcBef>
                            <a:spcAft>
                              <a:spcPts val="0"/>
                            </a:spcAft>
                          </a:pPr>
                          <a:r>
                            <a:rPr lang="en-US" sz="1400" b="0" kern="0" dirty="0">
                              <a:solidFill>
                                <a:schemeClr val="tx1"/>
                              </a:solidFill>
                              <a:effectLst/>
                            </a:rPr>
                            <a:t>Crude model</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endParaRPr lang="en-US"/>
                        </a:p>
                      </a:txBody>
                      <a:tcPr marL="68580" marR="68580" marT="0" marB="0" anchor="ctr">
                        <a:lnT w="12700" cap="flat" cmpd="sng" algn="ctr">
                          <a:solidFill>
                            <a:schemeClr val="tx1"/>
                          </a:solidFill>
                          <a:prstDash val="solid"/>
                          <a:round/>
                          <a:headEnd type="none" w="med" len="med"/>
                          <a:tailEnd type="none" w="med" len="med"/>
                        </a:lnT>
                        <a:blipFill>
                          <a:blip r:embed="rId3"/>
                          <a:stretch>
                            <a:fillRect l="-304217" t="-135294" r="-1205" b="-258824"/>
                          </a:stretch>
                        </a:blipFill>
                      </a:tcPr>
                    </a:tc>
                    <a:extLst>
                      <a:ext uri="{0D108BD9-81ED-4DB2-BD59-A6C34878D82A}">
                        <a16:rowId xmlns:a16="http://schemas.microsoft.com/office/drawing/2014/main" val="3777583432"/>
                      </a:ext>
                    </a:extLst>
                  </a:tr>
                  <a:tr h="23355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1400" b="0" kern="0" dirty="0">
                              <a:solidFill>
                                <a:schemeClr val="tx1"/>
                              </a:solidFill>
                              <a:effectLst/>
                            </a:rPr>
                            <a:t>Standard GWAS</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tc>
                      <a:txBody>
                        <a:bodyPr/>
                        <a:lstStyle/>
                        <a:p>
                          <a:endParaRPr lang="en-US"/>
                        </a:p>
                      </a:txBody>
                      <a:tcPr marL="68580" marR="68580" marT="0" marB="0" anchor="ctr">
                        <a:blipFill>
                          <a:blip r:embed="rId3"/>
                          <a:stretch>
                            <a:fillRect l="-304217" t="-222222" r="-1205" b="-144444"/>
                          </a:stretch>
                        </a:blipFill>
                      </a:tcPr>
                    </a:tc>
                    <a:extLst>
                      <a:ext uri="{0D108BD9-81ED-4DB2-BD59-A6C34878D82A}">
                        <a16:rowId xmlns:a16="http://schemas.microsoft.com/office/drawing/2014/main" val="1326885164"/>
                      </a:ext>
                    </a:extLst>
                  </a:tr>
                  <a:tr h="23355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1400" b="0" kern="0" dirty="0">
                              <a:solidFill>
                                <a:schemeClr val="tx1"/>
                              </a:solidFill>
                              <a:effectLst/>
                            </a:rPr>
                            <a:t>LOCATOR</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endParaRPr lang="en-US"/>
                        </a:p>
                      </a:txBody>
                      <a:tcPr marL="68580" marR="68580" marT="0" marB="0" anchor="ctr">
                        <a:lnB w="12700" cap="flat" cmpd="sng" algn="ctr">
                          <a:solidFill>
                            <a:schemeClr val="tx1"/>
                          </a:solidFill>
                          <a:prstDash val="solid"/>
                          <a:round/>
                          <a:headEnd type="none" w="med" len="med"/>
                          <a:tailEnd type="none" w="med" len="med"/>
                        </a:lnB>
                        <a:blipFill>
                          <a:blip r:embed="rId3"/>
                          <a:stretch>
                            <a:fillRect l="-304217" t="-305263" r="-1205" b="-36842"/>
                          </a:stretch>
                        </a:blipFill>
                      </a:tcPr>
                    </a:tc>
                    <a:extLst>
                      <a:ext uri="{0D108BD9-81ED-4DB2-BD59-A6C34878D82A}">
                        <a16:rowId xmlns:a16="http://schemas.microsoft.com/office/drawing/2014/main" val="155192844"/>
                      </a:ext>
                    </a:extLst>
                  </a:tr>
                </a:tbl>
              </a:graphicData>
            </a:graphic>
          </p:graphicFrame>
        </mc:Fallback>
      </mc:AlternateContent>
      <p:graphicFrame>
        <p:nvGraphicFramePr>
          <p:cNvPr id="5" name="Table 4">
            <a:extLst>
              <a:ext uri="{FF2B5EF4-FFF2-40B4-BE49-F238E27FC236}">
                <a16:creationId xmlns:a16="http://schemas.microsoft.com/office/drawing/2014/main" id="{56AFDFC3-45A4-E148-A4E4-10A0962CCB28}"/>
              </a:ext>
            </a:extLst>
          </p:cNvPr>
          <p:cNvGraphicFramePr>
            <a:graphicFrameLocks noGrp="1"/>
          </p:cNvGraphicFramePr>
          <p:nvPr>
            <p:extLst>
              <p:ext uri="{D42A27DB-BD31-4B8C-83A1-F6EECF244321}">
                <p14:modId xmlns:p14="http://schemas.microsoft.com/office/powerpoint/2010/main" val="70551722"/>
              </p:ext>
            </p:extLst>
          </p:nvPr>
        </p:nvGraphicFramePr>
        <p:xfrm>
          <a:off x="1935480" y="2845279"/>
          <a:ext cx="8321040" cy="853440"/>
        </p:xfrm>
        <a:graphic>
          <a:graphicData uri="http://schemas.openxmlformats.org/drawingml/2006/table">
            <a:tbl>
              <a:tblPr firstRow="1" firstCol="1" bandRow="1">
                <a:tableStyleId>{5C22544A-7EE6-4342-B048-85BDC9FD1C3A}</a:tableStyleId>
              </a:tblPr>
              <a:tblGrid>
                <a:gridCol w="1737360">
                  <a:extLst>
                    <a:ext uri="{9D8B030D-6E8A-4147-A177-3AD203B41FA5}">
                      <a16:colId xmlns:a16="http://schemas.microsoft.com/office/drawing/2014/main" val="1401338184"/>
                    </a:ext>
                  </a:extLst>
                </a:gridCol>
                <a:gridCol w="1463040">
                  <a:extLst>
                    <a:ext uri="{9D8B030D-6E8A-4147-A177-3AD203B41FA5}">
                      <a16:colId xmlns:a16="http://schemas.microsoft.com/office/drawing/2014/main" val="2767266410"/>
                    </a:ext>
                  </a:extLst>
                </a:gridCol>
                <a:gridCol w="2011680">
                  <a:extLst>
                    <a:ext uri="{9D8B030D-6E8A-4147-A177-3AD203B41FA5}">
                      <a16:colId xmlns:a16="http://schemas.microsoft.com/office/drawing/2014/main" val="4063484321"/>
                    </a:ext>
                  </a:extLst>
                </a:gridCol>
                <a:gridCol w="1554480">
                  <a:extLst>
                    <a:ext uri="{9D8B030D-6E8A-4147-A177-3AD203B41FA5}">
                      <a16:colId xmlns:a16="http://schemas.microsoft.com/office/drawing/2014/main" val="2327114775"/>
                    </a:ext>
                  </a:extLst>
                </a:gridCol>
                <a:gridCol w="1554480">
                  <a:extLst>
                    <a:ext uri="{9D8B030D-6E8A-4147-A177-3AD203B41FA5}">
                      <a16:colId xmlns:a16="http://schemas.microsoft.com/office/drawing/2014/main" val="3242936743"/>
                    </a:ext>
                  </a:extLst>
                </a:gridCol>
              </a:tblGrid>
              <a:tr h="210312">
                <a:tc>
                  <a:txBody>
                    <a:bodyPr/>
                    <a:lstStyle/>
                    <a:p>
                      <a:pPr marL="0" marR="0" algn="ctr">
                        <a:spcBef>
                          <a:spcPts val="0"/>
                        </a:spcBef>
                        <a:spcAft>
                          <a:spcPts val="0"/>
                        </a:spcAft>
                      </a:pPr>
                      <a:r>
                        <a:rPr lang="en-US" sz="1400" b="0" kern="0" dirty="0">
                          <a:solidFill>
                            <a:schemeClr val="tx1"/>
                          </a:solidFill>
                          <a:effectLst/>
                        </a:rPr>
                        <a:t>Local ancestry effects</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rPr>
                        <a:t>Number of LACs</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rPr>
                        <a:t>Variance explained LACs</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rPr>
                        <a:t>Variance per LACs</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rPr>
                        <a:t>Type of phenotypes</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5199004"/>
                  </a:ext>
                </a:extLst>
              </a:tr>
              <a:tr h="210312">
                <a:tc>
                  <a:txBody>
                    <a:bodyPr/>
                    <a:lstStyle/>
                    <a:p>
                      <a:pPr marL="0" marR="0" algn="ctr">
                        <a:spcBef>
                          <a:spcPts val="0"/>
                        </a:spcBef>
                        <a:spcAft>
                          <a:spcPts val="0"/>
                        </a:spcAft>
                      </a:pPr>
                      <a:r>
                        <a:rPr lang="en-US" sz="1400" b="0" kern="0">
                          <a:solidFill>
                            <a:schemeClr val="tx1"/>
                          </a:solidFill>
                          <a:effectLst/>
                        </a:rPr>
                        <a:t>Major effects</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a:solidFill>
                            <a:schemeClr val="tx1"/>
                          </a:solidFill>
                          <a:effectLst/>
                        </a:rPr>
                        <a:t>2</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a:solidFill>
                            <a:schemeClr val="tx1"/>
                          </a:solidFill>
                          <a:effectLst/>
                        </a:rPr>
                        <a:t>20%</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dirty="0">
                          <a:solidFill>
                            <a:schemeClr val="tx1"/>
                          </a:solidFill>
                          <a:effectLst/>
                        </a:rPr>
                        <a:t>10%</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a:solidFill>
                            <a:schemeClr val="tx1"/>
                          </a:solidFill>
                          <a:effectLst/>
                        </a:rPr>
                        <a:t>Quantitative traits</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02864602"/>
                  </a:ext>
                </a:extLst>
              </a:tr>
              <a:tr h="210312">
                <a:tc>
                  <a:txBody>
                    <a:bodyPr/>
                    <a:lstStyle/>
                    <a:p>
                      <a:pPr marL="0" marR="0" algn="ctr">
                        <a:spcBef>
                          <a:spcPts val="0"/>
                        </a:spcBef>
                        <a:spcAft>
                          <a:spcPts val="0"/>
                        </a:spcAft>
                      </a:pPr>
                      <a:r>
                        <a:rPr lang="en-US" sz="1400" b="0" kern="0" dirty="0">
                          <a:solidFill>
                            <a:schemeClr val="tx1"/>
                          </a:solidFill>
                          <a:effectLst/>
                        </a:rPr>
                        <a:t>Polygenic effects</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a:solidFill>
                            <a:schemeClr val="tx1"/>
                          </a:solidFill>
                          <a:effectLst/>
                        </a:rPr>
                        <a:t>50</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a:solidFill>
                            <a:schemeClr val="tx1"/>
                          </a:solidFill>
                          <a:effectLst/>
                        </a:rPr>
                        <a:t>5%</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dirty="0">
                          <a:solidFill>
                            <a:schemeClr val="tx1"/>
                          </a:solidFill>
                          <a:effectLst/>
                        </a:rPr>
                        <a:t>0.1%</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a:solidFill>
                            <a:schemeClr val="tx1"/>
                          </a:solidFill>
                          <a:effectLst/>
                        </a:rPr>
                        <a:t>Quantitative traits</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273058605"/>
                  </a:ext>
                </a:extLst>
              </a:tr>
              <a:tr h="210312">
                <a:tc>
                  <a:txBody>
                    <a:bodyPr/>
                    <a:lstStyle/>
                    <a:p>
                      <a:pPr marL="0" marR="0" algn="ctr">
                        <a:spcBef>
                          <a:spcPts val="0"/>
                        </a:spcBef>
                        <a:spcAft>
                          <a:spcPts val="0"/>
                        </a:spcAft>
                      </a:pPr>
                      <a:r>
                        <a:rPr lang="en-US" sz="1400" b="0" kern="0">
                          <a:solidFill>
                            <a:schemeClr val="tx1"/>
                          </a:solidFill>
                          <a:effectLst/>
                        </a:rPr>
                        <a:t>Polygenic effects</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a:solidFill>
                            <a:schemeClr val="tx1"/>
                          </a:solidFill>
                          <a:effectLst/>
                        </a:rPr>
                        <a:t>50</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a:solidFill>
                            <a:schemeClr val="tx1"/>
                          </a:solidFill>
                          <a:effectLst/>
                        </a:rPr>
                        <a:t>5%</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a:solidFill>
                            <a:schemeClr val="tx1"/>
                          </a:solidFill>
                          <a:effectLst/>
                        </a:rPr>
                        <a:t>0.1%</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rPr>
                        <a:t>Binary traits</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050211"/>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87947B-CBEB-B14F-85A5-04F8725EEC49}"/>
                  </a:ext>
                </a:extLst>
              </p:cNvPr>
              <p:cNvSpPr txBox="1"/>
              <p:nvPr/>
            </p:nvSpPr>
            <p:spPr>
              <a:xfrm>
                <a:off x="635075" y="6196592"/>
                <a:ext cx="11297653" cy="478272"/>
              </a:xfrm>
              <a:prstGeom prst="rect">
                <a:avLst/>
              </a:prstGeom>
              <a:noFill/>
            </p:spPr>
            <p:txBody>
              <a:bodyPr wrap="square">
                <a:spAutoFit/>
              </a:bodyPr>
              <a:lstStyle/>
              <a:p>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𝑋</m:t>
                        </m:r>
                      </m:e>
                      <m:sub>
                        <m:r>
                          <a:rPr lang="en-US" sz="1200" i="1">
                            <a:latin typeface="Cambria Math" panose="02040503050406030204" pitchFamily="18" charset="0"/>
                          </a:rPr>
                          <m:t>𝑔</m:t>
                        </m:r>
                        <m:r>
                          <a:rPr lang="en-US" sz="1200" i="1">
                            <a:latin typeface="Cambria Math" panose="02040503050406030204" pitchFamily="18" charset="0"/>
                          </a:rPr>
                          <m:t>/</m:t>
                        </m:r>
                        <m:r>
                          <a:rPr lang="en-US" sz="1200" i="1">
                            <a:latin typeface="Cambria Math" panose="02040503050406030204" pitchFamily="18" charset="0"/>
                          </a:rPr>
                          <m:t>𝑙</m:t>
                        </m:r>
                      </m:sub>
                    </m:sSub>
                    <m:r>
                      <a:rPr lang="en-US" sz="1200" i="1">
                        <a:latin typeface="Cambria Math" panose="02040503050406030204" pitchFamily="18" charset="0"/>
                      </a:rPr>
                      <m:t>=</m:t>
                    </m:r>
                    <m:r>
                      <a:rPr lang="en-US" sz="1200" b="0" i="1" smtClean="0">
                        <a:latin typeface="Cambria Math" panose="02040503050406030204" pitchFamily="18" charset="0"/>
                      </a:rPr>
                      <m:t>𝑔𝑙𝑜𝑏𝑎𝑙</m:t>
                    </m:r>
                    <m:r>
                      <a:rPr lang="en-US" sz="1200" b="0" i="1" smtClean="0">
                        <a:latin typeface="Cambria Math" panose="02040503050406030204" pitchFamily="18" charset="0"/>
                      </a:rPr>
                      <m:t>/</m:t>
                    </m:r>
                    <m:r>
                      <a:rPr lang="en-US" sz="1200" b="0" i="1" smtClean="0">
                        <a:latin typeface="Cambria Math" panose="02040503050406030204" pitchFamily="18" charset="0"/>
                      </a:rPr>
                      <m:t>𝑙𝑜𝑐𝑎𝑙</m:t>
                    </m:r>
                    <m:r>
                      <a:rPr lang="en-US" sz="1200" b="0" i="1" smtClean="0">
                        <a:latin typeface="Cambria Math" panose="02040503050406030204" pitchFamily="18" charset="0"/>
                      </a:rPr>
                      <m:t> </m:t>
                    </m:r>
                    <m:r>
                      <a:rPr lang="en-US" sz="1200" i="1">
                        <a:latin typeface="Cambria Math" panose="02040503050406030204" pitchFamily="18" charset="0"/>
                      </a:rPr>
                      <m:t>𝑎𝑛𝑐𝑒𝑠𝑡𝑟𝑦</m:t>
                    </m:r>
                    <m:r>
                      <a:rPr lang="en-US" sz="1200" i="1">
                        <a:latin typeface="Cambria Math" panose="02040503050406030204" pitchFamily="18" charset="0"/>
                      </a:rPr>
                      <m:t> </m:t>
                    </m:r>
                    <m:r>
                      <a:rPr lang="en-US" sz="1200" i="1">
                        <a:latin typeface="Cambria Math" panose="02040503050406030204" pitchFamily="18" charset="0"/>
                      </a:rPr>
                      <m:t>𝑐𝑜𝑜𝑟𝑑𝑖𝑛𝑎𝑡𝑒𝑠𝑤𝑖𝑡h</m:t>
                    </m:r>
                    <m:r>
                      <a:rPr lang="en-US" sz="1200" i="1">
                        <a:latin typeface="Cambria Math" panose="02040503050406030204" pitchFamily="18" charset="0"/>
                      </a:rPr>
                      <m:t> </m:t>
                    </m:r>
                    <m:r>
                      <a:rPr lang="en-US" sz="1200" i="1">
                        <a:latin typeface="Cambria Math" panose="02040503050406030204" pitchFamily="18" charset="0"/>
                      </a:rPr>
                      <m:t>𝑡h𝑒</m:t>
                    </m:r>
                    <m:r>
                      <a:rPr lang="en-US" sz="1200" i="1">
                        <a:latin typeface="Cambria Math" panose="02040503050406030204" pitchFamily="18" charset="0"/>
                      </a:rPr>
                      <m:t> </m:t>
                    </m:r>
                    <m:r>
                      <a:rPr lang="en-US" sz="1200" i="1">
                        <a:latin typeface="Cambria Math" panose="02040503050406030204" pitchFamily="18" charset="0"/>
                      </a:rPr>
                      <m:t>𝑡𝑜𝑝</m:t>
                    </m:r>
                    <m:r>
                      <a:rPr lang="en-US" sz="1200" i="1">
                        <a:latin typeface="Cambria Math" panose="02040503050406030204" pitchFamily="18" charset="0"/>
                      </a:rPr>
                      <m:t> </m:t>
                    </m:r>
                    <m:r>
                      <a:rPr lang="en-US" sz="1200" i="1">
                        <a:latin typeface="Cambria Math" panose="02040503050406030204" pitchFamily="18" charset="0"/>
                      </a:rPr>
                      <m:t>𝐽</m:t>
                    </m:r>
                    <m:r>
                      <a:rPr lang="en-US" sz="1200" i="1">
                        <a:latin typeface="Cambria Math" panose="02040503050406030204" pitchFamily="18" charset="0"/>
                      </a:rPr>
                      <m:t> </m:t>
                    </m:r>
                    <m:r>
                      <a:rPr lang="en-US" sz="1200" i="1">
                        <a:latin typeface="Cambria Math" panose="02040503050406030204" pitchFamily="18" charset="0"/>
                      </a:rPr>
                      <m:t>𝑃𝐶𝑠</m:t>
                    </m:r>
                    <m:r>
                      <a:rPr lang="en-US" sz="1200" i="1">
                        <a:latin typeface="Cambria Math" panose="02040503050406030204" pitchFamily="18" charset="0"/>
                      </a:rPr>
                      <m:t> , </m:t>
                    </m:r>
                    <m:r>
                      <a:rPr lang="en-US" sz="1200" b="0" i="1" smtClean="0">
                        <a:latin typeface="Cambria Math" panose="02040503050406030204" pitchFamily="18" charset="0"/>
                      </a:rPr>
                      <m:t>𝐶</m:t>
                    </m:r>
                    <m:r>
                      <a:rPr lang="en-US" sz="1200" b="0" i="1" smtClean="0">
                        <a:latin typeface="Cambria Math" panose="02040503050406030204" pitchFamily="18" charset="0"/>
                      </a:rPr>
                      <m:t>=</m:t>
                    </m:r>
                    <m:r>
                      <a:rPr lang="en-US" sz="1200" b="0" i="1" smtClean="0">
                        <a:latin typeface="Cambria Math" panose="02040503050406030204" pitchFamily="18" charset="0"/>
                      </a:rPr>
                      <m:t>𝑐𝑜𝑣𝑎𝑟𝑖𝑎𝑡𝑒𝑠</m:t>
                    </m:r>
                    <m:r>
                      <a:rPr lang="en-US" sz="1200" b="0" i="1" smtClean="0">
                        <a:latin typeface="Cambria Math" panose="02040503050406030204" pitchFamily="18" charset="0"/>
                      </a:rPr>
                      <m:t>, </m:t>
                    </m:r>
                    <m:r>
                      <a:rPr lang="en-US" sz="1200" b="0" i="1" smtClean="0">
                        <a:latin typeface="Cambria Math" panose="02040503050406030204" pitchFamily="18" charset="0"/>
                      </a:rPr>
                      <m:t>𝛾</m:t>
                    </m:r>
                    <m:r>
                      <a:rPr lang="en-US" sz="1200" b="0" i="1" smtClean="0">
                        <a:latin typeface="Cambria Math" panose="02040503050406030204" pitchFamily="18" charset="0"/>
                      </a:rPr>
                      <m:t>=</m:t>
                    </m:r>
                    <m:r>
                      <a:rPr lang="en-US" sz="1200" b="0" i="1" smtClean="0">
                        <a:latin typeface="Cambria Math" panose="02040503050406030204" pitchFamily="18" charset="0"/>
                      </a:rPr>
                      <m:t>𝑙𝑜𝑐𝑎𝑙</m:t>
                    </m:r>
                    <m:r>
                      <a:rPr lang="en-US" sz="1200" b="0" i="1" smtClean="0">
                        <a:latin typeface="Cambria Math" panose="02040503050406030204" pitchFamily="18" charset="0"/>
                      </a:rPr>
                      <m:t> </m:t>
                    </m:r>
                    <m:r>
                      <a:rPr lang="en-US" sz="1200" b="0" i="1" smtClean="0">
                        <a:latin typeface="Cambria Math" panose="02040503050406030204" pitchFamily="18" charset="0"/>
                      </a:rPr>
                      <m:t>𝑎𝑛𝑐𝑒𝑠𝑡𝑟𝑦</m:t>
                    </m:r>
                    <m:r>
                      <a:rPr lang="en-US" sz="1200" b="0" i="1" smtClean="0">
                        <a:latin typeface="Cambria Math" panose="02040503050406030204" pitchFamily="18" charset="0"/>
                      </a:rPr>
                      <m:t> </m:t>
                    </m:r>
                    <m:r>
                      <a:rPr lang="en-US" sz="1200" b="0" i="1" smtClean="0">
                        <a:latin typeface="Cambria Math" panose="02040503050406030204" pitchFamily="18" charset="0"/>
                      </a:rPr>
                      <m:t>𝑒𝑓𝑓𝑒𝑐𝑡𝑠</m:t>
                    </m:r>
                    <m:r>
                      <a:rPr lang="en-US" sz="1200" b="0" i="1" smtClean="0">
                        <a:latin typeface="Cambria Math" panose="02040503050406030204" pitchFamily="18" charset="0"/>
                      </a:rPr>
                      <m:t>, </m:t>
                    </m:r>
                    <m:r>
                      <a:rPr lang="en-US" sz="1200" b="0" i="1" smtClean="0">
                        <a:latin typeface="Cambria Math" panose="02040503050406030204" pitchFamily="18" charset="0"/>
                      </a:rPr>
                      <m:t>𝐿</m:t>
                    </m:r>
                    <m:r>
                      <a:rPr lang="en-US" sz="1200" b="0" i="1" smtClean="0">
                        <a:latin typeface="Cambria Math" panose="02040503050406030204" pitchFamily="18" charset="0"/>
                      </a:rPr>
                      <m:t>=</m:t>
                    </m:r>
                    <m:r>
                      <a:rPr lang="en-US" sz="1200" b="0" i="1" smtClean="0">
                        <a:latin typeface="Cambria Math" panose="02040503050406030204" pitchFamily="18" charset="0"/>
                      </a:rPr>
                      <m:t>𝑜𝑟𝑡h𝑜𝑔𝑜𝑛𝑎𝑙𝑖𝑧𝑒𝑑</m:t>
                    </m:r>
                    <m:r>
                      <a:rPr lang="en-US" sz="1200" b="0" i="1" smtClean="0">
                        <a:latin typeface="Cambria Math" panose="02040503050406030204" pitchFamily="18" charset="0"/>
                      </a:rPr>
                      <m:t> </m:t>
                    </m:r>
                    <m:r>
                      <a:rPr lang="en-US" sz="1200" b="0" i="1" smtClean="0">
                        <a:latin typeface="Cambria Math" panose="02040503050406030204" pitchFamily="18" charset="0"/>
                      </a:rPr>
                      <m:t>𝑙𝑜𝑐𝑎𝑙</m:t>
                    </m:r>
                    <m:r>
                      <a:rPr lang="en-US" sz="1200" b="0" i="1" smtClean="0">
                        <a:latin typeface="Cambria Math" panose="02040503050406030204" pitchFamily="18" charset="0"/>
                      </a:rPr>
                      <m:t> </m:t>
                    </m:r>
                    <m:r>
                      <a:rPr lang="en-US" sz="1200" b="0" i="1" smtClean="0">
                        <a:latin typeface="Cambria Math" panose="02040503050406030204" pitchFamily="18" charset="0"/>
                      </a:rPr>
                      <m:t>𝑑𝑒𝑣𝑖𝑎𝑡𝑖𝑜𝑛</m:t>
                    </m:r>
                    <m:r>
                      <a:rPr lang="en-US" sz="1200" b="0" i="1" smtClean="0">
                        <a:latin typeface="Cambria Math" panose="02040503050406030204" pitchFamily="18" charset="0"/>
                      </a:rPr>
                      <m:t>, </m:t>
                    </m:r>
                    <m:r>
                      <a:rPr lang="en-US" sz="1200" b="0" i="1" smtClean="0">
                        <a:latin typeface="Cambria Math" panose="02040503050406030204" pitchFamily="18" charset="0"/>
                      </a:rPr>
                      <m:t>𝑌</m:t>
                    </m:r>
                    <m:r>
                      <a:rPr lang="en-US" sz="1200" b="0" i="1" smtClean="0">
                        <a:latin typeface="Cambria Math" panose="02040503050406030204" pitchFamily="18" charset="0"/>
                      </a:rPr>
                      <m:t>=</m:t>
                    </m:r>
                    <m:r>
                      <a:rPr lang="en-US" sz="1200" b="0" i="1" smtClean="0">
                        <a:latin typeface="Cambria Math" panose="02040503050406030204" pitchFamily="18" charset="0"/>
                      </a:rPr>
                      <m:t>𝑝h𝑒𝑛𝑜𝑡𝑦𝑝𝑒</m:t>
                    </m:r>
                    <m:r>
                      <a:rPr lang="en-US" sz="1200" b="0" i="1" smtClean="0">
                        <a:latin typeface="Cambria Math" panose="02040503050406030204" pitchFamily="18" charset="0"/>
                      </a:rPr>
                      <m:t> </m:t>
                    </m:r>
                    <m:r>
                      <a:rPr lang="en-US" sz="1200" b="0" i="1" smtClean="0">
                        <a:latin typeface="Cambria Math" panose="02040503050406030204" pitchFamily="18" charset="0"/>
                      </a:rPr>
                      <m:t>𝑣𝑒𝑐𝑡𝑜𝑟</m:t>
                    </m:r>
                    <m:r>
                      <a:rPr lang="en-US" sz="1200" b="0" i="1" smtClean="0">
                        <a:latin typeface="Cambria Math" panose="02040503050406030204" pitchFamily="18" charset="0"/>
                      </a:rPr>
                      <m:t>, </m:t>
                    </m:r>
                    <m:r>
                      <a:rPr lang="en-US" sz="1200" b="0" i="1" smtClean="0">
                        <a:latin typeface="Cambria Math" panose="02040503050406030204" pitchFamily="18" charset="0"/>
                      </a:rPr>
                      <m:t>𝜖</m:t>
                    </m:r>
                    <m:r>
                      <a:rPr lang="en-US" sz="1200" b="0" i="1" smtClean="0">
                        <a:latin typeface="Cambria Math" panose="02040503050406030204" pitchFamily="18" charset="0"/>
                      </a:rPr>
                      <m:t>=</m:t>
                    </m:r>
                    <m:r>
                      <a:rPr lang="en-US" sz="1200" b="0" i="1" smtClean="0">
                        <a:latin typeface="Cambria Math" panose="02040503050406030204" pitchFamily="18" charset="0"/>
                      </a:rPr>
                      <m:t>𝑟𝑎𝑛𝑑𝑜𝑚</m:t>
                    </m:r>
                    <m:r>
                      <a:rPr lang="en-US" sz="1200" b="0" i="1" smtClean="0">
                        <a:latin typeface="Cambria Math" panose="02040503050406030204" pitchFamily="18" charset="0"/>
                      </a:rPr>
                      <m:t> </m:t>
                    </m:r>
                    <m:r>
                      <a:rPr lang="en-US" sz="1200" b="0" i="1" smtClean="0">
                        <a:latin typeface="Cambria Math" panose="02040503050406030204" pitchFamily="18" charset="0"/>
                      </a:rPr>
                      <m:t>𝑒𝑟𝑟𝑜𝑟</m:t>
                    </m:r>
                  </m:oMath>
                </a14:m>
                <a:r>
                  <a:rPr lang="en-US" sz="1200" i="1" dirty="0"/>
                  <a:t> </a:t>
                </a:r>
              </a:p>
            </p:txBody>
          </p:sp>
        </mc:Choice>
        <mc:Fallback xmlns="">
          <p:sp>
            <p:nvSpPr>
              <p:cNvPr id="6" name="TextBox 5">
                <a:extLst>
                  <a:ext uri="{FF2B5EF4-FFF2-40B4-BE49-F238E27FC236}">
                    <a16:creationId xmlns:a16="http://schemas.microsoft.com/office/drawing/2014/main" id="{1987947B-CBEB-B14F-85A5-04F8725EEC49}"/>
                  </a:ext>
                </a:extLst>
              </p:cNvPr>
              <p:cNvSpPr txBox="1">
                <a:spLocks noRot="1" noChangeAspect="1" noMove="1" noResize="1" noEditPoints="1" noAdjustHandles="1" noChangeArrowheads="1" noChangeShapeType="1" noTextEdit="1"/>
              </p:cNvSpPr>
              <p:nvPr/>
            </p:nvSpPr>
            <p:spPr>
              <a:xfrm>
                <a:off x="635075" y="6196592"/>
                <a:ext cx="11297653" cy="478272"/>
              </a:xfrm>
              <a:prstGeom prst="rect">
                <a:avLst/>
              </a:prstGeom>
              <a:blipFill>
                <a:blip r:embed="rId4"/>
                <a:stretch>
                  <a:fillRect b="-52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E253686-2CDE-F11B-2549-D4357B4704C1}"/>
              </a:ext>
            </a:extLst>
          </p:cNvPr>
          <p:cNvSpPr txBox="1"/>
          <p:nvPr/>
        </p:nvSpPr>
        <p:spPr>
          <a:xfrm>
            <a:off x="3896933" y="2527236"/>
            <a:ext cx="4398134" cy="316402"/>
          </a:xfrm>
          <a:prstGeom prst="rect">
            <a:avLst/>
          </a:prstGeom>
          <a:noFill/>
        </p:spPr>
        <p:txBody>
          <a:bodyPr wrap="square">
            <a:spAutoFit/>
          </a:bodyPr>
          <a:lstStyle/>
          <a:p>
            <a:pPr algn="ctr"/>
            <a:r>
              <a:rPr lang="en-US" sz="1400" dirty="0"/>
              <a:t>Table 12. Local-ancestry-aware phenotype simulation</a:t>
            </a:r>
          </a:p>
        </p:txBody>
      </p:sp>
      <p:sp>
        <p:nvSpPr>
          <p:cNvPr id="8" name="TextBox 7">
            <a:extLst>
              <a:ext uri="{FF2B5EF4-FFF2-40B4-BE49-F238E27FC236}">
                <a16:creationId xmlns:a16="http://schemas.microsoft.com/office/drawing/2014/main" id="{B853CFB8-15F9-A452-6EC6-2476875ED564}"/>
              </a:ext>
            </a:extLst>
          </p:cNvPr>
          <p:cNvSpPr txBox="1"/>
          <p:nvPr/>
        </p:nvSpPr>
        <p:spPr>
          <a:xfrm>
            <a:off x="3896933" y="4938973"/>
            <a:ext cx="4398134" cy="316402"/>
          </a:xfrm>
          <a:prstGeom prst="rect">
            <a:avLst/>
          </a:prstGeom>
          <a:noFill/>
        </p:spPr>
        <p:txBody>
          <a:bodyPr wrap="square">
            <a:spAutoFit/>
          </a:bodyPr>
          <a:lstStyle/>
          <a:p>
            <a:pPr algn="ctr"/>
            <a:r>
              <a:rPr lang="en-US" sz="1400" dirty="0"/>
              <a:t>Table 13. Testing models in type-I error simulation</a:t>
            </a:r>
          </a:p>
        </p:txBody>
      </p:sp>
    </p:spTree>
    <p:extLst>
      <p:ext uri="{BB962C8B-B14F-4D97-AF65-F5344CB8AC3E}">
        <p14:creationId xmlns:p14="http://schemas.microsoft.com/office/powerpoint/2010/main" val="1151985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1505540" cy="584775"/>
          </a:xfrm>
          <a:prstGeom prst="rect">
            <a:avLst/>
          </a:prstGeom>
          <a:noFill/>
        </p:spPr>
        <p:txBody>
          <a:bodyPr wrap="none" rtlCol="0">
            <a:spAutoFit/>
          </a:bodyPr>
          <a:lstStyle/>
          <a:p>
            <a:r>
              <a:rPr lang="en-US" sz="3200" b="1" dirty="0"/>
              <a:t>Outline</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C652F0A-CCC5-BD0C-4DE2-F2002A831F8E}"/>
              </a:ext>
            </a:extLst>
          </p:cNvPr>
          <p:cNvSpPr txBox="1"/>
          <p:nvPr/>
        </p:nvSpPr>
        <p:spPr>
          <a:xfrm>
            <a:off x="444453" y="998620"/>
            <a:ext cx="11119391" cy="5078313"/>
          </a:xfrm>
          <a:prstGeom prst="rect">
            <a:avLst/>
          </a:prstGeom>
          <a:noFill/>
        </p:spPr>
        <p:txBody>
          <a:bodyPr wrap="none" rtlCol="0">
            <a:spAutoFit/>
          </a:bodyPr>
          <a:lstStyle/>
          <a:p>
            <a:pPr marL="342900" indent="-342900">
              <a:buAutoNum type="arabicPeriod"/>
            </a:pPr>
            <a:r>
              <a:rPr lang="en-US" b="1" dirty="0"/>
              <a:t>Introduction</a:t>
            </a:r>
          </a:p>
          <a:p>
            <a:pPr marL="342900" indent="-342900">
              <a:buAutoNum type="arabicPeriod"/>
            </a:pPr>
            <a:r>
              <a:rPr lang="en-US" b="1" dirty="0"/>
              <a:t>Public Health Significance</a:t>
            </a:r>
          </a:p>
          <a:p>
            <a:pPr marL="342900" indent="-342900">
              <a:buAutoNum type="arabicPeriod"/>
            </a:pPr>
            <a:r>
              <a:rPr lang="en-US" b="1" dirty="0"/>
              <a:t>Specific Aims</a:t>
            </a:r>
          </a:p>
          <a:p>
            <a:pPr lvl="1"/>
            <a:r>
              <a:rPr lang="en-US" b="1" dirty="0"/>
              <a:t>Aim 1: Development and evaluation of continuous measurement that delineates local population landscape</a:t>
            </a:r>
          </a:p>
          <a:p>
            <a:pPr marL="1314450" lvl="2" indent="-400050">
              <a:buFont typeface="+mj-lt"/>
              <a:buAutoNum type="arabicPeriod"/>
            </a:pPr>
            <a:r>
              <a:rPr lang="en-US" b="1" dirty="0"/>
              <a:t>Rationale</a:t>
            </a:r>
          </a:p>
          <a:p>
            <a:pPr marL="1314450" lvl="2" indent="-400050">
              <a:buFont typeface="+mj-lt"/>
              <a:buAutoNum type="arabicPeriod"/>
            </a:pPr>
            <a:r>
              <a:rPr lang="en-US" b="1" dirty="0"/>
              <a:t>Simulation</a:t>
            </a:r>
          </a:p>
          <a:p>
            <a:pPr marL="1314450" lvl="2" indent="-400050">
              <a:buFont typeface="+mj-lt"/>
              <a:buAutoNum type="arabicPeriod"/>
            </a:pPr>
            <a:r>
              <a:rPr lang="en-US" b="1" dirty="0"/>
              <a:t>Simulation Results</a:t>
            </a:r>
          </a:p>
          <a:p>
            <a:pPr lvl="1"/>
            <a:r>
              <a:rPr lang="en-US" b="1" dirty="0"/>
              <a:t>Aim 2: Development and application of computational-efficient local-ancestry-aware GWAS models</a:t>
            </a:r>
          </a:p>
          <a:p>
            <a:pPr marL="1314450" lvl="2" indent="-400050">
              <a:buFont typeface="+mj-lt"/>
              <a:buAutoNum type="arabicPeriod"/>
            </a:pPr>
            <a:r>
              <a:rPr lang="en-US" b="1" dirty="0"/>
              <a:t>Rationale</a:t>
            </a:r>
          </a:p>
          <a:p>
            <a:pPr marL="1314450" lvl="2" indent="-400050">
              <a:buFont typeface="+mj-lt"/>
              <a:buAutoNum type="arabicPeriod"/>
            </a:pPr>
            <a:r>
              <a:rPr lang="en-US" b="1" dirty="0"/>
              <a:t>Type-I Error Simulation</a:t>
            </a:r>
          </a:p>
          <a:p>
            <a:pPr marL="1314450" lvl="2" indent="-400050">
              <a:buFont typeface="+mj-lt"/>
              <a:buAutoNum type="arabicPeriod"/>
            </a:pPr>
            <a:r>
              <a:rPr lang="en-US" b="1" dirty="0"/>
              <a:t>Type-I Error Simulation Results</a:t>
            </a:r>
          </a:p>
          <a:p>
            <a:pPr lvl="1"/>
            <a:r>
              <a:rPr lang="en-US" b="1" dirty="0"/>
              <a:t>Aim 3: Application on Hispanic Community Health Study / Study of Latinos (SOL) cohort</a:t>
            </a:r>
          </a:p>
          <a:p>
            <a:pPr marL="1257300" lvl="2" indent="-342900">
              <a:buFont typeface="+mj-lt"/>
              <a:buAutoNum type="arabicPeriod"/>
            </a:pPr>
            <a:r>
              <a:rPr lang="en-US" b="1" dirty="0"/>
              <a:t>Introduction</a:t>
            </a:r>
          </a:p>
          <a:p>
            <a:pPr marL="1257300" lvl="2" indent="-342900">
              <a:buFont typeface="+mj-lt"/>
              <a:buAutoNum type="arabicPeriod"/>
            </a:pPr>
            <a:r>
              <a:rPr lang="en-US" b="1" dirty="0"/>
              <a:t>Results</a:t>
            </a:r>
          </a:p>
          <a:p>
            <a:pPr marL="1257300" lvl="2" indent="-342900">
              <a:buFont typeface="+mj-lt"/>
              <a:buAutoNum type="arabicPeriod"/>
            </a:pPr>
            <a:r>
              <a:rPr lang="en-US" b="1" dirty="0"/>
              <a:t>Further Exploration</a:t>
            </a:r>
          </a:p>
          <a:p>
            <a:pPr marL="342900" indent="-342900">
              <a:buFont typeface="+mj-lt"/>
              <a:buAutoNum type="arabicPeriod"/>
            </a:pPr>
            <a:r>
              <a:rPr lang="en-US" b="1" dirty="0"/>
              <a:t>Discussion</a:t>
            </a:r>
          </a:p>
          <a:p>
            <a:pPr marL="800100" lvl="1" indent="-342900">
              <a:buFont typeface="+mj-lt"/>
              <a:buAutoNum type="arabicPeriod"/>
            </a:pPr>
            <a:r>
              <a:rPr lang="en-US" b="1" dirty="0"/>
              <a:t>Limitations</a:t>
            </a:r>
          </a:p>
          <a:p>
            <a:pPr marL="800100" lvl="1" indent="-342900">
              <a:buFont typeface="+mj-lt"/>
              <a:buAutoNum type="arabicPeriod"/>
            </a:pPr>
            <a:r>
              <a:rPr lang="en-US" b="1" dirty="0"/>
              <a:t>Future works</a:t>
            </a:r>
          </a:p>
        </p:txBody>
      </p:sp>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2</a:t>
            </a:fld>
            <a:endParaRPr lang="en-US"/>
          </a:p>
        </p:txBody>
      </p:sp>
    </p:spTree>
    <p:extLst>
      <p:ext uri="{BB962C8B-B14F-4D97-AF65-F5344CB8AC3E}">
        <p14:creationId xmlns:p14="http://schemas.microsoft.com/office/powerpoint/2010/main" val="1433781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9352240" cy="584775"/>
          </a:xfrm>
          <a:prstGeom prst="rect">
            <a:avLst/>
          </a:prstGeom>
          <a:noFill/>
        </p:spPr>
        <p:txBody>
          <a:bodyPr wrap="none" rtlCol="0">
            <a:spAutoFit/>
          </a:bodyPr>
          <a:lstStyle/>
          <a:p>
            <a:r>
              <a:rPr lang="en-US" sz="3200" b="1" dirty="0"/>
              <a:t>Aim 2: Develop local-ancestry-aware GWAS models</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11430716" cy="1477328"/>
          </a:xfrm>
          <a:prstGeom prst="rect">
            <a:avLst/>
          </a:prstGeom>
          <a:noFill/>
        </p:spPr>
        <p:txBody>
          <a:bodyPr wrap="square" rtlCol="0">
            <a:spAutoFit/>
          </a:bodyPr>
          <a:lstStyle/>
          <a:p>
            <a:r>
              <a:rPr lang="en-US" b="1" dirty="0"/>
              <a:t>Results</a:t>
            </a:r>
          </a:p>
          <a:p>
            <a:pPr marL="285750" indent="-285750">
              <a:buFont typeface="Arial" panose="020B0604020202020204" pitchFamily="34" charset="0"/>
              <a:buChar char="•"/>
            </a:pPr>
            <a:r>
              <a:rPr lang="en-US" b="1" i="1" dirty="0"/>
              <a:t>Performance</a:t>
            </a:r>
          </a:p>
          <a:p>
            <a:pPr marL="742950" lvl="1" indent="-285750">
              <a:buFont typeface="Arial" panose="020B0604020202020204" pitchFamily="34" charset="0"/>
              <a:buChar char="•"/>
            </a:pPr>
            <a:r>
              <a:rPr lang="en-US" dirty="0"/>
              <a:t>6479485 eligible SNPs included and 309 replicates completed</a:t>
            </a:r>
          </a:p>
          <a:p>
            <a:pPr marL="742950" lvl="1" indent="-285750">
              <a:buFont typeface="Arial" panose="020B0604020202020204" pitchFamily="34" charset="0"/>
              <a:buChar char="•"/>
            </a:pPr>
            <a:r>
              <a:rPr lang="en-US" dirty="0"/>
              <a:t>Extents of inflation: crude model &gt; standard GWAS &gt; LOCATOR</a:t>
            </a:r>
          </a:p>
          <a:p>
            <a:pPr marL="742950" lvl="1" indent="-285750">
              <a:buFont typeface="Arial" panose="020B0604020202020204" pitchFamily="34" charset="0"/>
              <a:buChar char="•"/>
            </a:pPr>
            <a:r>
              <a:rPr lang="en-US" dirty="0"/>
              <a:t>LOCATOR is able to control the type-I error rate</a:t>
            </a:r>
          </a:p>
        </p:txBody>
      </p:sp>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29</a:t>
            </a:fld>
            <a:endParaRPr lang="en-US" dirty="0"/>
          </a:p>
        </p:txBody>
      </p:sp>
      <p:pic>
        <p:nvPicPr>
          <p:cNvPr id="3" name="Picture 2" descr="A graph of a graph&#10;&#10;Description automatically generated">
            <a:extLst>
              <a:ext uri="{FF2B5EF4-FFF2-40B4-BE49-F238E27FC236}">
                <a16:creationId xmlns:a16="http://schemas.microsoft.com/office/drawing/2014/main" id="{CE1BC9BE-66D5-7D7A-0E49-EBE6D8411078}"/>
              </a:ext>
            </a:extLst>
          </p:cNvPr>
          <p:cNvPicPr>
            <a:picLocks noChangeAspect="1"/>
          </p:cNvPicPr>
          <p:nvPr/>
        </p:nvPicPr>
        <p:blipFill>
          <a:blip r:embed="rId3"/>
          <a:stretch>
            <a:fillRect/>
          </a:stretch>
        </p:blipFill>
        <p:spPr>
          <a:xfrm>
            <a:off x="4218297" y="2494012"/>
            <a:ext cx="3657600" cy="3657600"/>
          </a:xfrm>
          <a:prstGeom prst="rect">
            <a:avLst/>
          </a:prstGeom>
        </p:spPr>
      </p:pic>
      <p:pic>
        <p:nvPicPr>
          <p:cNvPr id="5" name="Picture 4" descr="A graph of a graph&#10;&#10;Description automatically generated">
            <a:extLst>
              <a:ext uri="{FF2B5EF4-FFF2-40B4-BE49-F238E27FC236}">
                <a16:creationId xmlns:a16="http://schemas.microsoft.com/office/drawing/2014/main" id="{A593EC7A-6D44-1812-9B3D-3D6FE556D322}"/>
              </a:ext>
            </a:extLst>
          </p:cNvPr>
          <p:cNvPicPr>
            <a:picLocks noChangeAspect="1"/>
          </p:cNvPicPr>
          <p:nvPr/>
        </p:nvPicPr>
        <p:blipFill>
          <a:blip r:embed="rId4"/>
          <a:stretch>
            <a:fillRect/>
          </a:stretch>
        </p:blipFill>
        <p:spPr>
          <a:xfrm>
            <a:off x="8087227" y="2494012"/>
            <a:ext cx="3657600" cy="3657600"/>
          </a:xfrm>
          <a:prstGeom prst="rect">
            <a:avLst/>
          </a:prstGeom>
        </p:spPr>
      </p:pic>
      <p:pic>
        <p:nvPicPr>
          <p:cNvPr id="7" name="Picture 6" descr="A graph of a graph&#10;&#10;Description automatically generated">
            <a:extLst>
              <a:ext uri="{FF2B5EF4-FFF2-40B4-BE49-F238E27FC236}">
                <a16:creationId xmlns:a16="http://schemas.microsoft.com/office/drawing/2014/main" id="{EA716B78-55BA-34B3-E7DE-E77F3EE2D65F}"/>
              </a:ext>
            </a:extLst>
          </p:cNvPr>
          <p:cNvPicPr>
            <a:picLocks noChangeAspect="1"/>
          </p:cNvPicPr>
          <p:nvPr/>
        </p:nvPicPr>
        <p:blipFill>
          <a:blip r:embed="rId5"/>
          <a:stretch>
            <a:fillRect/>
          </a:stretch>
        </p:blipFill>
        <p:spPr>
          <a:xfrm>
            <a:off x="349367" y="2494012"/>
            <a:ext cx="3657600" cy="3657600"/>
          </a:xfrm>
          <a:prstGeom prst="rect">
            <a:avLst/>
          </a:prstGeom>
        </p:spPr>
      </p:pic>
      <p:sp>
        <p:nvSpPr>
          <p:cNvPr id="8" name="TextBox 7">
            <a:extLst>
              <a:ext uri="{FF2B5EF4-FFF2-40B4-BE49-F238E27FC236}">
                <a16:creationId xmlns:a16="http://schemas.microsoft.com/office/drawing/2014/main" id="{FBEBFBFE-9F2A-771F-2BEA-4EC31935E114}"/>
              </a:ext>
            </a:extLst>
          </p:cNvPr>
          <p:cNvSpPr txBox="1"/>
          <p:nvPr/>
        </p:nvSpPr>
        <p:spPr>
          <a:xfrm>
            <a:off x="1822706" y="6131883"/>
            <a:ext cx="1329146" cy="307777"/>
          </a:xfrm>
          <a:prstGeom prst="rect">
            <a:avLst/>
          </a:prstGeom>
          <a:noFill/>
        </p:spPr>
        <p:txBody>
          <a:bodyPr wrap="none" rtlCol="0">
            <a:spAutoFit/>
          </a:bodyPr>
          <a:lstStyle/>
          <a:p>
            <a:pPr algn="ctr"/>
            <a:r>
              <a:rPr lang="en-US" sz="1400" dirty="0"/>
              <a:t>a) Major effects</a:t>
            </a:r>
          </a:p>
        </p:txBody>
      </p:sp>
      <p:sp>
        <p:nvSpPr>
          <p:cNvPr id="9" name="TextBox 8">
            <a:extLst>
              <a:ext uri="{FF2B5EF4-FFF2-40B4-BE49-F238E27FC236}">
                <a16:creationId xmlns:a16="http://schemas.microsoft.com/office/drawing/2014/main" id="{37F19FA9-B9D8-3B22-8941-9EB665D8B7E0}"/>
              </a:ext>
            </a:extLst>
          </p:cNvPr>
          <p:cNvSpPr txBox="1"/>
          <p:nvPr/>
        </p:nvSpPr>
        <p:spPr>
          <a:xfrm>
            <a:off x="8935755" y="6131883"/>
            <a:ext cx="2659639" cy="307777"/>
          </a:xfrm>
          <a:prstGeom prst="rect">
            <a:avLst/>
          </a:prstGeom>
          <a:noFill/>
        </p:spPr>
        <p:txBody>
          <a:bodyPr wrap="none" rtlCol="0">
            <a:spAutoFit/>
          </a:bodyPr>
          <a:lstStyle/>
          <a:p>
            <a:pPr algn="ctr"/>
            <a:r>
              <a:rPr lang="en-US" sz="1400" dirty="0"/>
              <a:t>c) Polygenic effects – binary traits</a:t>
            </a:r>
          </a:p>
        </p:txBody>
      </p:sp>
      <p:sp>
        <p:nvSpPr>
          <p:cNvPr id="10" name="TextBox 9">
            <a:extLst>
              <a:ext uri="{FF2B5EF4-FFF2-40B4-BE49-F238E27FC236}">
                <a16:creationId xmlns:a16="http://schemas.microsoft.com/office/drawing/2014/main" id="{DE0F2DE4-918D-8994-F053-0CADD694C3C6}"/>
              </a:ext>
            </a:extLst>
          </p:cNvPr>
          <p:cNvSpPr txBox="1"/>
          <p:nvPr/>
        </p:nvSpPr>
        <p:spPr>
          <a:xfrm>
            <a:off x="4875402" y="6131883"/>
            <a:ext cx="3039550" cy="307777"/>
          </a:xfrm>
          <a:prstGeom prst="rect">
            <a:avLst/>
          </a:prstGeom>
          <a:noFill/>
        </p:spPr>
        <p:txBody>
          <a:bodyPr wrap="none" rtlCol="0">
            <a:spAutoFit/>
          </a:bodyPr>
          <a:lstStyle/>
          <a:p>
            <a:pPr algn="ctr"/>
            <a:r>
              <a:rPr lang="en-US" sz="1400" dirty="0"/>
              <a:t>b) Polygenic effects – quantitative traits</a:t>
            </a:r>
          </a:p>
        </p:txBody>
      </p:sp>
      <p:sp>
        <p:nvSpPr>
          <p:cNvPr id="11" name="TextBox 10">
            <a:extLst>
              <a:ext uri="{FF2B5EF4-FFF2-40B4-BE49-F238E27FC236}">
                <a16:creationId xmlns:a16="http://schemas.microsoft.com/office/drawing/2014/main" id="{A7065837-5E4D-D057-49CB-F402FC20C4F3}"/>
              </a:ext>
            </a:extLst>
          </p:cNvPr>
          <p:cNvSpPr txBox="1"/>
          <p:nvPr/>
        </p:nvSpPr>
        <p:spPr>
          <a:xfrm>
            <a:off x="4957303" y="6401320"/>
            <a:ext cx="2405017" cy="307777"/>
          </a:xfrm>
          <a:prstGeom prst="rect">
            <a:avLst/>
          </a:prstGeom>
          <a:noFill/>
        </p:spPr>
        <p:txBody>
          <a:bodyPr wrap="none" rtlCol="0">
            <a:spAutoFit/>
          </a:bodyPr>
          <a:lstStyle/>
          <a:p>
            <a:pPr algn="ctr"/>
            <a:r>
              <a:rPr lang="en-US" sz="1400" dirty="0"/>
              <a:t>Fig 16. Type-I error simulation</a:t>
            </a:r>
          </a:p>
        </p:txBody>
      </p:sp>
    </p:spTree>
    <p:extLst>
      <p:ext uri="{BB962C8B-B14F-4D97-AF65-F5344CB8AC3E}">
        <p14:creationId xmlns:p14="http://schemas.microsoft.com/office/powerpoint/2010/main" val="4283048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9352240" cy="584775"/>
          </a:xfrm>
          <a:prstGeom prst="rect">
            <a:avLst/>
          </a:prstGeom>
          <a:noFill/>
        </p:spPr>
        <p:txBody>
          <a:bodyPr wrap="none" rtlCol="0">
            <a:spAutoFit/>
          </a:bodyPr>
          <a:lstStyle/>
          <a:p>
            <a:r>
              <a:rPr lang="en-US" sz="3200" b="1" dirty="0"/>
              <a:t>Aim 2: Develop local-ancestry-aware GWAS models</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11430716" cy="923330"/>
          </a:xfrm>
          <a:prstGeom prst="rect">
            <a:avLst/>
          </a:prstGeom>
          <a:noFill/>
        </p:spPr>
        <p:txBody>
          <a:bodyPr wrap="square" rtlCol="0">
            <a:spAutoFit/>
          </a:bodyPr>
          <a:lstStyle/>
          <a:p>
            <a:r>
              <a:rPr lang="en-US" b="1" dirty="0"/>
              <a:t>Future work</a:t>
            </a:r>
          </a:p>
          <a:p>
            <a:pPr marL="285750" indent="-285750">
              <a:buFont typeface="Arial" panose="020B0604020202020204" pitchFamily="34" charset="0"/>
              <a:buChar char="•"/>
            </a:pPr>
            <a:r>
              <a:rPr lang="en-US" dirty="0"/>
              <a:t>We will examine why LOCATOR is much faster with a higher computational complexity</a:t>
            </a:r>
          </a:p>
          <a:p>
            <a:pPr marL="285750" indent="-285750">
              <a:buFont typeface="Arial" panose="020B0604020202020204" pitchFamily="34" charset="0"/>
              <a:buChar char="•"/>
            </a:pPr>
            <a:r>
              <a:rPr lang="en-US" dirty="0"/>
              <a:t>We will include the first two PCs to examine</a:t>
            </a:r>
          </a:p>
        </p:txBody>
      </p:sp>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30</a:t>
            </a:fld>
            <a:endParaRPr lang="en-US" dirty="0"/>
          </a:p>
        </p:txBody>
      </p:sp>
      <p:grpSp>
        <p:nvGrpSpPr>
          <p:cNvPr id="9" name="Group 8">
            <a:extLst>
              <a:ext uri="{FF2B5EF4-FFF2-40B4-BE49-F238E27FC236}">
                <a16:creationId xmlns:a16="http://schemas.microsoft.com/office/drawing/2014/main" id="{8D728F9D-8B1C-0F7F-2A38-46D991702087}"/>
              </a:ext>
            </a:extLst>
          </p:cNvPr>
          <p:cNvGrpSpPr/>
          <p:nvPr/>
        </p:nvGrpSpPr>
        <p:grpSpPr>
          <a:xfrm>
            <a:off x="1209163" y="2668167"/>
            <a:ext cx="10721319" cy="2031325"/>
            <a:chOff x="1209163" y="2413337"/>
            <a:chExt cx="10721319" cy="2031325"/>
          </a:xfrm>
        </p:grpSpPr>
        <p:sp>
          <p:nvSpPr>
            <p:cNvPr id="4" name="TextBox 3">
              <a:extLst>
                <a:ext uri="{FF2B5EF4-FFF2-40B4-BE49-F238E27FC236}">
                  <a16:creationId xmlns:a16="http://schemas.microsoft.com/office/drawing/2014/main" id="{9FF3FAC8-4247-8149-C241-EEE374058A4E}"/>
                </a:ext>
              </a:extLst>
            </p:cNvPr>
            <p:cNvSpPr txBox="1"/>
            <p:nvPr/>
          </p:nvSpPr>
          <p:spPr>
            <a:xfrm>
              <a:off x="4666762" y="2413337"/>
              <a:ext cx="2858475" cy="2031325"/>
            </a:xfrm>
            <a:prstGeom prst="rect">
              <a:avLst/>
            </a:prstGeom>
            <a:noFill/>
          </p:spPr>
          <p:txBody>
            <a:bodyPr wrap="none" rtlCol="0">
              <a:spAutoFit/>
            </a:bodyPr>
            <a:lstStyle/>
            <a:p>
              <a:pPr algn="ctr"/>
              <a:r>
                <a:rPr lang="en-US" dirty="0"/>
                <a:t>Tr-duo LACs</a:t>
              </a:r>
            </a:p>
            <a:p>
              <a:pPr algn="ctr"/>
              <a:endParaRPr lang="en-US" dirty="0"/>
            </a:p>
            <a:p>
              <a:pPr algn="ctr"/>
              <a:r>
                <a:rPr lang="en-US" dirty="0"/>
                <a:t>AMR-free LACs</a:t>
              </a:r>
            </a:p>
            <a:p>
              <a:pPr algn="ctr"/>
              <a:endParaRPr lang="en-US" dirty="0"/>
            </a:p>
            <a:p>
              <a:pPr algn="ctr"/>
              <a:r>
                <a:rPr lang="en-US" dirty="0"/>
                <a:t>Standard LACs</a:t>
              </a:r>
            </a:p>
            <a:p>
              <a:pPr algn="ctr"/>
              <a:endParaRPr lang="en-US" dirty="0"/>
            </a:p>
            <a:p>
              <a:pPr algn="ctr"/>
              <a:r>
                <a:rPr lang="en-US" dirty="0"/>
                <a:t>Raw local ancestry estimates</a:t>
              </a:r>
            </a:p>
          </p:txBody>
        </p:sp>
        <p:sp>
          <p:nvSpPr>
            <p:cNvPr id="5" name="Left Brace 4">
              <a:extLst>
                <a:ext uri="{FF2B5EF4-FFF2-40B4-BE49-F238E27FC236}">
                  <a16:creationId xmlns:a16="http://schemas.microsoft.com/office/drawing/2014/main" id="{3F7889F6-4250-F727-DACB-3ADB7E05D127}"/>
                </a:ext>
              </a:extLst>
            </p:cNvPr>
            <p:cNvSpPr/>
            <p:nvPr/>
          </p:nvSpPr>
          <p:spPr>
            <a:xfrm>
              <a:off x="4666762" y="2578388"/>
              <a:ext cx="384923" cy="124418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83FFDD4D-7E15-8F21-3D90-7203BE38EE21}"/>
                </a:ext>
              </a:extLst>
            </p:cNvPr>
            <p:cNvSpPr txBox="1"/>
            <p:nvPr/>
          </p:nvSpPr>
          <p:spPr>
            <a:xfrm>
              <a:off x="1209163" y="2738814"/>
              <a:ext cx="3386199" cy="923330"/>
            </a:xfrm>
            <a:prstGeom prst="rect">
              <a:avLst/>
            </a:prstGeom>
            <a:noFill/>
          </p:spPr>
          <p:txBody>
            <a:bodyPr wrap="square" rtlCol="0">
              <a:spAutoFit/>
            </a:bodyPr>
            <a:lstStyle/>
            <a:p>
              <a:r>
                <a:rPr lang="en-US" dirty="0"/>
                <a:t>Whether misclassified LACs is still robust enough to account for local ancestry effects</a:t>
              </a:r>
            </a:p>
          </p:txBody>
        </p:sp>
        <p:sp>
          <p:nvSpPr>
            <p:cNvPr id="7" name="Right Brace 6">
              <a:extLst>
                <a:ext uri="{FF2B5EF4-FFF2-40B4-BE49-F238E27FC236}">
                  <a16:creationId xmlns:a16="http://schemas.microsoft.com/office/drawing/2014/main" id="{0A28F56E-A7BE-03FB-F470-44807B7E7E0F}"/>
                </a:ext>
              </a:extLst>
            </p:cNvPr>
            <p:cNvSpPr/>
            <p:nvPr/>
          </p:nvSpPr>
          <p:spPr>
            <a:xfrm>
              <a:off x="7525237" y="3662144"/>
              <a:ext cx="239668" cy="59506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8D320732-25CE-514B-3E6E-B12DFCD83CDF}"/>
                </a:ext>
              </a:extLst>
            </p:cNvPr>
            <p:cNvSpPr txBox="1"/>
            <p:nvPr/>
          </p:nvSpPr>
          <p:spPr>
            <a:xfrm>
              <a:off x="7965474" y="3636509"/>
              <a:ext cx="3965008" cy="646331"/>
            </a:xfrm>
            <a:prstGeom prst="rect">
              <a:avLst/>
            </a:prstGeom>
            <a:noFill/>
          </p:spPr>
          <p:txBody>
            <a:bodyPr wrap="square" rtlCol="0">
              <a:spAutoFit/>
            </a:bodyPr>
            <a:lstStyle/>
            <a:p>
              <a:r>
                <a:rPr lang="en-US" dirty="0"/>
                <a:t>Extent of benefits from continuous ancestry assignment</a:t>
              </a:r>
            </a:p>
          </p:txBody>
        </p:sp>
      </p:grpSp>
    </p:spTree>
    <p:extLst>
      <p:ext uri="{BB962C8B-B14F-4D97-AF65-F5344CB8AC3E}">
        <p14:creationId xmlns:p14="http://schemas.microsoft.com/office/powerpoint/2010/main" val="3130847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11274240" cy="584775"/>
          </a:xfrm>
          <a:prstGeom prst="rect">
            <a:avLst/>
          </a:prstGeom>
          <a:noFill/>
        </p:spPr>
        <p:txBody>
          <a:bodyPr wrap="none" rtlCol="0">
            <a:spAutoFit/>
          </a:bodyPr>
          <a:lstStyle/>
          <a:p>
            <a:r>
              <a:rPr lang="en-US" sz="3200" b="1" dirty="0"/>
              <a:t>Aim 3: Detect asthma-associated susceptible loci in HCHS/SOL</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C652F0A-CCC5-BD0C-4DE2-F2002A831F8E}"/>
              </a:ext>
            </a:extLst>
          </p:cNvPr>
          <p:cNvSpPr txBox="1"/>
          <p:nvPr/>
        </p:nvSpPr>
        <p:spPr>
          <a:xfrm>
            <a:off x="444453" y="998620"/>
            <a:ext cx="6917242" cy="5078313"/>
          </a:xfrm>
          <a:prstGeom prst="rect">
            <a:avLst/>
          </a:prstGeom>
          <a:noFill/>
        </p:spPr>
        <p:txBody>
          <a:bodyPr wrap="square" rtlCol="0">
            <a:spAutoFit/>
          </a:bodyPr>
          <a:lstStyle/>
          <a:p>
            <a:r>
              <a:rPr lang="en-US" b="1" dirty="0"/>
              <a:t>Introduction</a:t>
            </a:r>
          </a:p>
          <a:p>
            <a:pPr marL="285750" indent="-285750">
              <a:buFont typeface="Arial" panose="020B0604020202020204" pitchFamily="34" charset="0"/>
              <a:buChar char="•"/>
            </a:pPr>
            <a:r>
              <a:rPr lang="en-US" b="1" i="1" dirty="0"/>
              <a:t>Hispanic paradox</a:t>
            </a:r>
          </a:p>
          <a:p>
            <a:pPr marL="742950" lvl="1" indent="-285750">
              <a:buFont typeface="Arial" panose="020B0604020202020204" pitchFamily="34" charset="0"/>
              <a:buChar char="•"/>
            </a:pPr>
            <a:r>
              <a:rPr lang="en-US" dirty="0"/>
              <a:t>Hispanics disproportionately suffer from asthma (~2.3 Million) compared to EUR and AFR</a:t>
            </a:r>
          </a:p>
          <a:p>
            <a:pPr marL="742950" lvl="1" indent="-285750">
              <a:buFont typeface="Arial" panose="020B0604020202020204" pitchFamily="34" charset="0"/>
              <a:buChar char="•"/>
            </a:pPr>
            <a:r>
              <a:rPr lang="en-US" dirty="0"/>
              <a:t>Within Hispanics, Puerto Ricans (14.0%) are as twice more likely to develop asthma as Mexican Americans (4.4%)</a:t>
            </a:r>
          </a:p>
          <a:p>
            <a:pPr marL="742950" lvl="1" indent="-285750">
              <a:buFont typeface="Arial" panose="020B0604020202020204" pitchFamily="34" charset="0"/>
              <a:buChar char="•"/>
            </a:pPr>
            <a:r>
              <a:rPr lang="en-US" dirty="0"/>
              <a:t>Strong evidence of population stratification</a:t>
            </a:r>
          </a:p>
          <a:p>
            <a:pPr marL="742950" lvl="1" indent="-285750">
              <a:buFont typeface="Arial" panose="020B0604020202020204" pitchFamily="34" charset="0"/>
              <a:buChar char="•"/>
            </a:pPr>
            <a:r>
              <a:rPr lang="en-US" dirty="0"/>
              <a:t>Few GWAS studies learnt Hispanic cohorts, nor Hispanic-specific susceptible loci were identified</a:t>
            </a:r>
          </a:p>
          <a:p>
            <a:endParaRPr lang="en-US" dirty="0"/>
          </a:p>
          <a:p>
            <a:r>
              <a:rPr lang="en-US" b="1" dirty="0"/>
              <a:t>Data</a:t>
            </a:r>
          </a:p>
          <a:p>
            <a:pPr marL="285750" indent="-285750">
              <a:buFont typeface="Arial" panose="020B0604020202020204" pitchFamily="34" charset="0"/>
              <a:buChar char="•"/>
            </a:pPr>
            <a:r>
              <a:rPr lang="en-US" dirty="0"/>
              <a:t>Hispanic Community Health Study/Study of Latinos (HCHS/SOL) cohort</a:t>
            </a:r>
          </a:p>
          <a:p>
            <a:pPr marL="742950" lvl="1" indent="-285750">
              <a:buFont typeface="Arial" panose="020B0604020202020204" pitchFamily="34" charset="0"/>
              <a:buChar char="•"/>
            </a:pPr>
            <a:r>
              <a:rPr lang="en-US" dirty="0"/>
              <a:t>16385 participants aging from 18 – 74 recruited during 2006 – 2011 to study heart and lung diseases</a:t>
            </a:r>
          </a:p>
          <a:p>
            <a:pPr marL="742950" lvl="1" indent="-285750">
              <a:buFont typeface="Arial" panose="020B0604020202020204" pitchFamily="34" charset="0"/>
              <a:buChar char="•"/>
            </a:pPr>
            <a:r>
              <a:rPr lang="en-US" dirty="0"/>
              <a:t>Self-identified with </a:t>
            </a:r>
            <a:r>
              <a:rPr lang="en-US" i="1" dirty="0"/>
              <a:t>Central American, Cuban, Dominican, Mexican, Puerto Rican, and South American </a:t>
            </a:r>
            <a:r>
              <a:rPr lang="en-US" dirty="0"/>
              <a:t>background</a:t>
            </a:r>
          </a:p>
          <a:p>
            <a:pPr marL="742950" lvl="1" indent="-285750">
              <a:buFont typeface="Arial" panose="020B0604020202020204" pitchFamily="34" charset="0"/>
              <a:buChar char="•"/>
            </a:pPr>
            <a:r>
              <a:rPr lang="en-US" dirty="0"/>
              <a:t>Few prior asthma-related GWAS studies conducted</a:t>
            </a:r>
          </a:p>
        </p:txBody>
      </p:sp>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31</a:t>
            </a:fld>
            <a:endParaRPr lang="en-US" dirty="0"/>
          </a:p>
        </p:txBody>
      </p:sp>
      <p:sp>
        <p:nvSpPr>
          <p:cNvPr id="7" name="TextBox 6">
            <a:extLst>
              <a:ext uri="{FF2B5EF4-FFF2-40B4-BE49-F238E27FC236}">
                <a16:creationId xmlns:a16="http://schemas.microsoft.com/office/drawing/2014/main" id="{57FC1D61-A5BE-AD5F-C06D-1647D2F05F03}"/>
              </a:ext>
            </a:extLst>
          </p:cNvPr>
          <p:cNvSpPr txBox="1"/>
          <p:nvPr/>
        </p:nvSpPr>
        <p:spPr>
          <a:xfrm>
            <a:off x="7743702" y="5434768"/>
            <a:ext cx="3905236" cy="307777"/>
          </a:xfrm>
          <a:prstGeom prst="rect">
            <a:avLst/>
          </a:prstGeom>
          <a:noFill/>
        </p:spPr>
        <p:txBody>
          <a:bodyPr wrap="none" rtlCol="0">
            <a:spAutoFit/>
          </a:bodyPr>
          <a:lstStyle/>
          <a:p>
            <a:pPr algn="ctr"/>
            <a:r>
              <a:rPr lang="en-US" sz="1400" dirty="0"/>
              <a:t>Fig 17. Distribution of asthma status in HCHS/SOL</a:t>
            </a:r>
          </a:p>
        </p:txBody>
      </p:sp>
      <p:pic>
        <p:nvPicPr>
          <p:cNvPr id="3" name="Picture 2" descr="A graph of different colored bars&#10;&#10;Description automatically generated with medium confidence">
            <a:extLst>
              <a:ext uri="{FF2B5EF4-FFF2-40B4-BE49-F238E27FC236}">
                <a16:creationId xmlns:a16="http://schemas.microsoft.com/office/drawing/2014/main" id="{5E9C320F-BE78-CC40-4736-AFBCDB0CBCF0}"/>
              </a:ext>
            </a:extLst>
          </p:cNvPr>
          <p:cNvPicPr>
            <a:picLocks noChangeAspect="1"/>
          </p:cNvPicPr>
          <p:nvPr/>
        </p:nvPicPr>
        <p:blipFill rotWithShape="1">
          <a:blip r:embed="rId3"/>
          <a:srcRect t="10212" b="11454"/>
          <a:stretch/>
        </p:blipFill>
        <p:spPr>
          <a:xfrm>
            <a:off x="7361695" y="1708976"/>
            <a:ext cx="4669251" cy="3657600"/>
          </a:xfrm>
          <a:prstGeom prst="rect">
            <a:avLst/>
          </a:prstGeom>
        </p:spPr>
      </p:pic>
    </p:spTree>
    <p:extLst>
      <p:ext uri="{BB962C8B-B14F-4D97-AF65-F5344CB8AC3E}">
        <p14:creationId xmlns:p14="http://schemas.microsoft.com/office/powerpoint/2010/main" val="3822660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11274240" cy="584775"/>
          </a:xfrm>
          <a:prstGeom prst="rect">
            <a:avLst/>
          </a:prstGeom>
          <a:noFill/>
        </p:spPr>
        <p:txBody>
          <a:bodyPr wrap="none" rtlCol="0">
            <a:spAutoFit/>
          </a:bodyPr>
          <a:lstStyle/>
          <a:p>
            <a:r>
              <a:rPr lang="en-US" sz="3200" b="1" dirty="0"/>
              <a:t>Aim 3: Detect asthma-associated susceptible loci in HCHS/SOL</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11297653" cy="4524315"/>
          </a:xfrm>
          <a:prstGeom prst="rect">
            <a:avLst/>
          </a:prstGeom>
          <a:noFill/>
        </p:spPr>
        <p:txBody>
          <a:bodyPr wrap="square" rtlCol="0">
            <a:spAutoFit/>
          </a:bodyPr>
          <a:lstStyle/>
          <a:p>
            <a:r>
              <a:rPr lang="en-US" b="1" dirty="0"/>
              <a:t>Application</a:t>
            </a:r>
          </a:p>
          <a:p>
            <a:pPr marL="285750" indent="-285750">
              <a:buFont typeface="Arial" panose="020B0604020202020204" pitchFamily="34" charset="0"/>
              <a:buChar char="•"/>
            </a:pPr>
            <a:r>
              <a:rPr lang="en-US" b="1" i="1" dirty="0"/>
              <a:t>Inclusion criteria</a:t>
            </a:r>
          </a:p>
          <a:p>
            <a:pPr marL="742950" lvl="1" indent="-285750">
              <a:buFont typeface="Arial" panose="020B0604020202020204" pitchFamily="34" charset="0"/>
              <a:buChar char="•"/>
            </a:pPr>
            <a:r>
              <a:rPr lang="en-US" dirty="0"/>
              <a:t>Included participants who granted consent and whose LAI, asthma status, and global PCs were available</a:t>
            </a:r>
          </a:p>
          <a:p>
            <a:pPr marL="742950" lvl="1" indent="-285750">
              <a:buFont typeface="Arial" panose="020B0604020202020204" pitchFamily="34" charset="0"/>
              <a:buChar char="•"/>
            </a:pPr>
            <a:r>
              <a:rPr lang="en-US" i="1" dirty="0"/>
              <a:t>Developing asthma</a:t>
            </a:r>
            <a:r>
              <a:rPr lang="en-US" dirty="0"/>
              <a:t>: self-reported asthma with medical diagnosis</a:t>
            </a:r>
          </a:p>
          <a:p>
            <a:pPr marL="742950" lvl="1" indent="-285750">
              <a:buFont typeface="Arial" panose="020B0604020202020204" pitchFamily="34" charset="0"/>
              <a:buChar char="•"/>
            </a:pPr>
            <a:r>
              <a:rPr lang="en-US" dirty="0"/>
              <a:t>Included SNP with MAF ≥ 0.01</a:t>
            </a:r>
          </a:p>
          <a:p>
            <a:endParaRPr lang="en-US" dirty="0"/>
          </a:p>
          <a:p>
            <a:pPr marL="285750" indent="-285750">
              <a:buFont typeface="Arial" panose="020B0604020202020204" pitchFamily="34" charset="0"/>
              <a:buChar char="•"/>
            </a:pPr>
            <a:r>
              <a:rPr lang="en-US" b="1" i="1" dirty="0"/>
              <a:t>Models</a:t>
            </a:r>
          </a:p>
          <a:p>
            <a:pPr marL="742950" lvl="1" indent="-285750">
              <a:buFont typeface="Arial" panose="020B0604020202020204" pitchFamily="34" charset="0"/>
              <a:buChar char="•"/>
            </a:pPr>
            <a:r>
              <a:rPr lang="en-US" dirty="0"/>
              <a:t>Fixed effects: age, sex, Hispanic background indicators, field center indicators, cigarette use, cigarette pack years, sampling weights</a:t>
            </a:r>
          </a:p>
          <a:p>
            <a:pPr marL="742950" lvl="1" indent="-285750">
              <a:buFont typeface="Arial" panose="020B0604020202020204" pitchFamily="34" charset="0"/>
              <a:buChar char="•"/>
            </a:pPr>
            <a:r>
              <a:rPr lang="en-US" dirty="0"/>
              <a:t>Random effects: sample relatedness, household, block memberships</a:t>
            </a:r>
          </a:p>
          <a:p>
            <a:pPr marL="742950" lvl="1" indent="-285750">
              <a:buFont typeface="Arial" panose="020B0604020202020204" pitchFamily="34" charset="0"/>
              <a:buChar char="•"/>
            </a:pPr>
            <a:r>
              <a:rPr lang="en-US" dirty="0"/>
              <a:t>Standard GWAS: adjusted with global PCs</a:t>
            </a:r>
          </a:p>
          <a:p>
            <a:pPr marL="742950" lvl="1" indent="-285750">
              <a:buFont typeface="Arial" panose="020B0604020202020204" pitchFamily="34" charset="0"/>
              <a:buChar char="•"/>
            </a:pPr>
            <a:r>
              <a:rPr lang="en-US" dirty="0"/>
              <a:t>LOCATOR: adjusted with global PCs and Orthogonalized local deviations</a:t>
            </a:r>
          </a:p>
          <a:p>
            <a:endParaRPr lang="en-US" dirty="0"/>
          </a:p>
          <a:p>
            <a:pPr marL="285750" indent="-285750">
              <a:buFont typeface="Arial" panose="020B0604020202020204" pitchFamily="34" charset="0"/>
              <a:buChar char="•"/>
            </a:pPr>
            <a:r>
              <a:rPr lang="en-US" b="1" i="1" dirty="0"/>
              <a:t>Signal check</a:t>
            </a:r>
          </a:p>
          <a:p>
            <a:pPr marL="742950" lvl="1" indent="-285750">
              <a:buFont typeface="Arial" panose="020B0604020202020204" pitchFamily="34" charset="0"/>
              <a:buChar char="•"/>
            </a:pPr>
            <a:r>
              <a:rPr lang="en-US" dirty="0"/>
              <a:t>Conditional analysis: additionally adjusted allele frequencies and LACs of the peak SNP</a:t>
            </a:r>
          </a:p>
          <a:p>
            <a:pPr marL="742950" lvl="1" indent="-285750">
              <a:buFont typeface="Arial" panose="020B0604020202020204" pitchFamily="34" charset="0"/>
              <a:buChar char="•"/>
            </a:pPr>
            <a:r>
              <a:rPr lang="en-US" dirty="0"/>
              <a:t>Sensitivity analysis: additionally treated Orthogonalized local deviations as fixed effects in the standard GWAS</a:t>
            </a:r>
          </a:p>
        </p:txBody>
      </p:sp>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32</a:t>
            </a:fld>
            <a:endParaRPr lang="en-US" dirty="0"/>
          </a:p>
        </p:txBody>
      </p:sp>
    </p:spTree>
    <p:extLst>
      <p:ext uri="{BB962C8B-B14F-4D97-AF65-F5344CB8AC3E}">
        <p14:creationId xmlns:p14="http://schemas.microsoft.com/office/powerpoint/2010/main" val="2886532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11274240" cy="584775"/>
          </a:xfrm>
          <a:prstGeom prst="rect">
            <a:avLst/>
          </a:prstGeom>
          <a:noFill/>
        </p:spPr>
        <p:txBody>
          <a:bodyPr wrap="none" rtlCol="0">
            <a:spAutoFit/>
          </a:bodyPr>
          <a:lstStyle/>
          <a:p>
            <a:r>
              <a:rPr lang="en-US" sz="3200" b="1" dirty="0"/>
              <a:t>Aim 3: Detect asthma-associated susceptible loci in HCHS/SOL</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11297653" cy="2031325"/>
          </a:xfrm>
          <a:prstGeom prst="rect">
            <a:avLst/>
          </a:prstGeom>
          <a:noFill/>
        </p:spPr>
        <p:txBody>
          <a:bodyPr wrap="square" rtlCol="0">
            <a:spAutoFit/>
          </a:bodyPr>
          <a:lstStyle/>
          <a:p>
            <a:r>
              <a:rPr lang="en-US" b="1" dirty="0"/>
              <a:t>Results</a:t>
            </a:r>
          </a:p>
          <a:p>
            <a:pPr marL="285750" indent="-285750">
              <a:buFont typeface="Arial" panose="020B0604020202020204" pitchFamily="34" charset="0"/>
              <a:buChar char="•"/>
            </a:pPr>
            <a:r>
              <a:rPr lang="en-US" b="1" i="1" dirty="0"/>
              <a:t>demographics</a:t>
            </a:r>
          </a:p>
          <a:p>
            <a:pPr marL="742950" lvl="1" indent="-285750">
              <a:buFont typeface="Arial" panose="020B0604020202020204" pitchFamily="34" charset="0"/>
              <a:buChar char="•"/>
            </a:pPr>
            <a:r>
              <a:rPr lang="en-US" dirty="0"/>
              <a:t>11618 eligible participants included, with 11359 participants with complete data entry</a:t>
            </a:r>
          </a:p>
          <a:p>
            <a:pPr marL="742950" lvl="1" indent="-285750">
              <a:buFont typeface="Arial" panose="020B0604020202020204" pitchFamily="34" charset="0"/>
              <a:buChar char="•"/>
            </a:pPr>
            <a:r>
              <a:rPr lang="en-US" dirty="0"/>
              <a:t>1257, 2152, 1099, 4185, 2088, 827 participants were reported having </a:t>
            </a:r>
            <a:r>
              <a:rPr lang="en-US" i="1" dirty="0"/>
              <a:t>Central American, Cuban, Dominican, Mexican, Puerto Rican, South American</a:t>
            </a:r>
            <a:r>
              <a:rPr lang="en-US" dirty="0"/>
              <a:t> background</a:t>
            </a:r>
          </a:p>
          <a:p>
            <a:pPr marL="742950" lvl="1" indent="-285750">
              <a:buFont typeface="Arial" panose="020B0604020202020204" pitchFamily="34" charset="0"/>
              <a:buChar char="•"/>
            </a:pPr>
            <a:r>
              <a:rPr lang="en-US" dirty="0"/>
              <a:t>Cubans, Dominicans, Puerto Ricans are more EUR-AFR admixed, while Central Americans, Mexicans, South Americans are more EUR-AMR admixed</a:t>
            </a:r>
          </a:p>
        </p:txBody>
      </p:sp>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33</a:t>
            </a:fld>
            <a:endParaRPr lang="en-US" dirty="0"/>
          </a:p>
        </p:txBody>
      </p:sp>
      <p:graphicFrame>
        <p:nvGraphicFramePr>
          <p:cNvPr id="2" name="Table 1">
            <a:extLst>
              <a:ext uri="{FF2B5EF4-FFF2-40B4-BE49-F238E27FC236}">
                <a16:creationId xmlns:a16="http://schemas.microsoft.com/office/drawing/2014/main" id="{958AD535-31C8-3EC3-6A35-510139F46C04}"/>
              </a:ext>
            </a:extLst>
          </p:cNvPr>
          <p:cNvGraphicFramePr>
            <a:graphicFrameLocks noGrp="1"/>
          </p:cNvGraphicFramePr>
          <p:nvPr>
            <p:extLst>
              <p:ext uri="{D42A27DB-BD31-4B8C-83A1-F6EECF244321}">
                <p14:modId xmlns:p14="http://schemas.microsoft.com/office/powerpoint/2010/main" val="2009635816"/>
              </p:ext>
            </p:extLst>
          </p:nvPr>
        </p:nvGraphicFramePr>
        <p:xfrm>
          <a:off x="444452" y="3830092"/>
          <a:ext cx="3840480" cy="1920240"/>
        </p:xfrm>
        <a:graphic>
          <a:graphicData uri="http://schemas.openxmlformats.org/drawingml/2006/table">
            <a:tbl>
              <a:tblPr firstRow="1" firstCol="1" bandRow="1">
                <a:tableStyleId>{5C22544A-7EE6-4342-B048-85BDC9FD1C3A}</a:tableStyleId>
              </a:tblPr>
              <a:tblGrid>
                <a:gridCol w="1645920">
                  <a:extLst>
                    <a:ext uri="{9D8B030D-6E8A-4147-A177-3AD203B41FA5}">
                      <a16:colId xmlns:a16="http://schemas.microsoft.com/office/drawing/2014/main" val="834389670"/>
                    </a:ext>
                  </a:extLst>
                </a:gridCol>
                <a:gridCol w="731520">
                  <a:extLst>
                    <a:ext uri="{9D8B030D-6E8A-4147-A177-3AD203B41FA5}">
                      <a16:colId xmlns:a16="http://schemas.microsoft.com/office/drawing/2014/main" val="2468922956"/>
                    </a:ext>
                  </a:extLst>
                </a:gridCol>
                <a:gridCol w="731520">
                  <a:extLst>
                    <a:ext uri="{9D8B030D-6E8A-4147-A177-3AD203B41FA5}">
                      <a16:colId xmlns:a16="http://schemas.microsoft.com/office/drawing/2014/main" val="2177339210"/>
                    </a:ext>
                  </a:extLst>
                </a:gridCol>
                <a:gridCol w="731520">
                  <a:extLst>
                    <a:ext uri="{9D8B030D-6E8A-4147-A177-3AD203B41FA5}">
                      <a16:colId xmlns:a16="http://schemas.microsoft.com/office/drawing/2014/main" val="3161676958"/>
                    </a:ext>
                  </a:extLst>
                </a:gridCol>
              </a:tblGrid>
              <a:tr h="203200">
                <a:tc rowSpan="2">
                  <a:txBody>
                    <a:bodyPr/>
                    <a:lstStyle/>
                    <a:p>
                      <a:pPr marL="0" marR="0" algn="ctr">
                        <a:spcBef>
                          <a:spcPts val="0"/>
                        </a:spcBef>
                        <a:spcAft>
                          <a:spcPts val="0"/>
                        </a:spcAft>
                      </a:pPr>
                      <a:r>
                        <a:rPr lang="en-US" sz="1400" b="0" kern="0" dirty="0">
                          <a:solidFill>
                            <a:schemeClr val="tx1"/>
                          </a:solidFill>
                          <a:effectLst/>
                        </a:rPr>
                        <a:t>Hispanic background groups</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algn="ctr">
                        <a:spcBef>
                          <a:spcPts val="0"/>
                        </a:spcBef>
                        <a:spcAft>
                          <a:spcPts val="0"/>
                        </a:spcAft>
                      </a:pPr>
                      <a:r>
                        <a:rPr lang="en-US" sz="1400" b="0" kern="0" dirty="0">
                          <a:solidFill>
                            <a:schemeClr val="tx1"/>
                          </a:solidFill>
                          <a:effectLst/>
                        </a:rPr>
                        <a:t>mean</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21162655"/>
                  </a:ext>
                </a:extLst>
              </a:tr>
              <a:tr h="203200">
                <a:tc vMerge="1">
                  <a:txBody>
                    <a:bodyPr/>
                    <a:lstStyle/>
                    <a:p>
                      <a:endParaRPr lang="en-US"/>
                    </a:p>
                  </a:txBody>
                  <a:tcPr/>
                </a:tc>
                <a:tc>
                  <a:txBody>
                    <a:bodyPr/>
                    <a:lstStyle/>
                    <a:p>
                      <a:pPr marL="0" marR="0" algn="ctr">
                        <a:spcBef>
                          <a:spcPts val="0"/>
                        </a:spcBef>
                        <a:spcAft>
                          <a:spcPts val="0"/>
                        </a:spcAft>
                      </a:pPr>
                      <a:r>
                        <a:rPr lang="en-US" sz="1400" b="0" kern="0" dirty="0">
                          <a:solidFill>
                            <a:schemeClr val="tx1"/>
                          </a:solidFill>
                          <a:effectLst/>
                        </a:rPr>
                        <a:t>AFR</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rPr>
                        <a:t>AMR</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rPr>
                        <a:t>EUR</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7406353"/>
                  </a:ext>
                </a:extLst>
              </a:tr>
              <a:tr h="203200">
                <a:tc>
                  <a:txBody>
                    <a:bodyPr/>
                    <a:lstStyle/>
                    <a:p>
                      <a:pPr marL="0" marR="0" algn="ctr">
                        <a:spcBef>
                          <a:spcPts val="0"/>
                        </a:spcBef>
                        <a:spcAft>
                          <a:spcPts val="0"/>
                        </a:spcAft>
                      </a:pPr>
                      <a:r>
                        <a:rPr lang="en-US" sz="1400" b="0" kern="0">
                          <a:solidFill>
                            <a:schemeClr val="tx1"/>
                          </a:solidFill>
                          <a:effectLst/>
                        </a:rPr>
                        <a:t>Central American</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dirty="0">
                          <a:solidFill>
                            <a:schemeClr val="tx1"/>
                          </a:solidFill>
                          <a:effectLst/>
                        </a:rPr>
                        <a:t>0.1070</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a:solidFill>
                            <a:schemeClr val="tx1"/>
                          </a:solidFill>
                          <a:effectLst/>
                        </a:rPr>
                        <a:t>0.4510</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a:solidFill>
                            <a:schemeClr val="tx1"/>
                          </a:solidFill>
                          <a:effectLst/>
                        </a:rPr>
                        <a:t>0.4420</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174004003"/>
                  </a:ext>
                </a:extLst>
              </a:tr>
              <a:tr h="203200">
                <a:tc>
                  <a:txBody>
                    <a:bodyPr/>
                    <a:lstStyle/>
                    <a:p>
                      <a:pPr marL="0" marR="0" algn="ctr">
                        <a:spcBef>
                          <a:spcPts val="0"/>
                        </a:spcBef>
                        <a:spcAft>
                          <a:spcPts val="0"/>
                        </a:spcAft>
                      </a:pPr>
                      <a:r>
                        <a:rPr lang="en-US" sz="1400" b="0" kern="0">
                          <a:solidFill>
                            <a:schemeClr val="tx1"/>
                          </a:solidFill>
                          <a:effectLst/>
                        </a:rPr>
                        <a:t>Cuban</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a:solidFill>
                            <a:schemeClr val="tx1"/>
                          </a:solidFill>
                          <a:effectLst/>
                        </a:rPr>
                        <a:t>0.1550</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dirty="0">
                          <a:solidFill>
                            <a:schemeClr val="tx1"/>
                          </a:solidFill>
                          <a:effectLst/>
                        </a:rPr>
                        <a:t>0.0578</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a:solidFill>
                            <a:schemeClr val="tx1"/>
                          </a:solidFill>
                          <a:effectLst/>
                        </a:rPr>
                        <a:t>0.7870</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4063589854"/>
                  </a:ext>
                </a:extLst>
              </a:tr>
              <a:tr h="203200">
                <a:tc>
                  <a:txBody>
                    <a:bodyPr/>
                    <a:lstStyle/>
                    <a:p>
                      <a:pPr marL="0" marR="0" algn="ctr">
                        <a:spcBef>
                          <a:spcPts val="0"/>
                        </a:spcBef>
                        <a:spcAft>
                          <a:spcPts val="0"/>
                        </a:spcAft>
                      </a:pPr>
                      <a:r>
                        <a:rPr lang="en-US" sz="1400" b="0" kern="0">
                          <a:solidFill>
                            <a:schemeClr val="tx1"/>
                          </a:solidFill>
                          <a:effectLst/>
                        </a:rPr>
                        <a:t>Dominican</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dirty="0">
                          <a:solidFill>
                            <a:schemeClr val="tx1"/>
                          </a:solidFill>
                          <a:effectLst/>
                        </a:rPr>
                        <a:t>0.4390</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dirty="0">
                          <a:solidFill>
                            <a:schemeClr val="tx1"/>
                          </a:solidFill>
                          <a:effectLst/>
                        </a:rPr>
                        <a:t>0.0651</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dirty="0">
                          <a:solidFill>
                            <a:schemeClr val="tx1"/>
                          </a:solidFill>
                          <a:effectLst/>
                        </a:rPr>
                        <a:t>0.4960</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542569873"/>
                  </a:ext>
                </a:extLst>
              </a:tr>
              <a:tr h="203200">
                <a:tc>
                  <a:txBody>
                    <a:bodyPr/>
                    <a:lstStyle/>
                    <a:p>
                      <a:pPr marL="0" marR="0" algn="ctr">
                        <a:spcBef>
                          <a:spcPts val="0"/>
                        </a:spcBef>
                        <a:spcAft>
                          <a:spcPts val="0"/>
                        </a:spcAft>
                      </a:pPr>
                      <a:r>
                        <a:rPr lang="en-US" sz="1400" b="0" kern="0">
                          <a:solidFill>
                            <a:schemeClr val="tx1"/>
                          </a:solidFill>
                          <a:effectLst/>
                        </a:rPr>
                        <a:t>Mexican</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a:solidFill>
                            <a:schemeClr val="tx1"/>
                          </a:solidFill>
                          <a:effectLst/>
                        </a:rPr>
                        <a:t>0.0436</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a:solidFill>
                            <a:schemeClr val="tx1"/>
                          </a:solidFill>
                          <a:effectLst/>
                        </a:rPr>
                        <a:t>0.4890</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dirty="0">
                          <a:solidFill>
                            <a:schemeClr val="tx1"/>
                          </a:solidFill>
                          <a:effectLst/>
                        </a:rPr>
                        <a:t>0.4680</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2606599156"/>
                  </a:ext>
                </a:extLst>
              </a:tr>
              <a:tr h="203200">
                <a:tc>
                  <a:txBody>
                    <a:bodyPr/>
                    <a:lstStyle/>
                    <a:p>
                      <a:pPr marL="0" marR="0" algn="ctr">
                        <a:spcBef>
                          <a:spcPts val="0"/>
                        </a:spcBef>
                        <a:spcAft>
                          <a:spcPts val="0"/>
                        </a:spcAft>
                      </a:pPr>
                      <a:r>
                        <a:rPr lang="en-US" sz="1400" b="0" kern="0" dirty="0">
                          <a:solidFill>
                            <a:schemeClr val="tx1"/>
                          </a:solidFill>
                          <a:effectLst/>
                        </a:rPr>
                        <a:t>Puerto Rican</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a:solidFill>
                            <a:schemeClr val="tx1"/>
                          </a:solidFill>
                          <a:effectLst/>
                        </a:rPr>
                        <a:t>0.2200</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a:solidFill>
                            <a:schemeClr val="tx1"/>
                          </a:solidFill>
                          <a:effectLst/>
                        </a:rPr>
                        <a:t>0.1390</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dirty="0">
                          <a:solidFill>
                            <a:schemeClr val="tx1"/>
                          </a:solidFill>
                          <a:effectLst/>
                        </a:rPr>
                        <a:t>0.6420</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901488812"/>
                  </a:ext>
                </a:extLst>
              </a:tr>
              <a:tr h="203200">
                <a:tc>
                  <a:txBody>
                    <a:bodyPr/>
                    <a:lstStyle/>
                    <a:p>
                      <a:pPr marL="0" marR="0" algn="ctr">
                        <a:spcBef>
                          <a:spcPts val="0"/>
                        </a:spcBef>
                        <a:spcAft>
                          <a:spcPts val="0"/>
                        </a:spcAft>
                      </a:pPr>
                      <a:r>
                        <a:rPr lang="en-US" sz="1400" b="0" kern="0">
                          <a:solidFill>
                            <a:schemeClr val="tx1"/>
                          </a:solidFill>
                          <a:effectLst/>
                        </a:rPr>
                        <a:t>South American</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a:solidFill>
                            <a:schemeClr val="tx1"/>
                          </a:solidFill>
                          <a:effectLst/>
                        </a:rPr>
                        <a:t>0.0642</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a:solidFill>
                            <a:schemeClr val="tx1"/>
                          </a:solidFill>
                          <a:effectLst/>
                        </a:rPr>
                        <a:t>0.4480</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400" b="0" kern="0" dirty="0">
                          <a:solidFill>
                            <a:schemeClr val="tx1"/>
                          </a:solidFill>
                          <a:effectLst/>
                        </a:rPr>
                        <a:t>0.4880</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488613304"/>
                  </a:ext>
                </a:extLst>
              </a:tr>
              <a:tr h="203200">
                <a:tc>
                  <a:txBody>
                    <a:bodyPr/>
                    <a:lstStyle/>
                    <a:p>
                      <a:pPr marL="0" marR="0" algn="ctr">
                        <a:spcBef>
                          <a:spcPts val="0"/>
                        </a:spcBef>
                        <a:spcAft>
                          <a:spcPts val="0"/>
                        </a:spcAft>
                      </a:pPr>
                      <a:r>
                        <a:rPr lang="en-US" sz="1400" b="0" kern="0" dirty="0">
                          <a:solidFill>
                            <a:schemeClr val="tx1"/>
                          </a:solidFill>
                          <a:effectLst/>
                        </a:rPr>
                        <a:t>Overall</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a:solidFill>
                            <a:schemeClr val="tx1"/>
                          </a:solidFill>
                          <a:effectLst/>
                        </a:rPr>
                        <a:t>0.1425</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a:solidFill>
                            <a:schemeClr val="tx1"/>
                          </a:solidFill>
                          <a:effectLst/>
                        </a:rPr>
                        <a:t>0.2979</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rPr>
                        <a:t>0.5596</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898830"/>
                  </a:ext>
                </a:extLst>
              </a:tr>
            </a:tbl>
          </a:graphicData>
        </a:graphic>
      </p:graphicFrame>
      <p:pic>
        <p:nvPicPr>
          <p:cNvPr id="4" name="Picture 3" descr="A screenshot of a colorful screen&#10;&#10;Description automatically generated with medium confidence">
            <a:extLst>
              <a:ext uri="{FF2B5EF4-FFF2-40B4-BE49-F238E27FC236}">
                <a16:creationId xmlns:a16="http://schemas.microsoft.com/office/drawing/2014/main" id="{A15B2429-040C-928D-A68A-B9303AE4C2FF}"/>
              </a:ext>
            </a:extLst>
          </p:cNvPr>
          <p:cNvPicPr>
            <a:picLocks noChangeAspect="1"/>
          </p:cNvPicPr>
          <p:nvPr/>
        </p:nvPicPr>
        <p:blipFill>
          <a:blip r:embed="rId3"/>
          <a:stretch>
            <a:fillRect/>
          </a:stretch>
        </p:blipFill>
        <p:spPr>
          <a:xfrm>
            <a:off x="4590081" y="3385602"/>
            <a:ext cx="7471752" cy="2286000"/>
          </a:xfrm>
          <a:prstGeom prst="rect">
            <a:avLst/>
          </a:prstGeom>
        </p:spPr>
      </p:pic>
      <p:sp>
        <p:nvSpPr>
          <p:cNvPr id="5" name="TextBox 4">
            <a:extLst>
              <a:ext uri="{FF2B5EF4-FFF2-40B4-BE49-F238E27FC236}">
                <a16:creationId xmlns:a16="http://schemas.microsoft.com/office/drawing/2014/main" id="{F70CC7C4-E247-8B33-D170-CA823DD52553}"/>
              </a:ext>
            </a:extLst>
          </p:cNvPr>
          <p:cNvSpPr txBox="1"/>
          <p:nvPr/>
        </p:nvSpPr>
        <p:spPr>
          <a:xfrm>
            <a:off x="5560413" y="5689187"/>
            <a:ext cx="4791440" cy="523220"/>
          </a:xfrm>
          <a:prstGeom prst="rect">
            <a:avLst/>
          </a:prstGeom>
          <a:noFill/>
        </p:spPr>
        <p:txBody>
          <a:bodyPr wrap="none" rtlCol="0">
            <a:spAutoFit/>
          </a:bodyPr>
          <a:lstStyle/>
          <a:p>
            <a:pPr algn="ctr"/>
            <a:r>
              <a:rPr lang="en-US" sz="1400" dirty="0"/>
              <a:t>Fig 18. Admixture proportions among subgroups in HCHS/SOL</a:t>
            </a:r>
          </a:p>
          <a:p>
            <a:pPr algn="ctr"/>
            <a:r>
              <a:rPr lang="en-US" sz="1400" dirty="0"/>
              <a:t>(</a:t>
            </a:r>
            <a:r>
              <a:rPr lang="en-US" sz="1400" dirty="0" err="1"/>
              <a:t>cr</a:t>
            </a:r>
            <a:r>
              <a:rPr lang="en-US" sz="1400" dirty="0"/>
              <a:t>: </a:t>
            </a:r>
            <a:r>
              <a:rPr lang="en-US" sz="1400" dirty="0" err="1"/>
              <a:t>Conomous</a:t>
            </a:r>
            <a:r>
              <a:rPr lang="en-US" sz="1400" dirty="0"/>
              <a:t> et al. </a:t>
            </a:r>
            <a:r>
              <a:rPr lang="en-US" sz="1400" i="1" dirty="0"/>
              <a:t>Am J Hum Genet.</a:t>
            </a:r>
            <a:r>
              <a:rPr lang="en-US" sz="1400" dirty="0"/>
              <a:t>)</a:t>
            </a:r>
          </a:p>
        </p:txBody>
      </p:sp>
      <p:sp>
        <p:nvSpPr>
          <p:cNvPr id="6" name="TextBox 5">
            <a:extLst>
              <a:ext uri="{FF2B5EF4-FFF2-40B4-BE49-F238E27FC236}">
                <a16:creationId xmlns:a16="http://schemas.microsoft.com/office/drawing/2014/main" id="{EA806829-B89A-C1D7-A5AE-0B2E03A6DA9A}"/>
              </a:ext>
            </a:extLst>
          </p:cNvPr>
          <p:cNvSpPr txBox="1"/>
          <p:nvPr/>
        </p:nvSpPr>
        <p:spPr>
          <a:xfrm>
            <a:off x="386804" y="3306944"/>
            <a:ext cx="3955777" cy="523220"/>
          </a:xfrm>
          <a:prstGeom prst="rect">
            <a:avLst/>
          </a:prstGeom>
          <a:noFill/>
        </p:spPr>
        <p:txBody>
          <a:bodyPr wrap="square" rtlCol="0">
            <a:spAutoFit/>
          </a:bodyPr>
          <a:lstStyle/>
          <a:p>
            <a:pPr algn="ctr"/>
            <a:r>
              <a:rPr lang="en-US" sz="1400" dirty="0"/>
              <a:t>Table 14. Continental global ancestry distribution among subgroups in HCHS/SOL</a:t>
            </a:r>
          </a:p>
        </p:txBody>
      </p:sp>
    </p:spTree>
    <p:extLst>
      <p:ext uri="{BB962C8B-B14F-4D97-AF65-F5344CB8AC3E}">
        <p14:creationId xmlns:p14="http://schemas.microsoft.com/office/powerpoint/2010/main" val="621388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11274240" cy="584775"/>
          </a:xfrm>
          <a:prstGeom prst="rect">
            <a:avLst/>
          </a:prstGeom>
          <a:noFill/>
        </p:spPr>
        <p:txBody>
          <a:bodyPr wrap="none" rtlCol="0">
            <a:spAutoFit/>
          </a:bodyPr>
          <a:lstStyle/>
          <a:p>
            <a:r>
              <a:rPr lang="en-US" sz="3200" b="1" dirty="0"/>
              <a:t>Aim 3: Detect asthma-associated susceptible loci in HCHS/SOL</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11297653" cy="646331"/>
              </a:xfrm>
              <a:prstGeom prst="rect">
                <a:avLst/>
              </a:prstGeom>
              <a:noFill/>
            </p:spPr>
            <p:txBody>
              <a:bodyPr wrap="square" rtlCol="0">
                <a:spAutoFit/>
              </a:bodyPr>
              <a:lstStyle/>
              <a:p>
                <a:r>
                  <a:rPr lang="en-US" b="1" dirty="0"/>
                  <a:t>Results</a:t>
                </a:r>
              </a:p>
              <a:p>
                <a:pPr marL="285750" indent="-285750">
                  <a:buFont typeface="Arial" panose="020B0604020202020204" pitchFamily="34" charset="0"/>
                  <a:buChar char="•"/>
                </a:pPr>
                <a:r>
                  <a:rPr lang="en-US" b="1" i="1" dirty="0"/>
                  <a:t>Global PCs and the ancestry projection matrix </a:t>
                </a:r>
                <a14:m>
                  <m:oMath xmlns:m="http://schemas.openxmlformats.org/officeDocument/2006/math">
                    <m:r>
                      <a:rPr lang="en-US" b="1" i="1" smtClean="0">
                        <a:latin typeface="Cambria Math" panose="02040503050406030204" pitchFamily="18" charset="0"/>
                      </a:rPr>
                      <m:t>𝝍</m:t>
                    </m:r>
                  </m:oMath>
                </a14:m>
                <a:endParaRPr lang="en-US" dirty="0"/>
              </a:p>
            </p:txBody>
          </p:sp>
        </mc:Choice>
        <mc:Fallback xmlns="">
          <p:sp>
            <p:nvSpPr>
              <p:cNvPr id="22" name="TextBox 21">
                <a:extLst>
                  <a:ext uri="{FF2B5EF4-FFF2-40B4-BE49-F238E27FC236}">
                    <a16:creationId xmlns:a16="http://schemas.microsoft.com/office/drawing/2014/main" id="{0C652F0A-CCC5-BD0C-4DE2-F2002A831F8E}"/>
                  </a:ext>
                </a:extLst>
              </p:cNvPr>
              <p:cNvSpPr txBox="1">
                <a:spLocks noRot="1" noChangeAspect="1" noMove="1" noResize="1" noEditPoints="1" noAdjustHandles="1" noChangeArrowheads="1" noChangeShapeType="1" noTextEdit="1"/>
              </p:cNvSpPr>
              <p:nvPr/>
            </p:nvSpPr>
            <p:spPr>
              <a:xfrm>
                <a:off x="444452" y="998620"/>
                <a:ext cx="11297653" cy="646331"/>
              </a:xfrm>
              <a:prstGeom prst="rect">
                <a:avLst/>
              </a:prstGeom>
              <a:blipFill>
                <a:blip r:embed="rId3"/>
                <a:stretch>
                  <a:fillRect l="-562" t="-3846" b="-13462"/>
                </a:stretch>
              </a:blipFill>
            </p:spPr>
            <p:txBody>
              <a:bodyPr/>
              <a:lstStyle/>
              <a:p>
                <a:r>
                  <a:rPr lang="en-US">
                    <a:noFill/>
                  </a:rPr>
                  <a:t> </a:t>
                </a:r>
              </a:p>
            </p:txBody>
          </p:sp>
        </mc:Fallback>
      </mc:AlternateContent>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34</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0CC7C4-E247-8B33-D170-CA823DD52553}"/>
                  </a:ext>
                </a:extLst>
              </p:cNvPr>
              <p:cNvSpPr txBox="1"/>
              <p:nvPr/>
            </p:nvSpPr>
            <p:spPr>
              <a:xfrm>
                <a:off x="6925189" y="5290320"/>
                <a:ext cx="2836803" cy="307777"/>
              </a:xfrm>
              <a:prstGeom prst="rect">
                <a:avLst/>
              </a:prstGeom>
              <a:noFill/>
            </p:spPr>
            <p:txBody>
              <a:bodyPr wrap="none" rtlCol="0">
                <a:spAutoFit/>
              </a:bodyPr>
              <a:lstStyle/>
              <a:p>
                <a:pPr algn="ctr"/>
                <a:r>
                  <a:rPr lang="en-US" sz="1400" dirty="0"/>
                  <a:t>Fig 20. Ancestry projection matrix </a:t>
                </a:r>
                <a14:m>
                  <m:oMath xmlns:m="http://schemas.openxmlformats.org/officeDocument/2006/math">
                    <m:r>
                      <a:rPr lang="en-US" sz="1400" b="0" i="1" smtClean="0">
                        <a:latin typeface="Cambria Math" panose="02040503050406030204" pitchFamily="18" charset="0"/>
                      </a:rPr>
                      <m:t>𝜓</m:t>
                    </m:r>
                  </m:oMath>
                </a14:m>
                <a:endParaRPr lang="en-US" sz="1400" dirty="0"/>
              </a:p>
            </p:txBody>
          </p:sp>
        </mc:Choice>
        <mc:Fallback xmlns="">
          <p:sp>
            <p:nvSpPr>
              <p:cNvPr id="5" name="TextBox 4">
                <a:extLst>
                  <a:ext uri="{FF2B5EF4-FFF2-40B4-BE49-F238E27FC236}">
                    <a16:creationId xmlns:a16="http://schemas.microsoft.com/office/drawing/2014/main" id="{F70CC7C4-E247-8B33-D170-CA823DD52553}"/>
                  </a:ext>
                </a:extLst>
              </p:cNvPr>
              <p:cNvSpPr txBox="1">
                <a:spLocks noRot="1" noChangeAspect="1" noMove="1" noResize="1" noEditPoints="1" noAdjustHandles="1" noChangeArrowheads="1" noChangeShapeType="1" noTextEdit="1"/>
              </p:cNvSpPr>
              <p:nvPr/>
            </p:nvSpPr>
            <p:spPr>
              <a:xfrm>
                <a:off x="6925189" y="5290320"/>
                <a:ext cx="2836803" cy="307777"/>
              </a:xfrm>
              <a:prstGeom prst="rect">
                <a:avLst/>
              </a:prstGeom>
              <a:blipFill>
                <a:blip r:embed="rId4"/>
                <a:stretch>
                  <a:fillRect l="-446" t="-4000" b="-2000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A806829-B89A-C1D7-A5AE-0B2E03A6DA9A}"/>
              </a:ext>
            </a:extLst>
          </p:cNvPr>
          <p:cNvSpPr txBox="1"/>
          <p:nvPr/>
        </p:nvSpPr>
        <p:spPr>
          <a:xfrm>
            <a:off x="436497" y="5290320"/>
            <a:ext cx="3955777" cy="307777"/>
          </a:xfrm>
          <a:prstGeom prst="rect">
            <a:avLst/>
          </a:prstGeom>
          <a:noFill/>
        </p:spPr>
        <p:txBody>
          <a:bodyPr wrap="square" rtlCol="0">
            <a:spAutoFit/>
          </a:bodyPr>
          <a:lstStyle/>
          <a:p>
            <a:pPr algn="ctr"/>
            <a:r>
              <a:rPr lang="en-US" sz="1400" dirty="0"/>
              <a:t>Fig 19. Global PCs</a:t>
            </a:r>
          </a:p>
        </p:txBody>
      </p:sp>
      <p:pic>
        <p:nvPicPr>
          <p:cNvPr id="7" name="Picture 6">
            <a:extLst>
              <a:ext uri="{FF2B5EF4-FFF2-40B4-BE49-F238E27FC236}">
                <a16:creationId xmlns:a16="http://schemas.microsoft.com/office/drawing/2014/main" id="{363A3FEC-512C-77DD-31FD-77978494D5B1}"/>
              </a:ext>
            </a:extLst>
          </p:cNvPr>
          <p:cNvPicPr>
            <a:picLocks noChangeAspect="1"/>
          </p:cNvPicPr>
          <p:nvPr/>
        </p:nvPicPr>
        <p:blipFill rotWithShape="1">
          <a:blip r:embed="rId5"/>
          <a:srcRect t="20914" b="20904"/>
          <a:stretch/>
        </p:blipFill>
        <p:spPr>
          <a:xfrm>
            <a:off x="444452" y="2089920"/>
            <a:ext cx="5500616" cy="3200400"/>
          </a:xfrm>
          <a:prstGeom prst="rect">
            <a:avLst/>
          </a:prstGeom>
        </p:spPr>
      </p:pic>
      <p:pic>
        <p:nvPicPr>
          <p:cNvPr id="9" name="Picture 8" descr="A graph of a graph with colorful dots&#10;&#10;Description automatically generated with medium confidence">
            <a:extLst>
              <a:ext uri="{FF2B5EF4-FFF2-40B4-BE49-F238E27FC236}">
                <a16:creationId xmlns:a16="http://schemas.microsoft.com/office/drawing/2014/main" id="{A67A5D94-8F22-D6CA-CBB0-742DD801AEBB}"/>
              </a:ext>
            </a:extLst>
          </p:cNvPr>
          <p:cNvPicPr>
            <a:picLocks noChangeAspect="1"/>
          </p:cNvPicPr>
          <p:nvPr/>
        </p:nvPicPr>
        <p:blipFill rotWithShape="1">
          <a:blip r:embed="rId6"/>
          <a:srcRect t="21323" b="20494"/>
          <a:stretch/>
        </p:blipFill>
        <p:spPr>
          <a:xfrm>
            <a:off x="6254888" y="2089920"/>
            <a:ext cx="5500615" cy="3200400"/>
          </a:xfrm>
          <a:prstGeom prst="rect">
            <a:avLst/>
          </a:prstGeom>
        </p:spPr>
      </p:pic>
    </p:spTree>
    <p:extLst>
      <p:ext uri="{BB962C8B-B14F-4D97-AF65-F5344CB8AC3E}">
        <p14:creationId xmlns:p14="http://schemas.microsoft.com/office/powerpoint/2010/main" val="26405614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11274240" cy="584775"/>
          </a:xfrm>
          <a:prstGeom prst="rect">
            <a:avLst/>
          </a:prstGeom>
          <a:noFill/>
        </p:spPr>
        <p:txBody>
          <a:bodyPr wrap="none" rtlCol="0">
            <a:spAutoFit/>
          </a:bodyPr>
          <a:lstStyle/>
          <a:p>
            <a:r>
              <a:rPr lang="en-US" sz="3200" b="1" dirty="0"/>
              <a:t>Aim 3: Detect asthma-associated susceptible loci in HCHS/SOL</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11297653" cy="1200329"/>
          </a:xfrm>
          <a:prstGeom prst="rect">
            <a:avLst/>
          </a:prstGeom>
          <a:noFill/>
        </p:spPr>
        <p:txBody>
          <a:bodyPr wrap="square" rtlCol="0">
            <a:spAutoFit/>
          </a:bodyPr>
          <a:lstStyle/>
          <a:p>
            <a:r>
              <a:rPr lang="en-US" b="1" dirty="0"/>
              <a:t>Results</a:t>
            </a:r>
          </a:p>
          <a:p>
            <a:pPr marL="285750" indent="-285750">
              <a:buFont typeface="Arial" panose="020B0604020202020204" pitchFamily="34" charset="0"/>
              <a:buChar char="•"/>
            </a:pPr>
            <a:r>
              <a:rPr lang="en-US" b="1" i="1" dirty="0"/>
              <a:t>Manhattan plots</a:t>
            </a:r>
          </a:p>
          <a:p>
            <a:pPr marL="742950" lvl="1" indent="-285750">
              <a:buFont typeface="Arial" panose="020B0604020202020204" pitchFamily="34" charset="0"/>
              <a:buChar char="•"/>
            </a:pPr>
            <a:r>
              <a:rPr lang="en-US" dirty="0"/>
              <a:t>A significant band with 19 significant SNPs identified</a:t>
            </a:r>
          </a:p>
          <a:p>
            <a:pPr marL="742950" lvl="1" indent="-285750">
              <a:buFont typeface="Arial" panose="020B0604020202020204" pitchFamily="34" charset="0"/>
              <a:buChar char="•"/>
            </a:pPr>
            <a:r>
              <a:rPr lang="en-US" dirty="0"/>
              <a:t>Lasts 29 </a:t>
            </a:r>
            <a:r>
              <a:rPr lang="en-US" dirty="0" err="1"/>
              <a:t>kbp</a:t>
            </a:r>
            <a:r>
              <a:rPr lang="en-US" dirty="0"/>
              <a:t> and locates within HLA-DQ on chr6</a:t>
            </a:r>
          </a:p>
        </p:txBody>
      </p:sp>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35</a:t>
            </a:fld>
            <a:endParaRPr lang="en-US" dirty="0"/>
          </a:p>
        </p:txBody>
      </p:sp>
      <p:sp>
        <p:nvSpPr>
          <p:cNvPr id="5" name="TextBox 4">
            <a:extLst>
              <a:ext uri="{FF2B5EF4-FFF2-40B4-BE49-F238E27FC236}">
                <a16:creationId xmlns:a16="http://schemas.microsoft.com/office/drawing/2014/main" id="{F70CC7C4-E247-8B33-D170-CA823DD52553}"/>
              </a:ext>
            </a:extLst>
          </p:cNvPr>
          <p:cNvSpPr txBox="1"/>
          <p:nvPr/>
        </p:nvSpPr>
        <p:spPr>
          <a:xfrm>
            <a:off x="8834384" y="3271127"/>
            <a:ext cx="1193853" cy="307777"/>
          </a:xfrm>
          <a:prstGeom prst="rect">
            <a:avLst/>
          </a:prstGeom>
          <a:noFill/>
        </p:spPr>
        <p:txBody>
          <a:bodyPr wrap="none" rtlCol="0">
            <a:spAutoFit/>
          </a:bodyPr>
          <a:lstStyle/>
          <a:p>
            <a:pPr algn="ctr"/>
            <a:r>
              <a:rPr lang="en-US" sz="1400" dirty="0"/>
              <a:t>a) LOCATOR</a:t>
            </a:r>
          </a:p>
        </p:txBody>
      </p:sp>
      <p:sp>
        <p:nvSpPr>
          <p:cNvPr id="6" name="TextBox 5">
            <a:extLst>
              <a:ext uri="{FF2B5EF4-FFF2-40B4-BE49-F238E27FC236}">
                <a16:creationId xmlns:a16="http://schemas.microsoft.com/office/drawing/2014/main" id="{EA806829-B89A-C1D7-A5AE-0B2E03A6DA9A}"/>
              </a:ext>
            </a:extLst>
          </p:cNvPr>
          <p:cNvSpPr txBox="1"/>
          <p:nvPr/>
        </p:nvSpPr>
        <p:spPr>
          <a:xfrm>
            <a:off x="8271778" y="5961962"/>
            <a:ext cx="2952161" cy="307777"/>
          </a:xfrm>
          <a:prstGeom prst="rect">
            <a:avLst/>
          </a:prstGeom>
          <a:noFill/>
        </p:spPr>
        <p:txBody>
          <a:bodyPr wrap="square" rtlCol="0">
            <a:spAutoFit/>
          </a:bodyPr>
          <a:lstStyle/>
          <a:p>
            <a:pPr algn="ctr"/>
            <a:r>
              <a:rPr lang="en-US" sz="1400" dirty="0"/>
              <a:t>Fig 21. Manhattan plots</a:t>
            </a:r>
          </a:p>
        </p:txBody>
      </p:sp>
      <p:pic>
        <p:nvPicPr>
          <p:cNvPr id="3" name="Picture 2" descr="A graph showing the number of chromosome&#10;&#10;Description automatically generated">
            <a:extLst>
              <a:ext uri="{FF2B5EF4-FFF2-40B4-BE49-F238E27FC236}">
                <a16:creationId xmlns:a16="http://schemas.microsoft.com/office/drawing/2014/main" id="{BE9D0715-4E35-0851-D9B2-56443F033BC6}"/>
              </a:ext>
            </a:extLst>
          </p:cNvPr>
          <p:cNvPicPr>
            <a:picLocks noChangeAspect="1"/>
          </p:cNvPicPr>
          <p:nvPr/>
        </p:nvPicPr>
        <p:blipFill rotWithShape="1">
          <a:blip r:embed="rId3"/>
          <a:srcRect t="14611" b="3097"/>
          <a:stretch/>
        </p:blipFill>
        <p:spPr>
          <a:xfrm>
            <a:off x="3318119" y="2282016"/>
            <a:ext cx="5555763" cy="2286000"/>
          </a:xfrm>
          <a:prstGeom prst="rect">
            <a:avLst/>
          </a:prstGeom>
        </p:spPr>
      </p:pic>
      <p:pic>
        <p:nvPicPr>
          <p:cNvPr id="8" name="Picture 7" descr="A graph showing the number of chromosome&#10;&#10;Description automatically generated">
            <a:extLst>
              <a:ext uri="{FF2B5EF4-FFF2-40B4-BE49-F238E27FC236}">
                <a16:creationId xmlns:a16="http://schemas.microsoft.com/office/drawing/2014/main" id="{C67FE13C-128F-DE23-2035-56142AB9C71F}"/>
              </a:ext>
            </a:extLst>
          </p:cNvPr>
          <p:cNvPicPr>
            <a:picLocks noChangeAspect="1"/>
          </p:cNvPicPr>
          <p:nvPr/>
        </p:nvPicPr>
        <p:blipFill rotWithShape="1">
          <a:blip r:embed="rId4"/>
          <a:srcRect t="13492" b="4214"/>
          <a:stretch/>
        </p:blipFill>
        <p:spPr>
          <a:xfrm>
            <a:off x="3318119" y="4348864"/>
            <a:ext cx="5555763" cy="2286000"/>
          </a:xfrm>
          <a:prstGeom prst="rect">
            <a:avLst/>
          </a:prstGeom>
        </p:spPr>
      </p:pic>
      <p:sp>
        <p:nvSpPr>
          <p:cNvPr id="15" name="TextBox 14">
            <a:extLst>
              <a:ext uri="{FF2B5EF4-FFF2-40B4-BE49-F238E27FC236}">
                <a16:creationId xmlns:a16="http://schemas.microsoft.com/office/drawing/2014/main" id="{82C9999D-43A9-1EF4-92E4-2B23E762E27C}"/>
              </a:ext>
            </a:extLst>
          </p:cNvPr>
          <p:cNvSpPr txBox="1"/>
          <p:nvPr/>
        </p:nvSpPr>
        <p:spPr>
          <a:xfrm>
            <a:off x="8834384" y="5332417"/>
            <a:ext cx="1570623" cy="307777"/>
          </a:xfrm>
          <a:prstGeom prst="rect">
            <a:avLst/>
          </a:prstGeom>
          <a:noFill/>
        </p:spPr>
        <p:txBody>
          <a:bodyPr wrap="none" rtlCol="0">
            <a:spAutoFit/>
          </a:bodyPr>
          <a:lstStyle/>
          <a:p>
            <a:pPr algn="ctr"/>
            <a:r>
              <a:rPr lang="en-US" sz="1400" dirty="0"/>
              <a:t>b) Standard GWAS</a:t>
            </a:r>
          </a:p>
        </p:txBody>
      </p:sp>
    </p:spTree>
    <p:extLst>
      <p:ext uri="{BB962C8B-B14F-4D97-AF65-F5344CB8AC3E}">
        <p14:creationId xmlns:p14="http://schemas.microsoft.com/office/powerpoint/2010/main" val="315300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11274240" cy="584775"/>
          </a:xfrm>
          <a:prstGeom prst="rect">
            <a:avLst/>
          </a:prstGeom>
          <a:noFill/>
        </p:spPr>
        <p:txBody>
          <a:bodyPr wrap="none" rtlCol="0">
            <a:spAutoFit/>
          </a:bodyPr>
          <a:lstStyle/>
          <a:p>
            <a:r>
              <a:rPr lang="en-US" sz="3200" b="1" dirty="0"/>
              <a:t>Aim 3: Detect asthma-associated susceptible loci in HCHS/SOL</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11297653" cy="646331"/>
          </a:xfrm>
          <a:prstGeom prst="rect">
            <a:avLst/>
          </a:prstGeom>
          <a:noFill/>
        </p:spPr>
        <p:txBody>
          <a:bodyPr wrap="square" rtlCol="0">
            <a:spAutoFit/>
          </a:bodyPr>
          <a:lstStyle/>
          <a:p>
            <a:r>
              <a:rPr lang="en-US" b="1" dirty="0"/>
              <a:t>Results</a:t>
            </a:r>
          </a:p>
          <a:p>
            <a:pPr marL="285750" indent="-285750">
              <a:buFont typeface="Arial" panose="020B0604020202020204" pitchFamily="34" charset="0"/>
              <a:buChar char="•"/>
            </a:pPr>
            <a:r>
              <a:rPr lang="en-US" b="1" i="1" dirty="0"/>
              <a:t>Peak SNP rs9273400 (6:32627128)</a:t>
            </a:r>
            <a:endParaRPr lang="en-US" dirty="0"/>
          </a:p>
        </p:txBody>
      </p:sp>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36</a:t>
            </a:fld>
            <a:endParaRPr lang="en-US" dirty="0"/>
          </a:p>
        </p:txBody>
      </p:sp>
      <p:sp>
        <p:nvSpPr>
          <p:cNvPr id="5" name="TextBox 4">
            <a:extLst>
              <a:ext uri="{FF2B5EF4-FFF2-40B4-BE49-F238E27FC236}">
                <a16:creationId xmlns:a16="http://schemas.microsoft.com/office/drawing/2014/main" id="{F70CC7C4-E247-8B33-D170-CA823DD52553}"/>
              </a:ext>
            </a:extLst>
          </p:cNvPr>
          <p:cNvSpPr txBox="1"/>
          <p:nvPr/>
        </p:nvSpPr>
        <p:spPr>
          <a:xfrm>
            <a:off x="4526980" y="1713659"/>
            <a:ext cx="2707793" cy="307777"/>
          </a:xfrm>
          <a:prstGeom prst="rect">
            <a:avLst/>
          </a:prstGeom>
          <a:noFill/>
        </p:spPr>
        <p:txBody>
          <a:bodyPr wrap="none" rtlCol="0">
            <a:spAutoFit/>
          </a:bodyPr>
          <a:lstStyle/>
          <a:p>
            <a:pPr algn="ctr"/>
            <a:r>
              <a:rPr lang="en-US" sz="1400" dirty="0"/>
              <a:t>Table 15. Significant SNPs on chr6</a:t>
            </a:r>
          </a:p>
        </p:txBody>
      </p:sp>
      <p:cxnSp>
        <p:nvCxnSpPr>
          <p:cNvPr id="2" name="Straight Connector 1">
            <a:extLst>
              <a:ext uri="{FF2B5EF4-FFF2-40B4-BE49-F238E27FC236}">
                <a16:creationId xmlns:a16="http://schemas.microsoft.com/office/drawing/2014/main" id="{DF379A13-4C7D-568D-C490-25991C95987E}"/>
              </a:ext>
            </a:extLst>
          </p:cNvPr>
          <p:cNvCxnSpPr>
            <a:cxnSpLocks/>
          </p:cNvCxnSpPr>
          <p:nvPr/>
        </p:nvCxnSpPr>
        <p:spPr>
          <a:xfrm>
            <a:off x="447174" y="6578947"/>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6B603E44-498D-642E-C076-E7A80EE494C8}"/>
              </a:ext>
            </a:extLst>
          </p:cNvPr>
          <p:cNvSpPr txBox="1"/>
          <p:nvPr/>
        </p:nvSpPr>
        <p:spPr>
          <a:xfrm>
            <a:off x="635076" y="6578947"/>
            <a:ext cx="11149494" cy="276999"/>
          </a:xfrm>
          <a:prstGeom prst="rect">
            <a:avLst/>
          </a:prstGeom>
          <a:noFill/>
        </p:spPr>
        <p:txBody>
          <a:bodyPr wrap="square">
            <a:spAutoFit/>
          </a:bodyPr>
          <a:lstStyle/>
          <a:p>
            <a:r>
              <a:rPr lang="en-US" sz="1200" dirty="0"/>
              <a:t>*: Genome built in GRCH 37.</a:t>
            </a:r>
          </a:p>
        </p:txBody>
      </p:sp>
      <p:graphicFrame>
        <p:nvGraphicFramePr>
          <p:cNvPr id="3" name="Table 2">
            <a:extLst>
              <a:ext uri="{FF2B5EF4-FFF2-40B4-BE49-F238E27FC236}">
                <a16:creationId xmlns:a16="http://schemas.microsoft.com/office/drawing/2014/main" id="{39BCB209-E09C-0F17-6BB6-37949F29869B}"/>
              </a:ext>
            </a:extLst>
          </p:cNvPr>
          <p:cNvGraphicFramePr>
            <a:graphicFrameLocks noGrp="1"/>
          </p:cNvGraphicFramePr>
          <p:nvPr>
            <p:extLst>
              <p:ext uri="{D42A27DB-BD31-4B8C-83A1-F6EECF244321}">
                <p14:modId xmlns:p14="http://schemas.microsoft.com/office/powerpoint/2010/main" val="368321211"/>
              </p:ext>
            </p:extLst>
          </p:nvPr>
        </p:nvGraphicFramePr>
        <p:xfrm>
          <a:off x="1066800" y="2045481"/>
          <a:ext cx="10058400" cy="4224528"/>
        </p:xfrm>
        <a:graphic>
          <a:graphicData uri="http://schemas.openxmlformats.org/drawingml/2006/table">
            <a:tbl>
              <a:tblPr bandRow="1">
                <a:tableStyleId>{5C22544A-7EE6-4342-B048-85BDC9FD1C3A}</a:tableStyleId>
              </a:tblPr>
              <a:tblGrid>
                <a:gridCol w="914400">
                  <a:extLst>
                    <a:ext uri="{9D8B030D-6E8A-4147-A177-3AD203B41FA5}">
                      <a16:colId xmlns:a16="http://schemas.microsoft.com/office/drawing/2014/main" val="1331709959"/>
                    </a:ext>
                  </a:extLst>
                </a:gridCol>
                <a:gridCol w="274320">
                  <a:extLst>
                    <a:ext uri="{9D8B030D-6E8A-4147-A177-3AD203B41FA5}">
                      <a16:colId xmlns:a16="http://schemas.microsoft.com/office/drawing/2014/main" val="2501077642"/>
                    </a:ext>
                  </a:extLst>
                </a:gridCol>
                <a:gridCol w="731520">
                  <a:extLst>
                    <a:ext uri="{9D8B030D-6E8A-4147-A177-3AD203B41FA5}">
                      <a16:colId xmlns:a16="http://schemas.microsoft.com/office/drawing/2014/main" val="1503244638"/>
                    </a:ext>
                  </a:extLst>
                </a:gridCol>
                <a:gridCol w="274320">
                  <a:extLst>
                    <a:ext uri="{9D8B030D-6E8A-4147-A177-3AD203B41FA5}">
                      <a16:colId xmlns:a16="http://schemas.microsoft.com/office/drawing/2014/main" val="2431091692"/>
                    </a:ext>
                  </a:extLst>
                </a:gridCol>
                <a:gridCol w="274320">
                  <a:extLst>
                    <a:ext uri="{9D8B030D-6E8A-4147-A177-3AD203B41FA5}">
                      <a16:colId xmlns:a16="http://schemas.microsoft.com/office/drawing/2014/main" val="3343515857"/>
                    </a:ext>
                  </a:extLst>
                </a:gridCol>
                <a:gridCol w="457200">
                  <a:extLst>
                    <a:ext uri="{9D8B030D-6E8A-4147-A177-3AD203B41FA5}">
                      <a16:colId xmlns:a16="http://schemas.microsoft.com/office/drawing/2014/main" val="1133339471"/>
                    </a:ext>
                  </a:extLst>
                </a:gridCol>
                <a:gridCol w="731520">
                  <a:extLst>
                    <a:ext uri="{9D8B030D-6E8A-4147-A177-3AD203B41FA5}">
                      <a16:colId xmlns:a16="http://schemas.microsoft.com/office/drawing/2014/main" val="1015053133"/>
                    </a:ext>
                  </a:extLst>
                </a:gridCol>
                <a:gridCol w="1828800">
                  <a:extLst>
                    <a:ext uri="{9D8B030D-6E8A-4147-A177-3AD203B41FA5}">
                      <a16:colId xmlns:a16="http://schemas.microsoft.com/office/drawing/2014/main" val="2919099677"/>
                    </a:ext>
                  </a:extLst>
                </a:gridCol>
                <a:gridCol w="914400">
                  <a:extLst>
                    <a:ext uri="{9D8B030D-6E8A-4147-A177-3AD203B41FA5}">
                      <a16:colId xmlns:a16="http://schemas.microsoft.com/office/drawing/2014/main" val="1154246056"/>
                    </a:ext>
                  </a:extLst>
                </a:gridCol>
                <a:gridCol w="1828800">
                  <a:extLst>
                    <a:ext uri="{9D8B030D-6E8A-4147-A177-3AD203B41FA5}">
                      <a16:colId xmlns:a16="http://schemas.microsoft.com/office/drawing/2014/main" val="2948616498"/>
                    </a:ext>
                  </a:extLst>
                </a:gridCol>
                <a:gridCol w="914400">
                  <a:extLst>
                    <a:ext uri="{9D8B030D-6E8A-4147-A177-3AD203B41FA5}">
                      <a16:colId xmlns:a16="http://schemas.microsoft.com/office/drawing/2014/main" val="1306584280"/>
                    </a:ext>
                  </a:extLst>
                </a:gridCol>
                <a:gridCol w="914400">
                  <a:extLst>
                    <a:ext uri="{9D8B030D-6E8A-4147-A177-3AD203B41FA5}">
                      <a16:colId xmlns:a16="http://schemas.microsoft.com/office/drawing/2014/main" val="2260945646"/>
                    </a:ext>
                  </a:extLst>
                </a:gridCol>
              </a:tblGrid>
              <a:tr h="201168">
                <a:tc rowSpan="2">
                  <a:txBody>
                    <a:bodyPr/>
                    <a:lstStyle/>
                    <a:p>
                      <a:pPr marL="0" marR="0" algn="ctr">
                        <a:spcBef>
                          <a:spcPts val="0"/>
                        </a:spcBef>
                        <a:spcAft>
                          <a:spcPts val="0"/>
                        </a:spcAft>
                      </a:pPr>
                      <a:r>
                        <a:rPr lang="en-US" sz="1200" dirty="0">
                          <a:effectLst/>
                        </a:rPr>
                        <a:t>SNP</a:t>
                      </a:r>
                      <a:endParaRPr lang="en-US" sz="1200" dirty="0">
                        <a:effectLst/>
                        <a:latin typeface="Calibri" panose="020F0502020204030204" pitchFamily="34" charset="0"/>
                        <a:ea typeface="Calibri" panose="020F0502020204030204" pitchFamily="34" charset="0"/>
                      </a:endParaRPr>
                    </a:p>
                  </a:txBody>
                  <a:tcPr marL="20597" marR="2059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lgn="ctr">
                        <a:spcBef>
                          <a:spcPts val="0"/>
                        </a:spcBef>
                        <a:spcAft>
                          <a:spcPts val="0"/>
                        </a:spcAft>
                      </a:pPr>
                      <a:r>
                        <a:rPr lang="en-US" sz="1200" dirty="0">
                          <a:effectLst/>
                        </a:rPr>
                        <a:t>chr</a:t>
                      </a:r>
                      <a:endParaRPr lang="en-US" sz="1200" dirty="0">
                        <a:effectLst/>
                        <a:latin typeface="Calibri" panose="020F0502020204030204" pitchFamily="34" charset="0"/>
                        <a:ea typeface="Calibri" panose="020F0502020204030204" pitchFamily="34" charset="0"/>
                      </a:endParaRPr>
                    </a:p>
                  </a:txBody>
                  <a:tcPr marL="20597" marR="2059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lgn="ctr">
                        <a:spcBef>
                          <a:spcPts val="0"/>
                        </a:spcBef>
                        <a:spcAft>
                          <a:spcPts val="0"/>
                        </a:spcAft>
                      </a:pPr>
                      <a:r>
                        <a:rPr lang="en-US" sz="1200" dirty="0">
                          <a:effectLst/>
                        </a:rPr>
                        <a:t>Location</a:t>
                      </a:r>
                      <a:r>
                        <a:rPr lang="en-US" sz="1200" baseline="30000" dirty="0">
                          <a:effectLst/>
                        </a:rPr>
                        <a:t>1</a:t>
                      </a:r>
                      <a:endParaRPr lang="en-US" sz="1200" dirty="0">
                        <a:effectLst/>
                        <a:latin typeface="Calibri" panose="020F0502020204030204" pitchFamily="34" charset="0"/>
                        <a:ea typeface="Calibri" panose="020F0502020204030204" pitchFamily="34" charset="0"/>
                      </a:endParaRPr>
                    </a:p>
                  </a:txBody>
                  <a:tcPr marL="20597" marR="2059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lgn="ctr">
                        <a:spcBef>
                          <a:spcPts val="0"/>
                        </a:spcBef>
                        <a:spcAft>
                          <a:spcPts val="0"/>
                        </a:spcAft>
                      </a:pPr>
                      <a:r>
                        <a:rPr lang="en-US" sz="1200" dirty="0">
                          <a:effectLst/>
                        </a:rPr>
                        <a:t>ref</a:t>
                      </a:r>
                      <a:endParaRPr lang="en-US" sz="1200" dirty="0">
                        <a:effectLst/>
                        <a:latin typeface="Calibri" panose="020F0502020204030204" pitchFamily="34" charset="0"/>
                        <a:ea typeface="Calibri" panose="020F0502020204030204" pitchFamily="34" charset="0"/>
                      </a:endParaRPr>
                    </a:p>
                  </a:txBody>
                  <a:tcPr marL="20597" marR="2059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lgn="ctr">
                        <a:spcBef>
                          <a:spcPts val="0"/>
                        </a:spcBef>
                        <a:spcAft>
                          <a:spcPts val="0"/>
                        </a:spcAft>
                      </a:pPr>
                      <a:r>
                        <a:rPr lang="en-US" sz="1200" dirty="0">
                          <a:effectLst/>
                        </a:rPr>
                        <a:t>alt</a:t>
                      </a:r>
                      <a:endParaRPr lang="en-US" sz="1200" dirty="0">
                        <a:effectLst/>
                        <a:latin typeface="Calibri" panose="020F0502020204030204" pitchFamily="34" charset="0"/>
                        <a:ea typeface="Calibri" panose="020F0502020204030204" pitchFamily="34" charset="0"/>
                      </a:endParaRPr>
                    </a:p>
                  </a:txBody>
                  <a:tcPr marL="20597" marR="2059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lgn="ctr">
                        <a:spcBef>
                          <a:spcPts val="0"/>
                        </a:spcBef>
                        <a:spcAft>
                          <a:spcPts val="0"/>
                        </a:spcAft>
                      </a:pPr>
                      <a:r>
                        <a:rPr lang="en-US" sz="1200" dirty="0">
                          <a:effectLst/>
                        </a:rPr>
                        <a:t>miss rate</a:t>
                      </a:r>
                      <a:endParaRPr lang="en-US" sz="1200" dirty="0">
                        <a:effectLst/>
                        <a:latin typeface="Calibri" panose="020F0502020204030204" pitchFamily="34" charset="0"/>
                        <a:ea typeface="Calibri" panose="020F0502020204030204" pitchFamily="34" charset="0"/>
                      </a:endParaRPr>
                    </a:p>
                  </a:txBody>
                  <a:tcPr marL="20597" marR="2059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lgn="ctr">
                        <a:spcBef>
                          <a:spcPts val="0"/>
                        </a:spcBef>
                        <a:spcAft>
                          <a:spcPts val="0"/>
                        </a:spcAft>
                      </a:pPr>
                      <a:r>
                        <a:rPr lang="en-US" sz="1200" dirty="0">
                          <a:effectLst/>
                        </a:rPr>
                        <a:t>allele frequency</a:t>
                      </a:r>
                      <a:endParaRPr lang="en-US" sz="1200" dirty="0">
                        <a:effectLst/>
                        <a:latin typeface="Calibri" panose="020F0502020204030204" pitchFamily="34" charset="0"/>
                        <a:ea typeface="Calibri" panose="020F0502020204030204" pitchFamily="34" charset="0"/>
                      </a:endParaRPr>
                    </a:p>
                  </a:txBody>
                  <a:tcPr marL="20597" marR="2059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algn="ctr">
                        <a:spcBef>
                          <a:spcPts val="0"/>
                        </a:spcBef>
                        <a:spcAft>
                          <a:spcPts val="0"/>
                        </a:spcAft>
                      </a:pPr>
                      <a:r>
                        <a:rPr lang="en-US" sz="1200">
                          <a:effectLst/>
                        </a:rPr>
                        <a:t>LOCATOR</a:t>
                      </a:r>
                      <a:endParaRPr lang="en-US" sz="1200">
                        <a:effectLst/>
                        <a:latin typeface="Calibri" panose="020F0502020204030204" pitchFamily="34" charset="0"/>
                        <a:ea typeface="Calibri" panose="020F0502020204030204" pitchFamily="34" charset="0"/>
                      </a:endParaRPr>
                    </a:p>
                  </a:txBody>
                  <a:tcPr marL="20597" marR="2059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gridSpan="2">
                  <a:txBody>
                    <a:bodyPr/>
                    <a:lstStyle/>
                    <a:p>
                      <a:pPr marL="0" marR="0" algn="ctr">
                        <a:spcBef>
                          <a:spcPts val="0"/>
                        </a:spcBef>
                        <a:spcAft>
                          <a:spcPts val="0"/>
                        </a:spcAft>
                      </a:pPr>
                      <a:r>
                        <a:rPr lang="en-US" sz="1200">
                          <a:effectLst/>
                        </a:rPr>
                        <a:t>Standard GWAS</a:t>
                      </a:r>
                      <a:endParaRPr lang="en-US" sz="1200">
                        <a:effectLst/>
                        <a:latin typeface="Calibri" panose="020F0502020204030204" pitchFamily="34" charset="0"/>
                        <a:ea typeface="Calibri" panose="020F0502020204030204" pitchFamily="34" charset="0"/>
                      </a:endParaRPr>
                    </a:p>
                  </a:txBody>
                  <a:tcPr marL="20597" marR="2059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rowSpan="2">
                  <a:txBody>
                    <a:bodyPr/>
                    <a:lstStyle/>
                    <a:p>
                      <a:pPr marL="0" marR="0" algn="ctr">
                        <a:spcBef>
                          <a:spcPts val="0"/>
                        </a:spcBef>
                        <a:spcAft>
                          <a:spcPts val="0"/>
                        </a:spcAft>
                      </a:pPr>
                      <a:r>
                        <a:rPr lang="en-US" sz="1200" dirty="0">
                          <a:effectLst/>
                        </a:rPr>
                        <a:t>gene</a:t>
                      </a:r>
                      <a:endParaRPr lang="en-US" sz="1200" dirty="0">
                        <a:effectLst/>
                        <a:latin typeface="Calibri" panose="020F0502020204030204" pitchFamily="34" charset="0"/>
                        <a:ea typeface="Calibri" panose="020F0502020204030204" pitchFamily="34" charset="0"/>
                      </a:endParaRPr>
                    </a:p>
                  </a:txBody>
                  <a:tcPr marL="20597" marR="2059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2807195"/>
                  </a:ext>
                </a:extLst>
              </a:tr>
              <a:tr h="20116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1200" dirty="0">
                          <a:effectLst/>
                        </a:rPr>
                        <a:t>OR (95% CI)</a:t>
                      </a:r>
                      <a:endParaRPr lang="en-US" sz="1200" dirty="0">
                        <a:effectLst/>
                        <a:latin typeface="Calibri" panose="020F0502020204030204" pitchFamily="34" charset="0"/>
                        <a:ea typeface="Calibri" panose="020F0502020204030204" pitchFamily="34" charset="0"/>
                      </a:endParaRPr>
                    </a:p>
                  </a:txBody>
                  <a:tcPr marL="20597" marR="2059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p-value</a:t>
                      </a:r>
                      <a:endParaRPr lang="en-US" sz="1200" dirty="0">
                        <a:effectLst/>
                        <a:latin typeface="Calibri" panose="020F0502020204030204" pitchFamily="34" charset="0"/>
                        <a:ea typeface="Calibri" panose="020F0502020204030204" pitchFamily="34" charset="0"/>
                      </a:endParaRPr>
                    </a:p>
                  </a:txBody>
                  <a:tcPr marL="20597" marR="2059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OR (95% CI)</a:t>
                      </a:r>
                      <a:endParaRPr lang="en-US" sz="1200" dirty="0">
                        <a:effectLst/>
                        <a:latin typeface="Calibri" panose="020F0502020204030204" pitchFamily="34" charset="0"/>
                        <a:ea typeface="Calibri" panose="020F0502020204030204" pitchFamily="34" charset="0"/>
                      </a:endParaRPr>
                    </a:p>
                  </a:txBody>
                  <a:tcPr marL="20597" marR="2059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p-value</a:t>
                      </a:r>
                      <a:endParaRPr lang="en-US" sz="1200" dirty="0">
                        <a:effectLst/>
                        <a:latin typeface="Calibri" panose="020F0502020204030204" pitchFamily="34" charset="0"/>
                        <a:ea typeface="Calibri" panose="020F0502020204030204" pitchFamily="34" charset="0"/>
                      </a:endParaRPr>
                    </a:p>
                  </a:txBody>
                  <a:tcPr marL="20597" marR="2059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3081959663"/>
                  </a:ext>
                </a:extLst>
              </a:tr>
              <a:tr h="201168">
                <a:tc>
                  <a:txBody>
                    <a:bodyPr/>
                    <a:lstStyle/>
                    <a:p>
                      <a:pPr marL="0" marR="0" algn="ctr">
                        <a:spcBef>
                          <a:spcPts val="0"/>
                        </a:spcBef>
                        <a:spcAft>
                          <a:spcPts val="0"/>
                        </a:spcAft>
                      </a:pPr>
                      <a:r>
                        <a:rPr lang="en-US" sz="1200">
                          <a:effectLst/>
                        </a:rPr>
                        <a:t>rs1047989</a:t>
                      </a:r>
                      <a:endParaRPr lang="en-US" sz="1200">
                        <a:effectLst/>
                        <a:latin typeface="Calibri" panose="020F0502020204030204" pitchFamily="34" charset="0"/>
                        <a:ea typeface="Calibri" panose="020F0502020204030204" pitchFamily="34" charset="0"/>
                      </a:endParaRPr>
                    </a:p>
                  </a:txBody>
                  <a:tcPr marL="20597" marR="20597"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a:effectLst/>
                        </a:rPr>
                        <a:t>6</a:t>
                      </a:r>
                      <a:endParaRPr lang="en-US" sz="1200">
                        <a:effectLst/>
                        <a:latin typeface="Calibri" panose="020F0502020204030204" pitchFamily="34" charset="0"/>
                        <a:ea typeface="Calibri" panose="020F0502020204030204" pitchFamily="34" charset="0"/>
                      </a:endParaRPr>
                    </a:p>
                  </a:txBody>
                  <a:tcPr marL="20597" marR="20597"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a:effectLst/>
                        </a:rPr>
                        <a:t>32605257</a:t>
                      </a:r>
                      <a:endParaRPr lang="en-US" sz="1200">
                        <a:effectLst/>
                        <a:latin typeface="Calibri" panose="020F0502020204030204" pitchFamily="34" charset="0"/>
                        <a:ea typeface="Calibri" panose="020F0502020204030204" pitchFamily="34" charset="0"/>
                      </a:endParaRPr>
                    </a:p>
                  </a:txBody>
                  <a:tcPr marL="20597" marR="20597"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a:effectLst/>
                        </a:rPr>
                        <a:t>A</a:t>
                      </a:r>
                      <a:endParaRPr lang="en-US" sz="1200">
                        <a:effectLst/>
                        <a:latin typeface="Calibri" panose="020F0502020204030204" pitchFamily="34" charset="0"/>
                        <a:ea typeface="Calibri" panose="020F0502020204030204" pitchFamily="34" charset="0"/>
                      </a:endParaRPr>
                    </a:p>
                  </a:txBody>
                  <a:tcPr marL="20597" marR="20597"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a:effectLst/>
                        </a:rPr>
                        <a:t>C</a:t>
                      </a:r>
                      <a:endParaRPr lang="en-US" sz="1200">
                        <a:effectLst/>
                        <a:latin typeface="Calibri" panose="020F0502020204030204" pitchFamily="34" charset="0"/>
                        <a:ea typeface="Calibri" panose="020F0502020204030204" pitchFamily="34" charset="0"/>
                      </a:endParaRPr>
                    </a:p>
                  </a:txBody>
                  <a:tcPr marL="20597" marR="20597"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endParaRPr>
                    </a:p>
                  </a:txBody>
                  <a:tcPr marL="20597" marR="20597"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a:effectLst/>
                        </a:rPr>
                        <a:t>0.4242</a:t>
                      </a:r>
                      <a:endParaRPr lang="en-US" sz="1200">
                        <a:effectLst/>
                        <a:latin typeface="Calibri" panose="020F0502020204030204" pitchFamily="34" charset="0"/>
                        <a:ea typeface="Calibri" panose="020F0502020204030204" pitchFamily="34" charset="0"/>
                      </a:endParaRPr>
                    </a:p>
                  </a:txBody>
                  <a:tcPr marL="20597" marR="20597"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dirty="0">
                          <a:effectLst/>
                        </a:rPr>
                        <a:t>0.8039 (0.7756 – 0.8333)</a:t>
                      </a:r>
                      <a:endParaRPr lang="en-US" sz="1200" dirty="0">
                        <a:effectLst/>
                        <a:latin typeface="Calibri" panose="020F0502020204030204" pitchFamily="34" charset="0"/>
                        <a:ea typeface="Calibri" panose="020F0502020204030204" pitchFamily="34" charset="0"/>
                      </a:endParaRPr>
                    </a:p>
                  </a:txBody>
                  <a:tcPr marL="20597" marR="20597"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dirty="0">
                          <a:effectLst/>
                        </a:rPr>
                        <a:t>2.65E-08</a:t>
                      </a:r>
                      <a:endParaRPr lang="en-US" sz="1200" dirty="0">
                        <a:effectLst/>
                        <a:latin typeface="Calibri" panose="020F0502020204030204" pitchFamily="34" charset="0"/>
                        <a:ea typeface="Calibri" panose="020F0502020204030204" pitchFamily="34" charset="0"/>
                      </a:endParaRPr>
                    </a:p>
                  </a:txBody>
                  <a:tcPr marL="20597" marR="20597"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dirty="0">
                          <a:effectLst/>
                        </a:rPr>
                        <a:t>0.8311 (0.8045 – 0.8585)</a:t>
                      </a:r>
                      <a:endParaRPr lang="en-US" sz="1200" dirty="0">
                        <a:effectLst/>
                        <a:latin typeface="Calibri" panose="020F0502020204030204" pitchFamily="34" charset="0"/>
                        <a:ea typeface="Calibri" panose="020F0502020204030204" pitchFamily="34" charset="0"/>
                      </a:endParaRPr>
                    </a:p>
                  </a:txBody>
                  <a:tcPr marL="20597" marR="20597"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dirty="0">
                          <a:effectLst/>
                        </a:rPr>
                        <a:t>1.55E-06</a:t>
                      </a:r>
                      <a:endParaRPr lang="en-US" sz="1200" dirty="0">
                        <a:effectLst/>
                        <a:latin typeface="Calibri" panose="020F0502020204030204" pitchFamily="34" charset="0"/>
                        <a:ea typeface="Calibri" panose="020F0502020204030204" pitchFamily="34" charset="0"/>
                      </a:endParaRPr>
                    </a:p>
                  </a:txBody>
                  <a:tcPr marL="20597" marR="20597"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dirty="0">
                          <a:effectLst/>
                        </a:rPr>
                        <a:t>HLA-DQA1</a:t>
                      </a:r>
                      <a:endParaRPr lang="en-US" sz="1200" dirty="0">
                        <a:effectLst/>
                        <a:latin typeface="Calibri" panose="020F0502020204030204" pitchFamily="34" charset="0"/>
                        <a:ea typeface="Calibri" panose="020F0502020204030204" pitchFamily="34" charset="0"/>
                      </a:endParaRPr>
                    </a:p>
                  </a:txBody>
                  <a:tcPr marL="20597" marR="20597"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534823780"/>
                  </a:ext>
                </a:extLst>
              </a:tr>
              <a:tr h="201168">
                <a:tc>
                  <a:txBody>
                    <a:bodyPr/>
                    <a:lstStyle/>
                    <a:p>
                      <a:pPr marL="0" marR="0" algn="ctr">
                        <a:spcBef>
                          <a:spcPts val="0"/>
                        </a:spcBef>
                        <a:spcAft>
                          <a:spcPts val="0"/>
                        </a:spcAft>
                      </a:pPr>
                      <a:r>
                        <a:rPr lang="en-US" sz="1200">
                          <a:effectLst/>
                        </a:rPr>
                        <a:t>rs9272508</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32606325</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A</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G</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0.4304</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0.7955 (0.7659 – 0.8264)</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1.71E-08</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0.8234 (0.7956 – 0.8522)</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1.02E-06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HLA-DQA1</a:t>
                      </a:r>
                      <a:endParaRPr lang="en-US" sz="1200">
                        <a:effectLst/>
                        <a:latin typeface="Calibri" panose="020F0502020204030204" pitchFamily="34" charset="0"/>
                        <a:ea typeface="Calibri" panose="020F0502020204030204" pitchFamily="34" charset="0"/>
                      </a:endParaRPr>
                    </a:p>
                  </a:txBody>
                  <a:tcPr marL="20597" marR="20597" marT="0" marB="0" anchor="ctr">
                    <a:noFill/>
                  </a:tcPr>
                </a:tc>
                <a:extLst>
                  <a:ext uri="{0D108BD9-81ED-4DB2-BD59-A6C34878D82A}">
                    <a16:rowId xmlns:a16="http://schemas.microsoft.com/office/drawing/2014/main" val="2810045642"/>
                  </a:ext>
                </a:extLst>
              </a:tr>
              <a:tr h="201168">
                <a:tc>
                  <a:txBody>
                    <a:bodyPr/>
                    <a:lstStyle/>
                    <a:p>
                      <a:pPr marL="0" marR="0" algn="ctr">
                        <a:spcBef>
                          <a:spcPts val="0"/>
                        </a:spcBef>
                        <a:spcAft>
                          <a:spcPts val="0"/>
                        </a:spcAft>
                      </a:pPr>
                      <a:r>
                        <a:rPr lang="en-US" sz="1200">
                          <a:effectLst/>
                        </a:rPr>
                        <a:t>rs9272587</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32607510</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A</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G</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0.3894</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dirty="0">
                          <a:effectLst/>
                        </a:rPr>
                        <a:t>0.7951 (0.7643 – 0.8271)</a:t>
                      </a:r>
                      <a:endParaRPr lang="en-US" sz="1200" dirty="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4.86E-08</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0.8328 (0.8049 – 0.8616)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6.64E-06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HLA-DQA1</a:t>
                      </a:r>
                      <a:endParaRPr lang="en-US" sz="1200">
                        <a:effectLst/>
                        <a:latin typeface="Calibri" panose="020F0502020204030204" pitchFamily="34" charset="0"/>
                        <a:ea typeface="Calibri" panose="020F0502020204030204" pitchFamily="34" charset="0"/>
                      </a:endParaRPr>
                    </a:p>
                  </a:txBody>
                  <a:tcPr marL="20597" marR="20597" marT="0" marB="0" anchor="ctr">
                    <a:noFill/>
                  </a:tcPr>
                </a:tc>
                <a:extLst>
                  <a:ext uri="{0D108BD9-81ED-4DB2-BD59-A6C34878D82A}">
                    <a16:rowId xmlns:a16="http://schemas.microsoft.com/office/drawing/2014/main" val="898123421"/>
                  </a:ext>
                </a:extLst>
              </a:tr>
              <a:tr h="201168">
                <a:tc>
                  <a:txBody>
                    <a:bodyPr/>
                    <a:lstStyle/>
                    <a:p>
                      <a:pPr marL="0" marR="0" algn="ctr">
                        <a:spcBef>
                          <a:spcPts val="0"/>
                        </a:spcBef>
                        <a:spcAft>
                          <a:spcPts val="0"/>
                        </a:spcAft>
                      </a:pPr>
                      <a:r>
                        <a:rPr lang="en-US" sz="1200">
                          <a:effectLst/>
                        </a:rPr>
                        <a:t>rs9272589</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32607524</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C</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T</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0.3858</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0.7932 (0.7624 – 0.8252)</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3.23E-08</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0.8301 (0.8021 – 0.8591)</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4.41E-06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HLA-DQA1</a:t>
                      </a:r>
                      <a:endParaRPr lang="en-US" sz="1200">
                        <a:effectLst/>
                        <a:latin typeface="Calibri" panose="020F0502020204030204" pitchFamily="34" charset="0"/>
                        <a:ea typeface="Calibri" panose="020F0502020204030204" pitchFamily="34" charset="0"/>
                      </a:endParaRPr>
                    </a:p>
                  </a:txBody>
                  <a:tcPr marL="20597" marR="20597" marT="0" marB="0" anchor="ctr">
                    <a:noFill/>
                  </a:tcPr>
                </a:tc>
                <a:extLst>
                  <a:ext uri="{0D108BD9-81ED-4DB2-BD59-A6C34878D82A}">
                    <a16:rowId xmlns:a16="http://schemas.microsoft.com/office/drawing/2014/main" val="614174693"/>
                  </a:ext>
                </a:extLst>
              </a:tr>
              <a:tr h="201168">
                <a:tc>
                  <a:txBody>
                    <a:bodyPr/>
                    <a:lstStyle/>
                    <a:p>
                      <a:pPr marL="0" marR="0" algn="ctr">
                        <a:spcBef>
                          <a:spcPts val="0"/>
                        </a:spcBef>
                        <a:spcAft>
                          <a:spcPts val="0"/>
                        </a:spcAft>
                      </a:pPr>
                      <a:r>
                        <a:rPr lang="en-US" sz="1200" dirty="0">
                          <a:effectLst/>
                        </a:rPr>
                        <a:t>rs116150265</a:t>
                      </a:r>
                      <a:endParaRPr lang="en-US" sz="1200" dirty="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32607526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C</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T</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0.3858</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0.7932 (0.7624 – 0.8252)</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3.23E-08</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0.8301 (0.8021 – 0.8591)</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4.41E-06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HLA-DQA1</a:t>
                      </a:r>
                      <a:endParaRPr lang="en-US" sz="1200">
                        <a:effectLst/>
                        <a:latin typeface="Calibri" panose="020F0502020204030204" pitchFamily="34" charset="0"/>
                        <a:ea typeface="Calibri" panose="020F0502020204030204" pitchFamily="34" charset="0"/>
                      </a:endParaRPr>
                    </a:p>
                  </a:txBody>
                  <a:tcPr marL="20597" marR="20597" marT="0" marB="0" anchor="ctr">
                    <a:noFill/>
                  </a:tcPr>
                </a:tc>
                <a:extLst>
                  <a:ext uri="{0D108BD9-81ED-4DB2-BD59-A6C34878D82A}">
                    <a16:rowId xmlns:a16="http://schemas.microsoft.com/office/drawing/2014/main" val="2943797856"/>
                  </a:ext>
                </a:extLst>
              </a:tr>
              <a:tr h="201168">
                <a:tc>
                  <a:txBody>
                    <a:bodyPr/>
                    <a:lstStyle/>
                    <a:p>
                      <a:pPr marL="0" marR="0" algn="ctr">
                        <a:spcBef>
                          <a:spcPts val="0"/>
                        </a:spcBef>
                        <a:spcAft>
                          <a:spcPts val="0"/>
                        </a:spcAft>
                      </a:pPr>
                      <a:r>
                        <a:rPr lang="en-US" sz="1200">
                          <a:effectLst/>
                        </a:rPr>
                        <a:t>rs9272958</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32611170</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A</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C</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0.3745</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0.7877 (0.7563 – 0.8204)</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1.91E-08</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0.8334 (0.8056 – 0.8622)</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7.06E-06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HLA-DQA1</a:t>
                      </a:r>
                      <a:endParaRPr lang="en-US" sz="1200">
                        <a:effectLst/>
                        <a:latin typeface="Calibri" panose="020F0502020204030204" pitchFamily="34" charset="0"/>
                        <a:ea typeface="Calibri" panose="020F0502020204030204" pitchFamily="34" charset="0"/>
                      </a:endParaRPr>
                    </a:p>
                  </a:txBody>
                  <a:tcPr marL="20597" marR="20597" marT="0" marB="0" anchor="ctr">
                    <a:noFill/>
                  </a:tcPr>
                </a:tc>
                <a:extLst>
                  <a:ext uri="{0D108BD9-81ED-4DB2-BD59-A6C34878D82A}">
                    <a16:rowId xmlns:a16="http://schemas.microsoft.com/office/drawing/2014/main" val="1304486941"/>
                  </a:ext>
                </a:extLst>
              </a:tr>
              <a:tr h="201168">
                <a:tc>
                  <a:txBody>
                    <a:bodyPr/>
                    <a:lstStyle/>
                    <a:p>
                      <a:pPr marL="0" marR="0" algn="ctr">
                        <a:spcBef>
                          <a:spcPts val="0"/>
                        </a:spcBef>
                        <a:spcAft>
                          <a:spcPts val="0"/>
                        </a:spcAft>
                      </a:pPr>
                      <a:r>
                        <a:rPr lang="en-US" sz="1200">
                          <a:effectLst/>
                        </a:rPr>
                        <a:t>rs9272969</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32611289</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G</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A</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0.3675</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0.7923 (0.7617 – 0.8242)</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2.47E-08</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0.8312 (0.8034 – 0.8599)</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4.39E-06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HLA-DQA1</a:t>
                      </a:r>
                      <a:endParaRPr lang="en-US" sz="1200">
                        <a:effectLst/>
                        <a:latin typeface="Calibri" panose="020F0502020204030204" pitchFamily="34" charset="0"/>
                        <a:ea typeface="Calibri" panose="020F0502020204030204" pitchFamily="34" charset="0"/>
                      </a:endParaRPr>
                    </a:p>
                  </a:txBody>
                  <a:tcPr marL="20597" marR="20597" marT="0" marB="0" anchor="ctr">
                    <a:noFill/>
                  </a:tcPr>
                </a:tc>
                <a:extLst>
                  <a:ext uri="{0D108BD9-81ED-4DB2-BD59-A6C34878D82A}">
                    <a16:rowId xmlns:a16="http://schemas.microsoft.com/office/drawing/2014/main" val="3734295299"/>
                  </a:ext>
                </a:extLst>
              </a:tr>
              <a:tr h="201168">
                <a:tc>
                  <a:txBody>
                    <a:bodyPr/>
                    <a:lstStyle/>
                    <a:p>
                      <a:pPr marL="0" marR="0" algn="ctr">
                        <a:spcBef>
                          <a:spcPts val="0"/>
                        </a:spcBef>
                        <a:spcAft>
                          <a:spcPts val="0"/>
                        </a:spcAft>
                      </a:pPr>
                      <a:r>
                        <a:rPr lang="en-US" sz="1200">
                          <a:effectLst/>
                        </a:rPr>
                        <a:t>rs17843604</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32620283</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T</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C</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0.4243</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0.8010 (0.7726 – 0.8304)</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1.38E-08</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0.8286 (0.8020 – 0.8561)</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9.48E-07</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endParaRPr>
                    </a:p>
                  </a:txBody>
                  <a:tcPr marL="20597" marR="20597" marT="0" marB="0" anchor="ctr">
                    <a:noFill/>
                  </a:tcPr>
                </a:tc>
                <a:extLst>
                  <a:ext uri="{0D108BD9-81ED-4DB2-BD59-A6C34878D82A}">
                    <a16:rowId xmlns:a16="http://schemas.microsoft.com/office/drawing/2014/main" val="1183608115"/>
                  </a:ext>
                </a:extLst>
              </a:tr>
              <a:tr h="201168">
                <a:tc>
                  <a:txBody>
                    <a:bodyPr/>
                    <a:lstStyle/>
                    <a:p>
                      <a:pPr marL="0" marR="0" algn="ctr">
                        <a:spcBef>
                          <a:spcPts val="0"/>
                        </a:spcBef>
                        <a:spcAft>
                          <a:spcPts val="0"/>
                        </a:spcAft>
                      </a:pPr>
                      <a:r>
                        <a:rPr lang="en-US" sz="1200">
                          <a:effectLst/>
                        </a:rPr>
                        <a:t>rs17612774</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32620286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C</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T</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0.4588</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0.8032 (0.7744 – 0.8331)</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3.92E-08</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0.8335 (0.8068 – 0.8612)</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3.07E-06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endParaRPr>
                    </a:p>
                  </a:txBody>
                  <a:tcPr marL="20597" marR="20597" marT="0" marB="0" anchor="ctr">
                    <a:noFill/>
                  </a:tcPr>
                </a:tc>
                <a:extLst>
                  <a:ext uri="{0D108BD9-81ED-4DB2-BD59-A6C34878D82A}">
                    <a16:rowId xmlns:a16="http://schemas.microsoft.com/office/drawing/2014/main" val="3694849853"/>
                  </a:ext>
                </a:extLst>
              </a:tr>
              <a:tr h="201168">
                <a:tc>
                  <a:txBody>
                    <a:bodyPr/>
                    <a:lstStyle/>
                    <a:p>
                      <a:pPr marL="0" marR="0" algn="ctr">
                        <a:spcBef>
                          <a:spcPts val="0"/>
                        </a:spcBef>
                        <a:spcAft>
                          <a:spcPts val="0"/>
                        </a:spcAft>
                      </a:pPr>
                      <a:r>
                        <a:rPr lang="en-US" sz="1200">
                          <a:effectLst/>
                        </a:rPr>
                        <a:t>rs17843621</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32620827</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T</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C</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0.3857</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0.7924 (0.7611 – 0.8249)</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4.71E-08</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0.8360 (0.8082 – 0.8649)</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1.18E-05</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endParaRPr>
                    </a:p>
                  </a:txBody>
                  <a:tcPr marL="20597" marR="20597" marT="0" marB="0" anchor="ctr">
                    <a:noFill/>
                  </a:tcPr>
                </a:tc>
                <a:extLst>
                  <a:ext uri="{0D108BD9-81ED-4DB2-BD59-A6C34878D82A}">
                    <a16:rowId xmlns:a16="http://schemas.microsoft.com/office/drawing/2014/main" val="447188872"/>
                  </a:ext>
                </a:extLst>
              </a:tr>
              <a:tr h="201168">
                <a:tc>
                  <a:txBody>
                    <a:bodyPr/>
                    <a:lstStyle/>
                    <a:p>
                      <a:pPr marL="0" marR="0" algn="ctr">
                        <a:spcBef>
                          <a:spcPts val="0"/>
                        </a:spcBef>
                        <a:spcAft>
                          <a:spcPts val="0"/>
                        </a:spcAft>
                      </a:pPr>
                      <a:r>
                        <a:rPr lang="en-US" sz="1200">
                          <a:effectLst/>
                        </a:rPr>
                        <a:t>rs17612893</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32620836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T</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A</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0.3912</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0.7897 (0.7584 – 0.8223)</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2.62E-08</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0.8311 (0.8030 – 0.8602)</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5.90E-06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endParaRPr>
                    </a:p>
                  </a:txBody>
                  <a:tcPr marL="20597" marR="20597" marT="0" marB="0" anchor="ctr">
                    <a:noFill/>
                  </a:tcPr>
                </a:tc>
                <a:extLst>
                  <a:ext uri="{0D108BD9-81ED-4DB2-BD59-A6C34878D82A}">
                    <a16:rowId xmlns:a16="http://schemas.microsoft.com/office/drawing/2014/main" val="265507769"/>
                  </a:ext>
                </a:extLst>
              </a:tr>
              <a:tr h="201168">
                <a:tc>
                  <a:txBody>
                    <a:bodyPr/>
                    <a:lstStyle/>
                    <a:p>
                      <a:pPr marL="0" marR="0" algn="ctr">
                        <a:spcBef>
                          <a:spcPts val="0"/>
                        </a:spcBef>
                        <a:spcAft>
                          <a:spcPts val="0"/>
                        </a:spcAft>
                      </a:pPr>
                      <a:r>
                        <a:rPr lang="en-US" sz="1200">
                          <a:effectLst/>
                        </a:rPr>
                        <a:t>rs17612900</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32620838</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C</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G</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0.3912</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0.7897 (0.7584 – 0.8222)</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2.62E-08</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0.8311 (0.8030 – 0.8602)</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5.90E-06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endParaRPr>
                    </a:p>
                  </a:txBody>
                  <a:tcPr marL="20597" marR="20597" marT="0" marB="0" anchor="ctr">
                    <a:noFill/>
                  </a:tcPr>
                </a:tc>
                <a:extLst>
                  <a:ext uri="{0D108BD9-81ED-4DB2-BD59-A6C34878D82A}">
                    <a16:rowId xmlns:a16="http://schemas.microsoft.com/office/drawing/2014/main" val="2617560026"/>
                  </a:ext>
                </a:extLst>
              </a:tr>
              <a:tr h="201168">
                <a:tc>
                  <a:txBody>
                    <a:bodyPr/>
                    <a:lstStyle/>
                    <a:p>
                      <a:pPr marL="0" marR="0" algn="ctr">
                        <a:spcBef>
                          <a:spcPts val="0"/>
                        </a:spcBef>
                        <a:spcAft>
                          <a:spcPts val="0"/>
                        </a:spcAft>
                      </a:pPr>
                      <a:r>
                        <a:rPr lang="en-US" sz="1200">
                          <a:effectLst/>
                        </a:rPr>
                        <a:t>rs9273314</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32622986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C</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T</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0.4240</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0.7985 (0.7685 – 0.8298)</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4.96E-08</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0.8281 (0.8002 – 0.8571)</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2.94E-06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endParaRPr>
                    </a:p>
                  </a:txBody>
                  <a:tcPr marL="20597" marR="20597" marT="0" marB="0" anchor="ctr">
                    <a:noFill/>
                  </a:tcPr>
                </a:tc>
                <a:extLst>
                  <a:ext uri="{0D108BD9-81ED-4DB2-BD59-A6C34878D82A}">
                    <a16:rowId xmlns:a16="http://schemas.microsoft.com/office/drawing/2014/main" val="445655196"/>
                  </a:ext>
                </a:extLst>
              </a:tr>
              <a:tr h="201168">
                <a:tc>
                  <a:txBody>
                    <a:bodyPr/>
                    <a:lstStyle/>
                    <a:p>
                      <a:pPr marL="0" marR="0" algn="ctr">
                        <a:spcBef>
                          <a:spcPts val="0"/>
                        </a:spcBef>
                        <a:spcAft>
                          <a:spcPts val="0"/>
                        </a:spcAft>
                      </a:pPr>
                      <a:r>
                        <a:rPr lang="en-US" sz="1200">
                          <a:effectLst/>
                        </a:rPr>
                        <a:t>rs9273315</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32622990</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T</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C</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0.4241</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0.7985 (0.7685 – 0.8298)</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4.96E-08</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0.8281 (0.8002 – 0.8570)</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2.94E-06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endParaRPr>
                    </a:p>
                  </a:txBody>
                  <a:tcPr marL="20597" marR="20597" marT="0" marB="0" anchor="ctr">
                    <a:noFill/>
                  </a:tcPr>
                </a:tc>
                <a:extLst>
                  <a:ext uri="{0D108BD9-81ED-4DB2-BD59-A6C34878D82A}">
                    <a16:rowId xmlns:a16="http://schemas.microsoft.com/office/drawing/2014/main" val="2518686725"/>
                  </a:ext>
                </a:extLst>
              </a:tr>
              <a:tr h="201168">
                <a:tc>
                  <a:txBody>
                    <a:bodyPr/>
                    <a:lstStyle/>
                    <a:p>
                      <a:pPr marL="0" marR="0" algn="ctr">
                        <a:spcBef>
                          <a:spcPts val="0"/>
                        </a:spcBef>
                        <a:spcAft>
                          <a:spcPts val="0"/>
                        </a:spcAft>
                      </a:pPr>
                      <a:r>
                        <a:rPr lang="en-US" sz="1200">
                          <a:effectLst/>
                        </a:rPr>
                        <a:t>rs9273380</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32626895</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A</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G</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0.3462</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0.7962 (0.7659 – 0.8278)</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4.18E-08</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0.8351 (0.8077 – 0.8634)</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6.91E-06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endParaRPr>
                    </a:p>
                  </a:txBody>
                  <a:tcPr marL="20597" marR="20597" marT="0" marB="0" anchor="ctr">
                    <a:noFill/>
                  </a:tcPr>
                </a:tc>
                <a:extLst>
                  <a:ext uri="{0D108BD9-81ED-4DB2-BD59-A6C34878D82A}">
                    <a16:rowId xmlns:a16="http://schemas.microsoft.com/office/drawing/2014/main" val="599537893"/>
                  </a:ext>
                </a:extLst>
              </a:tr>
              <a:tr h="201168">
                <a:tc>
                  <a:txBody>
                    <a:bodyPr/>
                    <a:lstStyle/>
                    <a:p>
                      <a:pPr marL="0" marR="0" algn="ctr">
                        <a:spcBef>
                          <a:spcPts val="0"/>
                        </a:spcBef>
                        <a:spcAft>
                          <a:spcPts val="0"/>
                        </a:spcAft>
                      </a:pPr>
                      <a:r>
                        <a:rPr lang="en-US" sz="1200">
                          <a:effectLst/>
                          <a:highlight>
                            <a:srgbClr val="FFFF00"/>
                          </a:highlight>
                        </a:rPr>
                        <a:t>rs9273400</a:t>
                      </a:r>
                      <a:endParaRPr lang="en-US" sz="1200">
                        <a:effectLst/>
                        <a:highlight>
                          <a:srgbClr val="FFFF00"/>
                        </a:highligh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highlight>
                            <a:srgbClr val="FFFF00"/>
                          </a:highlight>
                        </a:rPr>
                        <a:t>6</a:t>
                      </a:r>
                      <a:endParaRPr lang="en-US" sz="1200">
                        <a:effectLst/>
                        <a:highlight>
                          <a:srgbClr val="FFFF00"/>
                        </a:highligh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highlight>
                            <a:srgbClr val="FFFF00"/>
                          </a:highlight>
                        </a:rPr>
                        <a:t>32627128</a:t>
                      </a:r>
                      <a:endParaRPr lang="en-US" sz="1200">
                        <a:effectLst/>
                        <a:highlight>
                          <a:srgbClr val="FFFF00"/>
                        </a:highligh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highlight>
                            <a:srgbClr val="FFFF00"/>
                          </a:highlight>
                        </a:rPr>
                        <a:t>C</a:t>
                      </a:r>
                      <a:endParaRPr lang="en-US" sz="1200">
                        <a:effectLst/>
                        <a:highlight>
                          <a:srgbClr val="FFFF00"/>
                        </a:highligh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highlight>
                            <a:srgbClr val="FFFF00"/>
                          </a:highlight>
                        </a:rPr>
                        <a:t>T</a:t>
                      </a:r>
                      <a:endParaRPr lang="en-US" sz="1200">
                        <a:effectLst/>
                        <a:highlight>
                          <a:srgbClr val="FFFF00"/>
                        </a:highligh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highlight>
                            <a:srgbClr val="FFFF00"/>
                          </a:highlight>
                        </a:rPr>
                        <a:t>0</a:t>
                      </a:r>
                      <a:endParaRPr lang="en-US" sz="1200">
                        <a:effectLst/>
                        <a:highlight>
                          <a:srgbClr val="FFFF00"/>
                        </a:highligh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highlight>
                            <a:srgbClr val="FFFF00"/>
                          </a:highlight>
                        </a:rPr>
                        <a:t>0.4878</a:t>
                      </a:r>
                      <a:endParaRPr lang="en-US" sz="1200">
                        <a:effectLst/>
                        <a:highlight>
                          <a:srgbClr val="FFFF00"/>
                        </a:highligh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highlight>
                            <a:srgbClr val="FFFF00"/>
                          </a:highlight>
                        </a:rPr>
                        <a:t>1.2534 (1.2079 – 1.3007)</a:t>
                      </a:r>
                      <a:endParaRPr lang="en-US" sz="1200">
                        <a:effectLst/>
                        <a:highlight>
                          <a:srgbClr val="FFFF00"/>
                        </a:highligh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highlight>
                            <a:srgbClr val="FFFF00"/>
                          </a:highlight>
                        </a:rPr>
                        <a:t>1.28E-08</a:t>
                      </a:r>
                      <a:endParaRPr lang="en-US" sz="1200">
                        <a:effectLst/>
                        <a:highlight>
                          <a:srgbClr val="FFFF00"/>
                        </a:highligh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highlight>
                            <a:srgbClr val="FFFF00"/>
                          </a:highlight>
                        </a:rPr>
                        <a:t>1.2392 (1.1954 – 1.2845)</a:t>
                      </a:r>
                      <a:endParaRPr lang="en-US" sz="1200">
                        <a:effectLst/>
                        <a:highlight>
                          <a:srgbClr val="FFFF00"/>
                        </a:highligh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dirty="0">
                          <a:effectLst/>
                          <a:highlight>
                            <a:srgbClr val="FFFF00"/>
                          </a:highlight>
                        </a:rPr>
                        <a:t>6.11E-08</a:t>
                      </a:r>
                      <a:endParaRPr lang="en-US" sz="1200" dirty="0">
                        <a:effectLst/>
                        <a:highlight>
                          <a:srgbClr val="FFFF00"/>
                        </a:highligh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endParaRPr>
                    </a:p>
                  </a:txBody>
                  <a:tcPr marL="20597" marR="20597" marT="0" marB="0" anchor="ctr">
                    <a:noFill/>
                  </a:tcPr>
                </a:tc>
                <a:extLst>
                  <a:ext uri="{0D108BD9-81ED-4DB2-BD59-A6C34878D82A}">
                    <a16:rowId xmlns:a16="http://schemas.microsoft.com/office/drawing/2014/main" val="2912202344"/>
                  </a:ext>
                </a:extLst>
              </a:tr>
              <a:tr h="201168">
                <a:tc>
                  <a:txBody>
                    <a:bodyPr/>
                    <a:lstStyle/>
                    <a:p>
                      <a:pPr marL="0" marR="0" algn="ctr">
                        <a:spcBef>
                          <a:spcPts val="0"/>
                        </a:spcBef>
                        <a:spcAft>
                          <a:spcPts val="0"/>
                        </a:spcAft>
                      </a:pPr>
                      <a:r>
                        <a:rPr lang="en-US" sz="1200">
                          <a:effectLst/>
                        </a:rPr>
                        <a:t>rs9273405</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32627175</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C</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A</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0.3860</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0.7923 (0.7611 – 0.8248)</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4.17E-08</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0.8340 (0.8061 – 0.8629)</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8.55E-06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endParaRPr>
                    </a:p>
                  </a:txBody>
                  <a:tcPr marL="20597" marR="20597" marT="0" marB="0" anchor="ctr">
                    <a:noFill/>
                  </a:tcPr>
                </a:tc>
                <a:extLst>
                  <a:ext uri="{0D108BD9-81ED-4DB2-BD59-A6C34878D82A}">
                    <a16:rowId xmlns:a16="http://schemas.microsoft.com/office/drawing/2014/main" val="2120533760"/>
                  </a:ext>
                </a:extLst>
              </a:tr>
              <a:tr h="201168">
                <a:tc>
                  <a:txBody>
                    <a:bodyPr/>
                    <a:lstStyle/>
                    <a:p>
                      <a:pPr marL="0" marR="0" algn="ctr">
                        <a:spcBef>
                          <a:spcPts val="0"/>
                        </a:spcBef>
                        <a:spcAft>
                          <a:spcPts val="0"/>
                        </a:spcAft>
                      </a:pPr>
                      <a:r>
                        <a:rPr lang="en-US" sz="1200">
                          <a:effectLst/>
                        </a:rPr>
                        <a:t>rs9273441</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32627573</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G</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C</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0.3483</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0.7946 (0.7642 – 0.8262)</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3.11E-08</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0.8329 (0.8054 – 0 .8613)</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4.92E-06</a:t>
                      </a:r>
                      <a:endParaRPr lang="en-US" sz="1200">
                        <a:effectLst/>
                        <a:latin typeface="Calibri" panose="020F0502020204030204" pitchFamily="34" charset="0"/>
                        <a:ea typeface="Calibri" panose="020F0502020204030204" pitchFamily="34" charset="0"/>
                      </a:endParaRPr>
                    </a:p>
                  </a:txBody>
                  <a:tcPr marL="20597" marR="20597" marT="0" marB="0" anchor="ctr">
                    <a:noFill/>
                  </a:tcPr>
                </a:tc>
                <a:tc>
                  <a:txBody>
                    <a:bodyPr/>
                    <a:lstStyle/>
                    <a:p>
                      <a:pPr marL="0" marR="0" algn="ctr">
                        <a:spcBef>
                          <a:spcPts val="0"/>
                        </a:spcBef>
                        <a:spcAft>
                          <a:spcPts val="0"/>
                        </a:spcAft>
                      </a:pPr>
                      <a:r>
                        <a:rPr lang="en-US" sz="1200">
                          <a:effectLst/>
                        </a:rPr>
                        <a:t>HLA-DQB1</a:t>
                      </a:r>
                      <a:endParaRPr lang="en-US" sz="1200">
                        <a:effectLst/>
                        <a:latin typeface="Calibri" panose="020F0502020204030204" pitchFamily="34" charset="0"/>
                        <a:ea typeface="Calibri" panose="020F0502020204030204" pitchFamily="34" charset="0"/>
                      </a:endParaRPr>
                    </a:p>
                  </a:txBody>
                  <a:tcPr marL="20597" marR="20597" marT="0" marB="0" anchor="ctr">
                    <a:noFill/>
                  </a:tcPr>
                </a:tc>
                <a:extLst>
                  <a:ext uri="{0D108BD9-81ED-4DB2-BD59-A6C34878D82A}">
                    <a16:rowId xmlns:a16="http://schemas.microsoft.com/office/drawing/2014/main" val="1754473768"/>
                  </a:ext>
                </a:extLst>
              </a:tr>
              <a:tr h="201168">
                <a:tc>
                  <a:txBody>
                    <a:bodyPr/>
                    <a:lstStyle/>
                    <a:p>
                      <a:pPr marL="0" marR="0" algn="ctr">
                        <a:spcBef>
                          <a:spcPts val="0"/>
                        </a:spcBef>
                        <a:spcAft>
                          <a:spcPts val="0"/>
                        </a:spcAft>
                      </a:pPr>
                      <a:r>
                        <a:rPr lang="en-US" sz="1200">
                          <a:effectLst/>
                        </a:rPr>
                        <a:t>rs9274501</a:t>
                      </a:r>
                      <a:endParaRPr lang="en-US" sz="1200">
                        <a:effectLst/>
                        <a:latin typeface="Calibri" panose="020F0502020204030204" pitchFamily="34" charset="0"/>
                        <a:ea typeface="Calibri" panose="020F0502020204030204" pitchFamily="34" charset="0"/>
                      </a:endParaRPr>
                    </a:p>
                  </a:txBody>
                  <a:tcPr marL="20597" marR="20597"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effectLst/>
                        </a:rPr>
                        <a:t>6</a:t>
                      </a:r>
                      <a:endParaRPr lang="en-US" sz="1200">
                        <a:effectLst/>
                        <a:latin typeface="Calibri" panose="020F0502020204030204" pitchFamily="34" charset="0"/>
                        <a:ea typeface="Calibri" panose="020F0502020204030204" pitchFamily="34" charset="0"/>
                      </a:endParaRPr>
                    </a:p>
                  </a:txBody>
                  <a:tcPr marL="20597" marR="20597"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effectLst/>
                        </a:rPr>
                        <a:t>32634032</a:t>
                      </a:r>
                      <a:endParaRPr lang="en-US" sz="1200">
                        <a:effectLst/>
                        <a:latin typeface="Calibri" panose="020F0502020204030204" pitchFamily="34" charset="0"/>
                        <a:ea typeface="Calibri" panose="020F0502020204030204" pitchFamily="34" charset="0"/>
                      </a:endParaRPr>
                    </a:p>
                  </a:txBody>
                  <a:tcPr marL="20597" marR="20597"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effectLst/>
                        </a:rPr>
                        <a:t>G</a:t>
                      </a:r>
                      <a:endParaRPr lang="en-US" sz="1200">
                        <a:effectLst/>
                        <a:latin typeface="Calibri" panose="020F0502020204030204" pitchFamily="34" charset="0"/>
                        <a:ea typeface="Calibri" panose="020F0502020204030204" pitchFamily="34" charset="0"/>
                      </a:endParaRPr>
                    </a:p>
                  </a:txBody>
                  <a:tcPr marL="20597" marR="20597"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effectLst/>
                        </a:rPr>
                        <a:t>A</a:t>
                      </a:r>
                      <a:endParaRPr lang="en-US" sz="1200">
                        <a:effectLst/>
                        <a:latin typeface="Calibri" panose="020F0502020204030204" pitchFamily="34" charset="0"/>
                        <a:ea typeface="Calibri" panose="020F0502020204030204" pitchFamily="34" charset="0"/>
                      </a:endParaRPr>
                    </a:p>
                  </a:txBody>
                  <a:tcPr marL="20597" marR="20597"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endParaRPr>
                    </a:p>
                  </a:txBody>
                  <a:tcPr marL="20597" marR="20597"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0.3489</a:t>
                      </a:r>
                      <a:endParaRPr lang="en-US" sz="1200" dirty="0">
                        <a:effectLst/>
                        <a:latin typeface="Calibri" panose="020F0502020204030204" pitchFamily="34" charset="0"/>
                        <a:ea typeface="Calibri" panose="020F0502020204030204" pitchFamily="34" charset="0"/>
                      </a:endParaRPr>
                    </a:p>
                  </a:txBody>
                  <a:tcPr marL="20597" marR="20597"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0.7957 (0.7651 – 0.8275)</a:t>
                      </a:r>
                      <a:endParaRPr lang="en-US" sz="1200" dirty="0">
                        <a:effectLst/>
                        <a:latin typeface="Calibri" panose="020F0502020204030204" pitchFamily="34" charset="0"/>
                        <a:ea typeface="Calibri" panose="020F0502020204030204" pitchFamily="34" charset="0"/>
                      </a:endParaRPr>
                    </a:p>
                  </a:txBody>
                  <a:tcPr marL="20597" marR="20597"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effectLst/>
                        </a:rPr>
                        <a:t>4.70E-08</a:t>
                      </a:r>
                      <a:endParaRPr lang="en-US" sz="1200">
                        <a:effectLst/>
                        <a:latin typeface="Calibri" panose="020F0502020204030204" pitchFamily="34" charset="0"/>
                        <a:ea typeface="Calibri" panose="020F0502020204030204" pitchFamily="34" charset="0"/>
                      </a:endParaRPr>
                    </a:p>
                  </a:txBody>
                  <a:tcPr marL="20597" marR="20597"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0.8386 (0.8114 – 0.8667)</a:t>
                      </a:r>
                      <a:endParaRPr lang="en-US" sz="1200" dirty="0">
                        <a:effectLst/>
                        <a:latin typeface="Calibri" panose="020F0502020204030204" pitchFamily="34" charset="0"/>
                        <a:ea typeface="Calibri" panose="020F0502020204030204" pitchFamily="34" charset="0"/>
                      </a:endParaRPr>
                    </a:p>
                  </a:txBody>
                  <a:tcPr marL="20597" marR="20597"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effectLst/>
                        </a:rPr>
                        <a:t>1.12E-05</a:t>
                      </a:r>
                      <a:endParaRPr lang="en-US" sz="1200">
                        <a:effectLst/>
                        <a:latin typeface="Calibri" panose="020F0502020204030204" pitchFamily="34" charset="0"/>
                        <a:ea typeface="Calibri" panose="020F0502020204030204" pitchFamily="34" charset="0"/>
                      </a:endParaRPr>
                    </a:p>
                  </a:txBody>
                  <a:tcPr marL="20597" marR="20597"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 </a:t>
                      </a:r>
                      <a:endParaRPr lang="en-US" sz="1200" dirty="0">
                        <a:effectLst/>
                        <a:latin typeface="Calibri" panose="020F0502020204030204" pitchFamily="34" charset="0"/>
                        <a:ea typeface="Calibri" panose="020F0502020204030204" pitchFamily="34" charset="0"/>
                      </a:endParaRPr>
                    </a:p>
                  </a:txBody>
                  <a:tcPr marL="20597" marR="20597"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4092572"/>
                  </a:ext>
                </a:extLst>
              </a:tr>
            </a:tbl>
          </a:graphicData>
        </a:graphic>
      </p:graphicFrame>
    </p:spTree>
    <p:extLst>
      <p:ext uri="{BB962C8B-B14F-4D97-AF65-F5344CB8AC3E}">
        <p14:creationId xmlns:p14="http://schemas.microsoft.com/office/powerpoint/2010/main" val="33805034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11274240" cy="584775"/>
          </a:xfrm>
          <a:prstGeom prst="rect">
            <a:avLst/>
          </a:prstGeom>
          <a:noFill/>
        </p:spPr>
        <p:txBody>
          <a:bodyPr wrap="none" rtlCol="0">
            <a:spAutoFit/>
          </a:bodyPr>
          <a:lstStyle/>
          <a:p>
            <a:r>
              <a:rPr lang="en-US" sz="3200" b="1" dirty="0"/>
              <a:t>Aim 3: Detect asthma-associated susceptible loci in HCHS/SOL</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11297653" cy="1477328"/>
          </a:xfrm>
          <a:prstGeom prst="rect">
            <a:avLst/>
          </a:prstGeom>
          <a:noFill/>
        </p:spPr>
        <p:txBody>
          <a:bodyPr wrap="square" rtlCol="0">
            <a:spAutoFit/>
          </a:bodyPr>
          <a:lstStyle/>
          <a:p>
            <a:r>
              <a:rPr lang="en-US" b="1" dirty="0"/>
              <a:t>Results</a:t>
            </a:r>
          </a:p>
          <a:p>
            <a:pPr marL="285750" indent="-285750">
              <a:buFont typeface="Arial" panose="020B0604020202020204" pitchFamily="34" charset="0"/>
              <a:buChar char="•"/>
            </a:pPr>
            <a:r>
              <a:rPr lang="en-US" b="1" i="1" dirty="0"/>
              <a:t>Running time</a:t>
            </a:r>
          </a:p>
          <a:p>
            <a:pPr marL="742950" lvl="1" indent="-285750">
              <a:buFont typeface="Arial" panose="020B0604020202020204" pitchFamily="34" charset="0"/>
              <a:buChar char="•"/>
            </a:pPr>
            <a:r>
              <a:rPr lang="en-US" dirty="0"/>
              <a:t>Total running time = null model fitting + p-value calculation</a:t>
            </a:r>
          </a:p>
          <a:p>
            <a:pPr marL="742950" lvl="1" indent="-285750">
              <a:buFont typeface="Arial" panose="020B0604020202020204" pitchFamily="34" charset="0"/>
              <a:buChar char="•"/>
            </a:pPr>
            <a:r>
              <a:rPr lang="en-US" dirty="0"/>
              <a:t>P-value calculation: LOCATOR: 431.14 hours, standard GWAS: 428.31 hours</a:t>
            </a:r>
          </a:p>
          <a:p>
            <a:pPr marL="742950" lvl="1" indent="-285750">
              <a:buFont typeface="Arial" panose="020B0604020202020204" pitchFamily="34" charset="0"/>
              <a:buChar char="•"/>
            </a:pPr>
            <a:r>
              <a:rPr lang="en-US" dirty="0"/>
              <a:t>Null model fitting (single): LOCATOR: 12.34 hours, LAI: 13.07 hours</a:t>
            </a:r>
          </a:p>
        </p:txBody>
      </p:sp>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37</a:t>
            </a:fld>
            <a:endParaRPr lang="en-US" dirty="0"/>
          </a:p>
        </p:txBody>
      </p:sp>
      <p:sp>
        <p:nvSpPr>
          <p:cNvPr id="5" name="TextBox 4">
            <a:extLst>
              <a:ext uri="{FF2B5EF4-FFF2-40B4-BE49-F238E27FC236}">
                <a16:creationId xmlns:a16="http://schemas.microsoft.com/office/drawing/2014/main" id="{F70CC7C4-E247-8B33-D170-CA823DD52553}"/>
              </a:ext>
            </a:extLst>
          </p:cNvPr>
          <p:cNvSpPr txBox="1"/>
          <p:nvPr/>
        </p:nvSpPr>
        <p:spPr>
          <a:xfrm>
            <a:off x="2845308" y="6313442"/>
            <a:ext cx="1858394" cy="307777"/>
          </a:xfrm>
          <a:prstGeom prst="rect">
            <a:avLst/>
          </a:prstGeom>
          <a:noFill/>
        </p:spPr>
        <p:txBody>
          <a:bodyPr wrap="none" rtlCol="0">
            <a:spAutoFit/>
          </a:bodyPr>
          <a:lstStyle/>
          <a:p>
            <a:pPr algn="ctr"/>
            <a:r>
              <a:rPr lang="en-US" sz="1400" dirty="0"/>
              <a:t>Fig 21. Total CPU time</a:t>
            </a:r>
          </a:p>
        </p:txBody>
      </p:sp>
      <p:pic>
        <p:nvPicPr>
          <p:cNvPr id="9" name="Picture 8" descr="A graph showing a model and a model&#10;&#10;Description automatically generated with medium confidence">
            <a:extLst>
              <a:ext uri="{FF2B5EF4-FFF2-40B4-BE49-F238E27FC236}">
                <a16:creationId xmlns:a16="http://schemas.microsoft.com/office/drawing/2014/main" id="{921A9AF0-AB03-A8CE-7DC6-9BACC44A7FDD}"/>
              </a:ext>
            </a:extLst>
          </p:cNvPr>
          <p:cNvPicPr>
            <a:picLocks noChangeAspect="1"/>
          </p:cNvPicPr>
          <p:nvPr/>
        </p:nvPicPr>
        <p:blipFill>
          <a:blip r:embed="rId3"/>
          <a:stretch>
            <a:fillRect/>
          </a:stretch>
        </p:blipFill>
        <p:spPr>
          <a:xfrm>
            <a:off x="574105" y="2808131"/>
            <a:ext cx="3200400" cy="3200400"/>
          </a:xfrm>
          <a:prstGeom prst="rect">
            <a:avLst/>
          </a:prstGeom>
        </p:spPr>
      </p:pic>
      <p:pic>
        <p:nvPicPr>
          <p:cNvPr id="3" name="Picture 2">
            <a:extLst>
              <a:ext uri="{FF2B5EF4-FFF2-40B4-BE49-F238E27FC236}">
                <a16:creationId xmlns:a16="http://schemas.microsoft.com/office/drawing/2014/main" id="{9A15FD6F-CBDE-677E-5482-AE36B7F75B9F}"/>
              </a:ext>
            </a:extLst>
          </p:cNvPr>
          <p:cNvPicPr>
            <a:picLocks noChangeAspect="1"/>
          </p:cNvPicPr>
          <p:nvPr/>
        </p:nvPicPr>
        <p:blipFill>
          <a:blip r:embed="rId4"/>
          <a:stretch>
            <a:fillRect/>
          </a:stretch>
        </p:blipFill>
        <p:spPr>
          <a:xfrm>
            <a:off x="3774505" y="2808131"/>
            <a:ext cx="3200400" cy="3200400"/>
          </a:xfrm>
          <a:prstGeom prst="rect">
            <a:avLst/>
          </a:prstGeom>
        </p:spPr>
      </p:pic>
      <p:graphicFrame>
        <p:nvGraphicFramePr>
          <p:cNvPr id="6" name="Table 5">
            <a:extLst>
              <a:ext uri="{FF2B5EF4-FFF2-40B4-BE49-F238E27FC236}">
                <a16:creationId xmlns:a16="http://schemas.microsoft.com/office/drawing/2014/main" id="{5DD86D4A-1EE9-61C5-78F0-9B6DCF2D2FE9}"/>
              </a:ext>
            </a:extLst>
          </p:cNvPr>
          <p:cNvGraphicFramePr>
            <a:graphicFrameLocks noGrp="1"/>
          </p:cNvGraphicFramePr>
          <p:nvPr>
            <p:extLst>
              <p:ext uri="{D42A27DB-BD31-4B8C-83A1-F6EECF244321}">
                <p14:modId xmlns:p14="http://schemas.microsoft.com/office/powerpoint/2010/main" val="773225047"/>
              </p:ext>
            </p:extLst>
          </p:nvPr>
        </p:nvGraphicFramePr>
        <p:xfrm>
          <a:off x="7190084" y="3586480"/>
          <a:ext cx="4756493" cy="1645920"/>
        </p:xfrm>
        <a:graphic>
          <a:graphicData uri="http://schemas.openxmlformats.org/drawingml/2006/table">
            <a:tbl>
              <a:tblPr firstRow="1" bandRow="1">
                <a:tableStyleId>{5C22544A-7EE6-4342-B048-85BDC9FD1C3A}</a:tableStyleId>
              </a:tblPr>
              <a:tblGrid>
                <a:gridCol w="2140422">
                  <a:extLst>
                    <a:ext uri="{9D8B030D-6E8A-4147-A177-3AD203B41FA5}">
                      <a16:colId xmlns:a16="http://schemas.microsoft.com/office/drawing/2014/main" val="1669845467"/>
                    </a:ext>
                  </a:extLst>
                </a:gridCol>
                <a:gridCol w="2616071">
                  <a:extLst>
                    <a:ext uri="{9D8B030D-6E8A-4147-A177-3AD203B41FA5}">
                      <a16:colId xmlns:a16="http://schemas.microsoft.com/office/drawing/2014/main" val="1477761463"/>
                    </a:ext>
                  </a:extLst>
                </a:gridCol>
              </a:tblGrid>
              <a:tr h="0">
                <a:tc>
                  <a:txBody>
                    <a:bodyPr/>
                    <a:lstStyle/>
                    <a:p>
                      <a:pPr algn="ctr"/>
                      <a:r>
                        <a:rPr lang="en-US" sz="1200" b="0" dirty="0">
                          <a:solidFill>
                            <a:schemeClr val="tx1"/>
                          </a:solidFill>
                        </a:rPr>
                        <a:t>Model</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dirty="0">
                          <a:solidFill>
                            <a:schemeClr val="tx1"/>
                          </a:solidFill>
                        </a:rPr>
                        <a:t>Composition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8276188"/>
                  </a:ext>
                </a:extLst>
              </a:tr>
              <a:tr h="0">
                <a:tc>
                  <a:txBody>
                    <a:bodyPr/>
                    <a:lstStyle/>
                    <a:p>
                      <a:pPr algn="ctr"/>
                      <a:r>
                        <a:rPr lang="en-US" sz="1200" b="0" dirty="0">
                          <a:solidFill>
                            <a:schemeClr val="tx1"/>
                          </a:solidFill>
                        </a:rPr>
                        <a:t>Standard GWAS with global PCs</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sz="1200" b="0" dirty="0">
                          <a:solidFill>
                            <a:schemeClr val="tx1"/>
                          </a:solidFill>
                        </a:rPr>
                        <a:t>1 null model fitting + p-value calculation</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60926592"/>
                  </a:ext>
                </a:extLst>
              </a:tr>
              <a:tr h="0">
                <a:tc>
                  <a:txBody>
                    <a:bodyPr/>
                    <a:lstStyle/>
                    <a:p>
                      <a:pPr algn="ctr"/>
                      <a:r>
                        <a:rPr lang="en-US" sz="1200" b="0" dirty="0">
                          <a:solidFill>
                            <a:schemeClr val="tx1"/>
                          </a:solidFill>
                        </a:rPr>
                        <a:t>Standard GWAS with local ancestry</a:t>
                      </a:r>
                    </a:p>
                  </a:txBody>
                  <a:tcPr anchor="ctr">
                    <a:noFill/>
                  </a:tcPr>
                </a:tc>
                <a:tc>
                  <a:txBody>
                    <a:bodyPr/>
                    <a:lstStyle/>
                    <a:p>
                      <a:pPr algn="ctr"/>
                      <a:r>
                        <a:rPr lang="en-US" sz="1200" b="0" dirty="0">
                          <a:solidFill>
                            <a:schemeClr val="tx1"/>
                          </a:solidFill>
                        </a:rPr>
                        <a:t>14815 null model fitting + p-value calculation</a:t>
                      </a:r>
                    </a:p>
                  </a:txBody>
                  <a:tcPr anchor="ctr">
                    <a:noFill/>
                  </a:tcPr>
                </a:tc>
                <a:extLst>
                  <a:ext uri="{0D108BD9-81ED-4DB2-BD59-A6C34878D82A}">
                    <a16:rowId xmlns:a16="http://schemas.microsoft.com/office/drawing/2014/main" val="3101402329"/>
                  </a:ext>
                </a:extLst>
              </a:tr>
              <a:tr h="182880">
                <a:tc>
                  <a:txBody>
                    <a:bodyPr/>
                    <a:lstStyle/>
                    <a:p>
                      <a:pPr algn="ctr"/>
                      <a:r>
                        <a:rPr lang="en-US" sz="1200" b="0" dirty="0">
                          <a:solidFill>
                            <a:schemeClr val="tx1"/>
                          </a:solidFill>
                        </a:rPr>
                        <a:t>LOCATOR</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200" b="0" dirty="0">
                          <a:solidFill>
                            <a:schemeClr val="tx1"/>
                          </a:solidFill>
                        </a:rPr>
                        <a:t>1 null model fitting + p-value calculation</a:t>
                      </a: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8650348"/>
                  </a:ext>
                </a:extLst>
              </a:tr>
            </a:tbl>
          </a:graphicData>
        </a:graphic>
      </p:graphicFrame>
      <p:sp>
        <p:nvSpPr>
          <p:cNvPr id="7" name="TextBox 6">
            <a:extLst>
              <a:ext uri="{FF2B5EF4-FFF2-40B4-BE49-F238E27FC236}">
                <a16:creationId xmlns:a16="http://schemas.microsoft.com/office/drawing/2014/main" id="{3193EC5D-EEC6-18BA-9EBA-13A845F65C3F}"/>
              </a:ext>
            </a:extLst>
          </p:cNvPr>
          <p:cNvSpPr txBox="1"/>
          <p:nvPr/>
        </p:nvSpPr>
        <p:spPr>
          <a:xfrm>
            <a:off x="575226" y="5974726"/>
            <a:ext cx="2707794" cy="307777"/>
          </a:xfrm>
          <a:prstGeom prst="rect">
            <a:avLst/>
          </a:prstGeom>
          <a:noFill/>
        </p:spPr>
        <p:txBody>
          <a:bodyPr wrap="none" rtlCol="0">
            <a:spAutoFit/>
          </a:bodyPr>
          <a:lstStyle/>
          <a:p>
            <a:pPr algn="ctr"/>
            <a:r>
              <a:rPr lang="en-US" sz="1400" dirty="0"/>
              <a:t>a) p-value calculation running time</a:t>
            </a:r>
          </a:p>
        </p:txBody>
      </p:sp>
      <p:sp>
        <p:nvSpPr>
          <p:cNvPr id="8" name="TextBox 7">
            <a:extLst>
              <a:ext uri="{FF2B5EF4-FFF2-40B4-BE49-F238E27FC236}">
                <a16:creationId xmlns:a16="http://schemas.microsoft.com/office/drawing/2014/main" id="{A6C76E3C-68D6-036E-F23E-982BE5953684}"/>
              </a:ext>
            </a:extLst>
          </p:cNvPr>
          <p:cNvSpPr txBox="1"/>
          <p:nvPr/>
        </p:nvSpPr>
        <p:spPr>
          <a:xfrm>
            <a:off x="4054472" y="5974725"/>
            <a:ext cx="2640466" cy="307777"/>
          </a:xfrm>
          <a:prstGeom prst="rect">
            <a:avLst/>
          </a:prstGeom>
          <a:noFill/>
        </p:spPr>
        <p:txBody>
          <a:bodyPr wrap="none" rtlCol="0">
            <a:spAutoFit/>
          </a:bodyPr>
          <a:lstStyle/>
          <a:p>
            <a:pPr algn="ctr"/>
            <a:r>
              <a:rPr lang="en-US" sz="1400" dirty="0"/>
              <a:t>b) null model fitting running time</a:t>
            </a:r>
          </a:p>
        </p:txBody>
      </p:sp>
      <p:sp>
        <p:nvSpPr>
          <p:cNvPr id="10" name="TextBox 9">
            <a:extLst>
              <a:ext uri="{FF2B5EF4-FFF2-40B4-BE49-F238E27FC236}">
                <a16:creationId xmlns:a16="http://schemas.microsoft.com/office/drawing/2014/main" id="{B07ADBC4-DD1C-8535-E142-697B52D8EFA4}"/>
              </a:ext>
            </a:extLst>
          </p:cNvPr>
          <p:cNvSpPr txBox="1"/>
          <p:nvPr/>
        </p:nvSpPr>
        <p:spPr>
          <a:xfrm>
            <a:off x="7244815" y="3259645"/>
            <a:ext cx="4647041" cy="307777"/>
          </a:xfrm>
          <a:prstGeom prst="rect">
            <a:avLst/>
          </a:prstGeom>
          <a:noFill/>
        </p:spPr>
        <p:txBody>
          <a:bodyPr wrap="none" rtlCol="0">
            <a:spAutoFit/>
          </a:bodyPr>
          <a:lstStyle/>
          <a:p>
            <a:pPr algn="ctr"/>
            <a:r>
              <a:rPr lang="en-US" sz="1400" dirty="0"/>
              <a:t>Table 16. </a:t>
            </a:r>
            <a:r>
              <a:rPr lang="en-US" sz="1400"/>
              <a:t>Running </a:t>
            </a:r>
            <a:r>
              <a:rPr lang="en-US" sz="1400" dirty="0"/>
              <a:t>time composition of GWAS testing models</a:t>
            </a:r>
          </a:p>
        </p:txBody>
      </p:sp>
    </p:spTree>
    <p:extLst>
      <p:ext uri="{BB962C8B-B14F-4D97-AF65-F5344CB8AC3E}">
        <p14:creationId xmlns:p14="http://schemas.microsoft.com/office/powerpoint/2010/main" val="2481893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11274240" cy="584775"/>
          </a:xfrm>
          <a:prstGeom prst="rect">
            <a:avLst/>
          </a:prstGeom>
          <a:noFill/>
        </p:spPr>
        <p:txBody>
          <a:bodyPr wrap="none" rtlCol="0">
            <a:spAutoFit/>
          </a:bodyPr>
          <a:lstStyle/>
          <a:p>
            <a:r>
              <a:rPr lang="en-US" sz="3200" b="1" dirty="0"/>
              <a:t>Aim 3: Detect asthma-associated susceptible loci in HCHS/SOL</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11297653" cy="1200329"/>
              </a:xfrm>
              <a:prstGeom prst="rect">
                <a:avLst/>
              </a:prstGeom>
              <a:noFill/>
            </p:spPr>
            <p:txBody>
              <a:bodyPr wrap="square" rtlCol="0">
                <a:spAutoFit/>
              </a:bodyPr>
              <a:lstStyle/>
              <a:p>
                <a:r>
                  <a:rPr lang="en-US" b="1" dirty="0"/>
                  <a:t>Results</a:t>
                </a:r>
              </a:p>
              <a:p>
                <a:pPr marL="285750" indent="-285750">
                  <a:buFont typeface="Arial" panose="020B0604020202020204" pitchFamily="34" charset="0"/>
                  <a:buChar char="•"/>
                </a:pPr>
                <a:r>
                  <a:rPr lang="en-US" b="1" i="1" dirty="0"/>
                  <a:t>Signal check</a:t>
                </a:r>
              </a:p>
              <a:p>
                <a:pPr marL="742950" lvl="1" indent="-285750">
                  <a:buFont typeface="Arial" panose="020B0604020202020204" pitchFamily="34" charset="0"/>
                  <a:buChar char="•"/>
                </a:pPr>
                <a:r>
                  <a:rPr lang="en-US" dirty="0"/>
                  <a:t>No significant SNPs after conditioning</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𝛽</m:t>
                    </m:r>
                  </m:oMath>
                </a14:m>
                <a:r>
                  <a:rPr lang="en-US" dirty="0"/>
                  <a:t>s are almost equivalent</a:t>
                </a:r>
              </a:p>
            </p:txBody>
          </p:sp>
        </mc:Choice>
        <mc:Fallback xmlns="">
          <p:sp>
            <p:nvSpPr>
              <p:cNvPr id="22" name="TextBox 21">
                <a:extLst>
                  <a:ext uri="{FF2B5EF4-FFF2-40B4-BE49-F238E27FC236}">
                    <a16:creationId xmlns:a16="http://schemas.microsoft.com/office/drawing/2014/main" id="{0C652F0A-CCC5-BD0C-4DE2-F2002A831F8E}"/>
                  </a:ext>
                </a:extLst>
              </p:cNvPr>
              <p:cNvSpPr txBox="1">
                <a:spLocks noRot="1" noChangeAspect="1" noMove="1" noResize="1" noEditPoints="1" noAdjustHandles="1" noChangeArrowheads="1" noChangeShapeType="1" noTextEdit="1"/>
              </p:cNvSpPr>
              <p:nvPr/>
            </p:nvSpPr>
            <p:spPr>
              <a:xfrm>
                <a:off x="444452" y="998620"/>
                <a:ext cx="11297653" cy="1200329"/>
              </a:xfrm>
              <a:prstGeom prst="rect">
                <a:avLst/>
              </a:prstGeom>
              <a:blipFill>
                <a:blip r:embed="rId3"/>
                <a:stretch>
                  <a:fillRect l="-562" t="-2083" b="-6250"/>
                </a:stretch>
              </a:blipFill>
            </p:spPr>
            <p:txBody>
              <a:bodyPr/>
              <a:lstStyle/>
              <a:p>
                <a:r>
                  <a:rPr lang="en-US">
                    <a:noFill/>
                  </a:rPr>
                  <a:t> </a:t>
                </a:r>
              </a:p>
            </p:txBody>
          </p:sp>
        </mc:Fallback>
      </mc:AlternateContent>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38</a:t>
            </a:fld>
            <a:endParaRPr lang="en-US" dirty="0"/>
          </a:p>
        </p:txBody>
      </p:sp>
      <p:sp>
        <p:nvSpPr>
          <p:cNvPr id="5" name="TextBox 4">
            <a:extLst>
              <a:ext uri="{FF2B5EF4-FFF2-40B4-BE49-F238E27FC236}">
                <a16:creationId xmlns:a16="http://schemas.microsoft.com/office/drawing/2014/main" id="{F70CC7C4-E247-8B33-D170-CA823DD52553}"/>
              </a:ext>
            </a:extLst>
          </p:cNvPr>
          <p:cNvSpPr txBox="1"/>
          <p:nvPr/>
        </p:nvSpPr>
        <p:spPr>
          <a:xfrm>
            <a:off x="1482874" y="5396159"/>
            <a:ext cx="4091185" cy="307777"/>
          </a:xfrm>
          <a:prstGeom prst="rect">
            <a:avLst/>
          </a:prstGeom>
          <a:noFill/>
        </p:spPr>
        <p:txBody>
          <a:bodyPr wrap="none" rtlCol="0">
            <a:spAutoFit/>
          </a:bodyPr>
          <a:lstStyle/>
          <a:p>
            <a:pPr algn="ctr"/>
            <a:r>
              <a:rPr lang="en-US" sz="1400" dirty="0"/>
              <a:t>Fig 23. Manhattan plot of conditional analysis on chr6</a:t>
            </a:r>
          </a:p>
        </p:txBody>
      </p:sp>
      <p:sp>
        <p:nvSpPr>
          <p:cNvPr id="9" name="TextBox 8">
            <a:extLst>
              <a:ext uri="{FF2B5EF4-FFF2-40B4-BE49-F238E27FC236}">
                <a16:creationId xmlns:a16="http://schemas.microsoft.com/office/drawing/2014/main" id="{0AD3972F-AE0F-C00A-DCAB-8B7D95F633E5}"/>
              </a:ext>
            </a:extLst>
          </p:cNvPr>
          <p:cNvSpPr txBox="1"/>
          <p:nvPr/>
        </p:nvSpPr>
        <p:spPr>
          <a:xfrm>
            <a:off x="7089244" y="6001889"/>
            <a:ext cx="4653774" cy="307777"/>
          </a:xfrm>
          <a:prstGeom prst="rect">
            <a:avLst/>
          </a:prstGeom>
          <a:noFill/>
        </p:spPr>
        <p:txBody>
          <a:bodyPr wrap="none" rtlCol="0">
            <a:spAutoFit/>
          </a:bodyPr>
          <a:lstStyle/>
          <a:p>
            <a:pPr algn="ctr"/>
            <a:r>
              <a:rPr lang="en-US" sz="1400" dirty="0"/>
              <a:t>Fig 24.  Regression coefficients of sensitivity analysis on chr6</a:t>
            </a:r>
          </a:p>
        </p:txBody>
      </p:sp>
      <p:pic>
        <p:nvPicPr>
          <p:cNvPr id="11" name="Picture 10" descr="A graph of a standard curve&#10;&#10;Description automatically generated with medium confidence">
            <a:extLst>
              <a:ext uri="{FF2B5EF4-FFF2-40B4-BE49-F238E27FC236}">
                <a16:creationId xmlns:a16="http://schemas.microsoft.com/office/drawing/2014/main" id="{1E8C79FF-CD09-CA3E-20F8-3A04120DEE9B}"/>
              </a:ext>
            </a:extLst>
          </p:cNvPr>
          <p:cNvPicPr>
            <a:picLocks noChangeAspect="1"/>
          </p:cNvPicPr>
          <p:nvPr/>
        </p:nvPicPr>
        <p:blipFill rotWithShape="1">
          <a:blip r:embed="rId4"/>
          <a:srcRect t="13067" r="6430" b="3859"/>
          <a:stretch/>
        </p:blipFill>
        <p:spPr>
          <a:xfrm>
            <a:off x="7098761" y="1790014"/>
            <a:ext cx="4634741" cy="4114800"/>
          </a:xfrm>
          <a:prstGeom prst="rect">
            <a:avLst/>
          </a:prstGeom>
        </p:spPr>
      </p:pic>
      <p:pic>
        <p:nvPicPr>
          <p:cNvPr id="13" name="Picture 12" descr="A graph showing the number of different numbers&#10;&#10;Description automatically generated with medium confidence">
            <a:extLst>
              <a:ext uri="{FF2B5EF4-FFF2-40B4-BE49-F238E27FC236}">
                <a16:creationId xmlns:a16="http://schemas.microsoft.com/office/drawing/2014/main" id="{FCC933B8-3A0B-DE85-0698-17D7D2B568FB}"/>
              </a:ext>
            </a:extLst>
          </p:cNvPr>
          <p:cNvPicPr>
            <a:picLocks noChangeAspect="1"/>
          </p:cNvPicPr>
          <p:nvPr/>
        </p:nvPicPr>
        <p:blipFill rotWithShape="1">
          <a:blip r:embed="rId5"/>
          <a:srcRect t="14396" r="4099" b="4216"/>
          <a:stretch/>
        </p:blipFill>
        <p:spPr>
          <a:xfrm>
            <a:off x="296142" y="2632706"/>
            <a:ext cx="6464648" cy="2743200"/>
          </a:xfrm>
          <a:prstGeom prst="rect">
            <a:avLst/>
          </a:prstGeom>
        </p:spPr>
      </p:pic>
    </p:spTree>
    <p:extLst>
      <p:ext uri="{BB962C8B-B14F-4D97-AF65-F5344CB8AC3E}">
        <p14:creationId xmlns:p14="http://schemas.microsoft.com/office/powerpoint/2010/main" val="2626050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2410212" cy="584775"/>
          </a:xfrm>
          <a:prstGeom prst="rect">
            <a:avLst/>
          </a:prstGeom>
          <a:noFill/>
        </p:spPr>
        <p:txBody>
          <a:bodyPr wrap="none" rtlCol="0">
            <a:spAutoFit/>
          </a:bodyPr>
          <a:lstStyle/>
          <a:p>
            <a:r>
              <a:rPr lang="en-US" sz="3200" b="1" dirty="0"/>
              <a:t>Introduction</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11297653" cy="2862322"/>
          </a:xfrm>
          <a:prstGeom prst="rect">
            <a:avLst/>
          </a:prstGeom>
          <a:noFill/>
        </p:spPr>
        <p:txBody>
          <a:bodyPr wrap="square" rtlCol="0">
            <a:spAutoFit/>
          </a:bodyPr>
          <a:lstStyle/>
          <a:p>
            <a:pPr marL="285750" indent="-285750">
              <a:buFont typeface="Wingdings" pitchFamily="2" charset="2"/>
              <a:buChar char="Ø"/>
            </a:pPr>
            <a:r>
              <a:rPr lang="en-US" b="1" dirty="0"/>
              <a:t>GWAS (Genotype-wide Association Studies)</a:t>
            </a:r>
            <a:endParaRPr lang="en-US" dirty="0"/>
          </a:p>
          <a:p>
            <a:pPr marL="285750" indent="-285750">
              <a:buFont typeface="Arial" panose="020B0604020202020204" pitchFamily="34" charset="0"/>
              <a:buChar char="•"/>
            </a:pPr>
            <a:r>
              <a:rPr lang="en-US" dirty="0"/>
              <a:t>Associate systematic allele frequencies discrepancies with phenotypes of interest</a:t>
            </a:r>
          </a:p>
          <a:p>
            <a:pPr marL="285750" indent="-285750">
              <a:buFont typeface="Arial" panose="020B0604020202020204" pitchFamily="34" charset="0"/>
              <a:buChar char="•"/>
            </a:pPr>
            <a:r>
              <a:rPr lang="en-US" dirty="0"/>
              <a:t>Identify disease-related single nucleotide polymorphisms (SNPs)</a:t>
            </a:r>
          </a:p>
          <a:p>
            <a:pPr marL="285750" indent="-285750">
              <a:buFont typeface="Arial" panose="020B0604020202020204" pitchFamily="34" charset="0"/>
              <a:buChar char="•"/>
            </a:pPr>
            <a:r>
              <a:rPr lang="en-US" dirty="0"/>
              <a:t>Can be easily confounded by population heterogeneity within test samples, e.g. population stratification</a:t>
            </a:r>
          </a:p>
          <a:p>
            <a:endParaRPr lang="en-US" dirty="0"/>
          </a:p>
          <a:p>
            <a:endParaRPr lang="en-US" dirty="0"/>
          </a:p>
          <a:p>
            <a:pPr marL="285750" indent="-285750">
              <a:buFont typeface="Wingdings" pitchFamily="2" charset="2"/>
              <a:buChar char="Ø"/>
            </a:pPr>
            <a:r>
              <a:rPr lang="en-US" b="1" dirty="0"/>
              <a:t>Population stratification</a:t>
            </a:r>
          </a:p>
          <a:p>
            <a:pPr marL="285750" indent="-285750">
              <a:buFont typeface="Arial" panose="020B0604020202020204" pitchFamily="34" charset="0"/>
              <a:buChar char="•"/>
            </a:pPr>
            <a:r>
              <a:rPr lang="en-US" b="1" i="1" dirty="0"/>
              <a:t>Systematic differences in allele frequencies within subpopulations</a:t>
            </a:r>
          </a:p>
          <a:p>
            <a:pPr marL="285750" indent="-285750">
              <a:buFont typeface="Arial" panose="020B0604020202020204" pitchFamily="34" charset="0"/>
              <a:buChar char="•"/>
            </a:pPr>
            <a:r>
              <a:rPr lang="en-US" b="1" i="1" dirty="0"/>
              <a:t>May lead to false-positive results or failure to detect true associations</a:t>
            </a:r>
          </a:p>
          <a:p>
            <a:endParaRPr lang="en-US" b="1" dirty="0"/>
          </a:p>
        </p:txBody>
      </p:sp>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3</a:t>
            </a:fld>
            <a:endParaRPr lang="en-US"/>
          </a:p>
        </p:txBody>
      </p:sp>
      <p:graphicFrame>
        <p:nvGraphicFramePr>
          <p:cNvPr id="4" name="Table 3">
            <a:extLst>
              <a:ext uri="{FF2B5EF4-FFF2-40B4-BE49-F238E27FC236}">
                <a16:creationId xmlns:a16="http://schemas.microsoft.com/office/drawing/2014/main" id="{0BBD093E-1F3F-C613-8703-175F528EC608}"/>
              </a:ext>
            </a:extLst>
          </p:cNvPr>
          <p:cNvGraphicFramePr>
            <a:graphicFrameLocks noGrp="1"/>
          </p:cNvGraphicFramePr>
          <p:nvPr>
            <p:extLst>
              <p:ext uri="{D42A27DB-BD31-4B8C-83A1-F6EECF244321}">
                <p14:modId xmlns:p14="http://schemas.microsoft.com/office/powerpoint/2010/main" val="4200898373"/>
              </p:ext>
            </p:extLst>
          </p:nvPr>
        </p:nvGraphicFramePr>
        <p:xfrm>
          <a:off x="1566998" y="4117209"/>
          <a:ext cx="9052560" cy="82296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1732996110"/>
                    </a:ext>
                  </a:extLst>
                </a:gridCol>
                <a:gridCol w="1188720">
                  <a:extLst>
                    <a:ext uri="{9D8B030D-6E8A-4147-A177-3AD203B41FA5}">
                      <a16:colId xmlns:a16="http://schemas.microsoft.com/office/drawing/2014/main" val="654990952"/>
                    </a:ext>
                  </a:extLst>
                </a:gridCol>
                <a:gridCol w="1463040">
                  <a:extLst>
                    <a:ext uri="{9D8B030D-6E8A-4147-A177-3AD203B41FA5}">
                      <a16:colId xmlns:a16="http://schemas.microsoft.com/office/drawing/2014/main" val="1532084344"/>
                    </a:ext>
                  </a:extLst>
                </a:gridCol>
                <a:gridCol w="4754880">
                  <a:extLst>
                    <a:ext uri="{9D8B030D-6E8A-4147-A177-3AD203B41FA5}">
                      <a16:colId xmlns:a16="http://schemas.microsoft.com/office/drawing/2014/main" val="3022738354"/>
                    </a:ext>
                  </a:extLst>
                </a:gridCol>
              </a:tblGrid>
              <a:tr h="0">
                <a:tc>
                  <a:txBody>
                    <a:bodyPr/>
                    <a:lstStyle/>
                    <a:p>
                      <a:pPr algn="ctr"/>
                      <a:r>
                        <a:rPr lang="en-US" sz="1200" b="0" dirty="0">
                          <a:solidFill>
                            <a:schemeClr val="tx1"/>
                          </a:solidFill>
                        </a:rPr>
                        <a:t>Author</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dirty="0">
                          <a:solidFill>
                            <a:schemeClr val="tx1"/>
                          </a:solidFill>
                        </a:rPr>
                        <a:t>Phenotype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dirty="0">
                          <a:solidFill>
                            <a:schemeClr val="tx1"/>
                          </a:solidFill>
                        </a:rPr>
                        <a:t>Populations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dirty="0">
                          <a:solidFill>
                            <a:schemeClr val="tx1"/>
                          </a:solidFill>
                        </a:rPr>
                        <a:t>Confounder</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8894141"/>
                  </a:ext>
                </a:extLst>
              </a:tr>
              <a:tr h="182880">
                <a:tc>
                  <a:txBody>
                    <a:bodyPr/>
                    <a:lstStyle/>
                    <a:p>
                      <a:pPr algn="ctr"/>
                      <a:r>
                        <a:rPr lang="en-US" sz="1200" b="0" dirty="0" err="1">
                          <a:solidFill>
                            <a:schemeClr val="tx1"/>
                          </a:solidFill>
                        </a:rPr>
                        <a:t>Knowler</a:t>
                      </a:r>
                      <a:r>
                        <a:rPr lang="en-US" sz="1200" b="0" dirty="0">
                          <a:solidFill>
                            <a:schemeClr val="tx1"/>
                          </a:solidFill>
                        </a:rPr>
                        <a:t> et al. (1988)</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sz="1200" b="0" dirty="0">
                          <a:solidFill>
                            <a:schemeClr val="tx1"/>
                          </a:solidFill>
                        </a:rPr>
                        <a:t>Type-2 diabetes</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sz="1200" b="0" dirty="0">
                          <a:solidFill>
                            <a:schemeClr val="tx1"/>
                          </a:solidFill>
                        </a:rPr>
                        <a:t>American Indians</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sz="1200" b="0" dirty="0">
                          <a:solidFill>
                            <a:schemeClr val="tx1"/>
                          </a:solidFill>
                        </a:rPr>
                        <a:t>Gm haplotypes admixed between Pima and Papago Indians and Europeans</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568528046"/>
                  </a:ext>
                </a:extLst>
              </a:tr>
              <a:tr h="182880">
                <a:tc>
                  <a:txBody>
                    <a:bodyPr/>
                    <a:lstStyle/>
                    <a:p>
                      <a:pPr algn="ctr"/>
                      <a:r>
                        <a:rPr lang="en-US" sz="1200" b="0" dirty="0">
                          <a:solidFill>
                            <a:schemeClr val="tx1"/>
                          </a:solidFill>
                        </a:rPr>
                        <a:t>Campbell et al. (2005)</a:t>
                      </a:r>
                    </a:p>
                  </a:txBody>
                  <a:tcPr anchor="ct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Height</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200" b="0" dirty="0">
                          <a:solidFill>
                            <a:schemeClr val="tx1"/>
                          </a:solidFill>
                        </a:rPr>
                        <a:t>European Americans</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200" b="0" dirty="0">
                          <a:solidFill>
                            <a:schemeClr val="tx1"/>
                          </a:solidFill>
                        </a:rPr>
                        <a:t>Widely varying LCT gene across Europeans</a:t>
                      </a: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9292305"/>
                  </a:ext>
                </a:extLst>
              </a:tr>
            </a:tbl>
          </a:graphicData>
        </a:graphic>
      </p:graphicFrame>
      <p:sp>
        <p:nvSpPr>
          <p:cNvPr id="6" name="TextBox 5">
            <a:extLst>
              <a:ext uri="{FF2B5EF4-FFF2-40B4-BE49-F238E27FC236}">
                <a16:creationId xmlns:a16="http://schemas.microsoft.com/office/drawing/2014/main" id="{58FF1C01-362B-BA1E-4655-EA93513B23DD}"/>
              </a:ext>
            </a:extLst>
          </p:cNvPr>
          <p:cNvSpPr txBox="1"/>
          <p:nvPr/>
        </p:nvSpPr>
        <p:spPr>
          <a:xfrm>
            <a:off x="3034475" y="3800750"/>
            <a:ext cx="6117637" cy="307777"/>
          </a:xfrm>
          <a:prstGeom prst="rect">
            <a:avLst/>
          </a:prstGeom>
          <a:noFill/>
        </p:spPr>
        <p:txBody>
          <a:bodyPr wrap="none" rtlCol="0">
            <a:spAutoFit/>
          </a:bodyPr>
          <a:lstStyle/>
          <a:p>
            <a:pPr algn="ctr"/>
            <a:r>
              <a:rPr lang="en-US" sz="1400" dirty="0"/>
              <a:t>Table 1. Examples of false-positive results confounded by population stratification</a:t>
            </a:r>
          </a:p>
        </p:txBody>
      </p:sp>
    </p:spTree>
    <p:extLst>
      <p:ext uri="{BB962C8B-B14F-4D97-AF65-F5344CB8AC3E}">
        <p14:creationId xmlns:p14="http://schemas.microsoft.com/office/powerpoint/2010/main" val="27984643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11274240" cy="584775"/>
          </a:xfrm>
          <a:prstGeom prst="rect">
            <a:avLst/>
          </a:prstGeom>
          <a:noFill/>
        </p:spPr>
        <p:txBody>
          <a:bodyPr wrap="none" rtlCol="0">
            <a:spAutoFit/>
          </a:bodyPr>
          <a:lstStyle/>
          <a:p>
            <a:r>
              <a:rPr lang="en-US" sz="3200" b="1" dirty="0"/>
              <a:t>Aim 3: Detect asthma-associated susceptible loci in HCHS/SOL</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6117287" cy="2308324"/>
          </a:xfrm>
          <a:prstGeom prst="rect">
            <a:avLst/>
          </a:prstGeom>
          <a:noFill/>
        </p:spPr>
        <p:txBody>
          <a:bodyPr wrap="square" rtlCol="0">
            <a:spAutoFit/>
          </a:bodyPr>
          <a:lstStyle/>
          <a:p>
            <a:r>
              <a:rPr lang="en-US" b="1" dirty="0"/>
              <a:t>Results</a:t>
            </a:r>
          </a:p>
          <a:p>
            <a:pPr marL="285750" indent="-285750">
              <a:buFont typeface="Arial" panose="020B0604020202020204" pitchFamily="34" charset="0"/>
              <a:buChar char="•"/>
            </a:pPr>
            <a:r>
              <a:rPr lang="en-US" b="1" i="1" dirty="0"/>
              <a:t>Snapshot of LACs</a:t>
            </a:r>
          </a:p>
          <a:p>
            <a:pPr marL="742950" lvl="1" indent="-285750">
              <a:buFont typeface="Arial" panose="020B0604020202020204" pitchFamily="34" charset="0"/>
              <a:buChar char="•"/>
            </a:pPr>
            <a:r>
              <a:rPr lang="en-US" dirty="0"/>
              <a:t>The 214th LACs on chr6 (chr6:32569691-32711178) evolved</a:t>
            </a:r>
          </a:p>
          <a:p>
            <a:pPr marL="742950" lvl="1" indent="-285750">
              <a:buFont typeface="Arial" panose="020B0604020202020204" pitchFamily="34" charset="0"/>
              <a:buChar char="•"/>
            </a:pPr>
            <a:r>
              <a:rPr lang="en-US" dirty="0"/>
              <a:t>Proportions of AFR, AMR, EUR are 0.1915, 0.2567, 0.5518</a:t>
            </a:r>
          </a:p>
          <a:p>
            <a:pPr marL="742950" lvl="1" indent="-285750">
              <a:buFont typeface="Arial" panose="020B0604020202020204" pitchFamily="34" charset="0"/>
              <a:buChar char="•"/>
            </a:pPr>
            <a:r>
              <a:rPr lang="en-US" dirty="0"/>
              <a:t>%AFR and %AMR are only marginally associated with asthma, while PC1 is significantly associated</a:t>
            </a:r>
          </a:p>
        </p:txBody>
      </p:sp>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39</a:t>
            </a:fld>
            <a:endParaRPr lang="en-US" dirty="0"/>
          </a:p>
        </p:txBody>
      </p:sp>
      <p:sp>
        <p:nvSpPr>
          <p:cNvPr id="5" name="TextBox 4">
            <a:extLst>
              <a:ext uri="{FF2B5EF4-FFF2-40B4-BE49-F238E27FC236}">
                <a16:creationId xmlns:a16="http://schemas.microsoft.com/office/drawing/2014/main" id="{F70CC7C4-E247-8B33-D170-CA823DD52553}"/>
              </a:ext>
            </a:extLst>
          </p:cNvPr>
          <p:cNvSpPr txBox="1"/>
          <p:nvPr/>
        </p:nvSpPr>
        <p:spPr>
          <a:xfrm>
            <a:off x="3573386" y="3708894"/>
            <a:ext cx="5045228" cy="307777"/>
          </a:xfrm>
          <a:prstGeom prst="rect">
            <a:avLst/>
          </a:prstGeom>
          <a:noFill/>
        </p:spPr>
        <p:txBody>
          <a:bodyPr wrap="none" rtlCol="0">
            <a:spAutoFit/>
          </a:bodyPr>
          <a:lstStyle/>
          <a:p>
            <a:pPr algn="ctr"/>
            <a:r>
              <a:rPr lang="en-US" sz="1400" dirty="0"/>
              <a:t>Table 17. Distribution of Hispanic background groups at rs9273400</a:t>
            </a:r>
          </a:p>
        </p:txBody>
      </p:sp>
      <p:sp>
        <p:nvSpPr>
          <p:cNvPr id="9" name="TextBox 8">
            <a:extLst>
              <a:ext uri="{FF2B5EF4-FFF2-40B4-BE49-F238E27FC236}">
                <a16:creationId xmlns:a16="http://schemas.microsoft.com/office/drawing/2014/main" id="{0AD3972F-AE0F-C00A-DCAB-8B7D95F633E5}"/>
              </a:ext>
            </a:extLst>
          </p:cNvPr>
          <p:cNvSpPr txBox="1"/>
          <p:nvPr/>
        </p:nvSpPr>
        <p:spPr>
          <a:xfrm>
            <a:off x="7193620" y="1125134"/>
            <a:ext cx="4338010" cy="523220"/>
          </a:xfrm>
          <a:prstGeom prst="rect">
            <a:avLst/>
          </a:prstGeom>
          <a:noFill/>
        </p:spPr>
        <p:txBody>
          <a:bodyPr wrap="square" rtlCol="0">
            <a:spAutoFit/>
          </a:bodyPr>
          <a:lstStyle/>
          <a:p>
            <a:pPr algn="ctr"/>
            <a:r>
              <a:rPr lang="en-US" sz="1400" dirty="0"/>
              <a:t>Table 16. Association between asthma and local ancestry measures at rs9273400</a:t>
            </a:r>
          </a:p>
        </p:txBody>
      </p:sp>
      <p:graphicFrame>
        <p:nvGraphicFramePr>
          <p:cNvPr id="2" name="Table 1">
            <a:extLst>
              <a:ext uri="{FF2B5EF4-FFF2-40B4-BE49-F238E27FC236}">
                <a16:creationId xmlns:a16="http://schemas.microsoft.com/office/drawing/2014/main" id="{F79502F2-4DF8-971E-28B4-6D9FCFCDC8F3}"/>
              </a:ext>
            </a:extLst>
          </p:cNvPr>
          <p:cNvGraphicFramePr>
            <a:graphicFrameLocks noGrp="1"/>
          </p:cNvGraphicFramePr>
          <p:nvPr>
            <p:extLst>
              <p:ext uri="{D42A27DB-BD31-4B8C-83A1-F6EECF244321}">
                <p14:modId xmlns:p14="http://schemas.microsoft.com/office/powerpoint/2010/main" val="4278556182"/>
              </p:ext>
            </p:extLst>
          </p:nvPr>
        </p:nvGraphicFramePr>
        <p:xfrm>
          <a:off x="1158240" y="4044894"/>
          <a:ext cx="9875520" cy="1706880"/>
        </p:xfrm>
        <a:graphic>
          <a:graphicData uri="http://schemas.openxmlformats.org/drawingml/2006/table">
            <a:tbl>
              <a:tblPr firstRow="1" firstCol="1" bandRow="1">
                <a:tableStyleId>{5C22544A-7EE6-4342-B048-85BDC9FD1C3A}</a:tableStyleId>
              </a:tblPr>
              <a:tblGrid>
                <a:gridCol w="594360">
                  <a:extLst>
                    <a:ext uri="{9D8B030D-6E8A-4147-A177-3AD203B41FA5}">
                      <a16:colId xmlns:a16="http://schemas.microsoft.com/office/drawing/2014/main" val="3530335253"/>
                    </a:ext>
                  </a:extLst>
                </a:gridCol>
                <a:gridCol w="594360">
                  <a:extLst>
                    <a:ext uri="{9D8B030D-6E8A-4147-A177-3AD203B41FA5}">
                      <a16:colId xmlns:a16="http://schemas.microsoft.com/office/drawing/2014/main" val="2605658756"/>
                    </a:ext>
                  </a:extLst>
                </a:gridCol>
                <a:gridCol w="548640">
                  <a:extLst>
                    <a:ext uri="{9D8B030D-6E8A-4147-A177-3AD203B41FA5}">
                      <a16:colId xmlns:a16="http://schemas.microsoft.com/office/drawing/2014/main" val="3071961229"/>
                    </a:ext>
                  </a:extLst>
                </a:gridCol>
                <a:gridCol w="548640">
                  <a:extLst>
                    <a:ext uri="{9D8B030D-6E8A-4147-A177-3AD203B41FA5}">
                      <a16:colId xmlns:a16="http://schemas.microsoft.com/office/drawing/2014/main" val="2319056660"/>
                    </a:ext>
                  </a:extLst>
                </a:gridCol>
                <a:gridCol w="548640">
                  <a:extLst>
                    <a:ext uri="{9D8B030D-6E8A-4147-A177-3AD203B41FA5}">
                      <a16:colId xmlns:a16="http://schemas.microsoft.com/office/drawing/2014/main" val="1051493762"/>
                    </a:ext>
                  </a:extLst>
                </a:gridCol>
                <a:gridCol w="1371600">
                  <a:extLst>
                    <a:ext uri="{9D8B030D-6E8A-4147-A177-3AD203B41FA5}">
                      <a16:colId xmlns:a16="http://schemas.microsoft.com/office/drawing/2014/main" val="2591370388"/>
                    </a:ext>
                  </a:extLst>
                </a:gridCol>
                <a:gridCol w="640080">
                  <a:extLst>
                    <a:ext uri="{9D8B030D-6E8A-4147-A177-3AD203B41FA5}">
                      <a16:colId xmlns:a16="http://schemas.microsoft.com/office/drawing/2014/main" val="747411123"/>
                    </a:ext>
                  </a:extLst>
                </a:gridCol>
                <a:gridCol w="914400">
                  <a:extLst>
                    <a:ext uri="{9D8B030D-6E8A-4147-A177-3AD203B41FA5}">
                      <a16:colId xmlns:a16="http://schemas.microsoft.com/office/drawing/2014/main" val="174582445"/>
                    </a:ext>
                  </a:extLst>
                </a:gridCol>
                <a:gridCol w="731520">
                  <a:extLst>
                    <a:ext uri="{9D8B030D-6E8A-4147-A177-3AD203B41FA5}">
                      <a16:colId xmlns:a16="http://schemas.microsoft.com/office/drawing/2014/main" val="1180600882"/>
                    </a:ext>
                  </a:extLst>
                </a:gridCol>
                <a:gridCol w="1097280">
                  <a:extLst>
                    <a:ext uri="{9D8B030D-6E8A-4147-A177-3AD203B41FA5}">
                      <a16:colId xmlns:a16="http://schemas.microsoft.com/office/drawing/2014/main" val="3304043366"/>
                    </a:ext>
                  </a:extLst>
                </a:gridCol>
                <a:gridCol w="1280160">
                  <a:extLst>
                    <a:ext uri="{9D8B030D-6E8A-4147-A177-3AD203B41FA5}">
                      <a16:colId xmlns:a16="http://schemas.microsoft.com/office/drawing/2014/main" val="3612260849"/>
                    </a:ext>
                  </a:extLst>
                </a:gridCol>
                <a:gridCol w="1005840">
                  <a:extLst>
                    <a:ext uri="{9D8B030D-6E8A-4147-A177-3AD203B41FA5}">
                      <a16:colId xmlns:a16="http://schemas.microsoft.com/office/drawing/2014/main" val="2570280215"/>
                    </a:ext>
                  </a:extLst>
                </a:gridCol>
              </a:tblGrid>
              <a:tr h="0">
                <a:tc rowSpan="2">
                  <a:txBody>
                    <a:bodyPr/>
                    <a:lstStyle/>
                    <a:p>
                      <a:pPr marL="0" marR="0" algn="ctr">
                        <a:spcBef>
                          <a:spcPts val="0"/>
                        </a:spcBef>
                        <a:spcAft>
                          <a:spcPts val="0"/>
                        </a:spcAft>
                      </a:pPr>
                      <a:r>
                        <a:rPr lang="en-US" sz="1400" b="0" kern="0" dirty="0">
                          <a:solidFill>
                            <a:schemeClr val="tx1"/>
                          </a:solidFill>
                          <a:effectLst/>
                        </a:rPr>
                        <a:t>PC1</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lgn="ctr">
                        <a:spcBef>
                          <a:spcPts val="0"/>
                        </a:spcBef>
                        <a:spcAft>
                          <a:spcPts val="0"/>
                        </a:spcAft>
                      </a:pPr>
                      <a:r>
                        <a:rPr lang="en-US" sz="1400" b="0" kern="0" dirty="0">
                          <a:solidFill>
                            <a:schemeClr val="tx1"/>
                          </a:solidFill>
                          <a:effectLst/>
                        </a:rPr>
                        <a:t>PC2</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algn="ctr">
                        <a:spcBef>
                          <a:spcPts val="0"/>
                        </a:spcBef>
                        <a:spcAft>
                          <a:spcPts val="0"/>
                        </a:spcAft>
                      </a:pPr>
                      <a:r>
                        <a:rPr lang="en-US" sz="1400" b="0" kern="0" dirty="0">
                          <a:solidFill>
                            <a:schemeClr val="tx1"/>
                          </a:solidFill>
                          <a:effectLst/>
                        </a:rPr>
                        <a:t>Local ancestry</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6">
                  <a:txBody>
                    <a:bodyPr/>
                    <a:lstStyle/>
                    <a:p>
                      <a:pPr marL="0" marR="0" algn="ctr">
                        <a:spcBef>
                          <a:spcPts val="0"/>
                        </a:spcBef>
                        <a:spcAft>
                          <a:spcPts val="0"/>
                        </a:spcAft>
                      </a:pPr>
                      <a:r>
                        <a:rPr lang="en-US" sz="1400" b="0" kern="0" dirty="0">
                          <a:solidFill>
                            <a:schemeClr val="tx1"/>
                          </a:solidFill>
                          <a:effectLst/>
                        </a:rPr>
                        <a:t>Hispanic background subgroups</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algn="ctr">
                        <a:spcBef>
                          <a:spcPts val="0"/>
                        </a:spcBef>
                        <a:spcAft>
                          <a:spcPts val="0"/>
                        </a:spcAft>
                      </a:pPr>
                      <a:r>
                        <a:rPr lang="en-US" sz="1400" b="0" kern="0" dirty="0">
                          <a:solidFill>
                            <a:schemeClr val="tx1"/>
                          </a:solidFill>
                          <a:effectLst/>
                        </a:rPr>
                        <a:t>Sample size</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9754126"/>
                  </a:ext>
                </a:extLst>
              </a:tr>
              <a:tr h="0">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1400" b="0" kern="0" dirty="0">
                          <a:solidFill>
                            <a:schemeClr val="tx1"/>
                          </a:solidFill>
                          <a:effectLst/>
                        </a:rPr>
                        <a:t>AFR</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rPr>
                        <a:t>AMR</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rPr>
                        <a:t>EUR</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rPr>
                        <a:t>Central American</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rPr>
                        <a:t>Cuban</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rPr>
                        <a:t>Dominican</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rPr>
                        <a:t>Mexican</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rPr>
                        <a:t>Puerto Rican</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rPr>
                        <a:t>South American</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3855546873"/>
                  </a:ext>
                </a:extLst>
              </a:tr>
              <a:tr h="0">
                <a:tc>
                  <a:txBody>
                    <a:bodyPr/>
                    <a:lstStyle/>
                    <a:p>
                      <a:pPr marL="0" marR="0" algn="ctr">
                        <a:spcBef>
                          <a:spcPts val="0"/>
                        </a:spcBef>
                        <a:spcAft>
                          <a:spcPts val="0"/>
                        </a:spcAft>
                      </a:pPr>
                      <a:r>
                        <a:rPr lang="en-US" sz="1400" b="0" kern="0" dirty="0">
                          <a:solidFill>
                            <a:schemeClr val="tx1"/>
                          </a:solidFill>
                          <a:effectLst/>
                        </a:rPr>
                        <a:t>-0.027</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dirty="0">
                          <a:solidFill>
                            <a:schemeClr val="tx1"/>
                          </a:solidFill>
                          <a:effectLst/>
                        </a:rPr>
                        <a:t>-0.042</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dirty="0">
                          <a:solidFill>
                            <a:schemeClr val="tx1"/>
                          </a:solidFill>
                          <a:effectLst/>
                        </a:rPr>
                        <a:t>1</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dirty="0">
                          <a:solidFill>
                            <a:schemeClr val="tx1"/>
                          </a:solidFill>
                          <a:effectLst/>
                        </a:rPr>
                        <a:t>0</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dirty="0">
                          <a:solidFill>
                            <a:schemeClr val="tx1"/>
                          </a:solidFill>
                          <a:effectLst/>
                        </a:rPr>
                        <a:t>0</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a:solidFill>
                            <a:schemeClr val="tx1"/>
                          </a:solidFill>
                          <a:effectLst/>
                        </a:rPr>
                        <a:t>35</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a:solidFill>
                            <a:schemeClr val="tx1"/>
                          </a:solidFill>
                          <a:effectLst/>
                        </a:rPr>
                        <a:t>143</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a:solidFill>
                            <a:schemeClr val="tx1"/>
                          </a:solidFill>
                          <a:effectLst/>
                        </a:rPr>
                        <a:t>256</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a:solidFill>
                            <a:schemeClr val="tx1"/>
                          </a:solidFill>
                          <a:effectLst/>
                        </a:rPr>
                        <a:t>40</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dirty="0">
                          <a:solidFill>
                            <a:schemeClr val="tx1"/>
                          </a:solidFill>
                          <a:effectLst/>
                        </a:rPr>
                        <a:t>187</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dirty="0">
                          <a:solidFill>
                            <a:schemeClr val="tx1"/>
                          </a:solidFill>
                          <a:effectLst/>
                        </a:rPr>
                        <a:t>9</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400" b="0" kern="0" dirty="0">
                          <a:solidFill>
                            <a:schemeClr val="tx1"/>
                          </a:solidFill>
                          <a:effectLst/>
                        </a:rPr>
                        <a:t>670</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541842897"/>
                  </a:ext>
                </a:extLst>
              </a:tr>
              <a:tr h="0">
                <a:tc>
                  <a:txBody>
                    <a:bodyPr/>
                    <a:lstStyle/>
                    <a:p>
                      <a:pPr marL="0" marR="0" algn="ctr">
                        <a:spcBef>
                          <a:spcPts val="0"/>
                        </a:spcBef>
                        <a:spcAft>
                          <a:spcPts val="0"/>
                        </a:spcAft>
                      </a:pPr>
                      <a:r>
                        <a:rPr lang="en-US" sz="1400" b="0" kern="0" dirty="0">
                          <a:solidFill>
                            <a:schemeClr val="tx1"/>
                          </a:solidFill>
                          <a:effectLst/>
                        </a:rPr>
                        <a:t>-0.017</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dirty="0">
                          <a:solidFill>
                            <a:schemeClr val="tx1"/>
                          </a:solidFill>
                          <a:effectLst/>
                        </a:rPr>
                        <a:t>-0.010</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0.5</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0</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0.5</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dirty="0">
                          <a:solidFill>
                            <a:schemeClr val="tx1"/>
                          </a:solidFill>
                          <a:effectLst/>
                        </a:rPr>
                        <a:t>167</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534</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460</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361</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741</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71</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2334</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extLst>
                  <a:ext uri="{0D108BD9-81ED-4DB2-BD59-A6C34878D82A}">
                    <a16:rowId xmlns:a16="http://schemas.microsoft.com/office/drawing/2014/main" val="677076663"/>
                  </a:ext>
                </a:extLst>
              </a:tr>
              <a:tr h="0">
                <a:tc>
                  <a:txBody>
                    <a:bodyPr/>
                    <a:lstStyle/>
                    <a:p>
                      <a:pPr marL="0" marR="0" algn="ctr">
                        <a:spcBef>
                          <a:spcPts val="0"/>
                        </a:spcBef>
                        <a:spcAft>
                          <a:spcPts val="0"/>
                        </a:spcAft>
                      </a:pPr>
                      <a:r>
                        <a:rPr lang="en-US" sz="1400" b="0" kern="0" dirty="0">
                          <a:solidFill>
                            <a:schemeClr val="tx1"/>
                          </a:solidFill>
                          <a:effectLst/>
                        </a:rPr>
                        <a:t>-0.007</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dirty="0">
                          <a:solidFill>
                            <a:schemeClr val="tx1"/>
                          </a:solidFill>
                          <a:effectLst/>
                        </a:rPr>
                        <a:t>0.021</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dirty="0">
                          <a:solidFill>
                            <a:schemeClr val="tx1"/>
                          </a:solidFill>
                          <a:effectLst/>
                        </a:rPr>
                        <a:t>0</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0</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1</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270</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1199</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258</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1039</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747</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246</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3759</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extLst>
                  <a:ext uri="{0D108BD9-81ED-4DB2-BD59-A6C34878D82A}">
                    <a16:rowId xmlns:a16="http://schemas.microsoft.com/office/drawing/2014/main" val="2041280815"/>
                  </a:ext>
                </a:extLst>
              </a:tr>
              <a:tr h="0">
                <a:tc>
                  <a:txBody>
                    <a:bodyPr/>
                    <a:lstStyle/>
                    <a:p>
                      <a:pPr marL="0" marR="0" algn="ctr">
                        <a:spcBef>
                          <a:spcPts val="0"/>
                        </a:spcBef>
                        <a:spcAft>
                          <a:spcPts val="0"/>
                        </a:spcAft>
                      </a:pPr>
                      <a:r>
                        <a:rPr lang="en-US" sz="1400" b="0" kern="0" dirty="0">
                          <a:solidFill>
                            <a:schemeClr val="tx1"/>
                          </a:solidFill>
                          <a:effectLst/>
                        </a:rPr>
                        <a:t>-0.001</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dirty="0">
                          <a:solidFill>
                            <a:schemeClr val="tx1"/>
                          </a:solidFill>
                          <a:effectLst/>
                        </a:rPr>
                        <a:t>-0.027</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0.5</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dirty="0">
                          <a:solidFill>
                            <a:schemeClr val="tx1"/>
                          </a:solidFill>
                          <a:effectLst/>
                        </a:rPr>
                        <a:t>0.5</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0</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150</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50</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55</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274</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dirty="0">
                          <a:solidFill>
                            <a:schemeClr val="tx1"/>
                          </a:solidFill>
                          <a:effectLst/>
                        </a:rPr>
                        <a:t>102</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46</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677</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extLst>
                  <a:ext uri="{0D108BD9-81ED-4DB2-BD59-A6C34878D82A}">
                    <a16:rowId xmlns:a16="http://schemas.microsoft.com/office/drawing/2014/main" val="2621009173"/>
                  </a:ext>
                </a:extLst>
              </a:tr>
              <a:tr h="0">
                <a:tc>
                  <a:txBody>
                    <a:bodyPr/>
                    <a:lstStyle/>
                    <a:p>
                      <a:pPr marL="0" marR="0" algn="ctr">
                        <a:spcBef>
                          <a:spcPts val="0"/>
                        </a:spcBef>
                        <a:spcAft>
                          <a:spcPts val="0"/>
                        </a:spcAft>
                      </a:pPr>
                      <a:r>
                        <a:rPr lang="en-US" sz="1400" b="0" kern="0" dirty="0">
                          <a:solidFill>
                            <a:schemeClr val="tx1"/>
                          </a:solidFill>
                          <a:effectLst/>
                        </a:rPr>
                        <a:t>0.009</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dirty="0">
                          <a:solidFill>
                            <a:schemeClr val="tx1"/>
                          </a:solidFill>
                          <a:effectLst/>
                        </a:rPr>
                        <a:t>0.004</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0</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0.5</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dirty="0">
                          <a:solidFill>
                            <a:schemeClr val="tx1"/>
                          </a:solidFill>
                          <a:effectLst/>
                        </a:rPr>
                        <a:t>0.5</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405</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186</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53</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1516</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248</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276</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400" b="0" kern="0">
                          <a:solidFill>
                            <a:schemeClr val="tx1"/>
                          </a:solidFill>
                          <a:effectLst/>
                        </a:rPr>
                        <a:t>2684</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noFill/>
                  </a:tcPr>
                </a:tc>
                <a:extLst>
                  <a:ext uri="{0D108BD9-81ED-4DB2-BD59-A6C34878D82A}">
                    <a16:rowId xmlns:a16="http://schemas.microsoft.com/office/drawing/2014/main" val="1907488232"/>
                  </a:ext>
                </a:extLst>
              </a:tr>
              <a:tr h="0">
                <a:tc>
                  <a:txBody>
                    <a:bodyPr/>
                    <a:lstStyle/>
                    <a:p>
                      <a:pPr marL="0" marR="0" algn="ctr">
                        <a:spcBef>
                          <a:spcPts val="0"/>
                        </a:spcBef>
                        <a:spcAft>
                          <a:spcPts val="0"/>
                        </a:spcAft>
                      </a:pPr>
                      <a:r>
                        <a:rPr lang="en-US" sz="1400" b="0" kern="0" dirty="0">
                          <a:solidFill>
                            <a:schemeClr val="tx1"/>
                          </a:solidFill>
                          <a:effectLst/>
                        </a:rPr>
                        <a:t>0.025</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rPr>
                        <a:t>-0.013</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a:solidFill>
                            <a:schemeClr val="tx1"/>
                          </a:solidFill>
                          <a:effectLst/>
                        </a:rPr>
                        <a:t>0</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rPr>
                        <a:t>1</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a:solidFill>
                            <a:schemeClr val="tx1"/>
                          </a:solidFill>
                          <a:effectLst/>
                        </a:rPr>
                        <a:t>0</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rPr>
                        <a:t>202</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a:solidFill>
                            <a:schemeClr val="tx1"/>
                          </a:solidFill>
                          <a:effectLst/>
                        </a:rPr>
                        <a:t>6</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a:solidFill>
                            <a:schemeClr val="tx1"/>
                          </a:solidFill>
                          <a:effectLst/>
                        </a:rPr>
                        <a:t>6</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a:solidFill>
                            <a:schemeClr val="tx1"/>
                          </a:solidFill>
                          <a:effectLst/>
                        </a:rPr>
                        <a:t>830</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a:solidFill>
                            <a:schemeClr val="tx1"/>
                          </a:solidFill>
                          <a:effectLst/>
                        </a:rPr>
                        <a:t>24</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a:solidFill>
                            <a:schemeClr val="tx1"/>
                          </a:solidFill>
                          <a:effectLst/>
                        </a:rPr>
                        <a:t>167</a:t>
                      </a:r>
                      <a:endParaRPr lang="en-US" sz="1400" b="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b="0" kern="0" dirty="0">
                          <a:solidFill>
                            <a:schemeClr val="tx1"/>
                          </a:solidFill>
                          <a:effectLst/>
                        </a:rPr>
                        <a:t>1235</a:t>
                      </a:r>
                      <a:endParaRPr lang="en-US" sz="1400" b="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5187" marR="45187"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5565782"/>
                  </a:ext>
                </a:extLst>
              </a:tr>
            </a:tbl>
          </a:graphicData>
        </a:graphic>
      </p:graphicFrame>
      <p:graphicFrame>
        <p:nvGraphicFramePr>
          <p:cNvPr id="8" name="Table 7">
            <a:extLst>
              <a:ext uri="{FF2B5EF4-FFF2-40B4-BE49-F238E27FC236}">
                <a16:creationId xmlns:a16="http://schemas.microsoft.com/office/drawing/2014/main" id="{56F0CC4A-7141-A23B-9912-74CDC308427B}"/>
              </a:ext>
            </a:extLst>
          </p:cNvPr>
          <p:cNvGraphicFramePr>
            <a:graphicFrameLocks noGrp="1"/>
          </p:cNvGraphicFramePr>
          <p:nvPr>
            <p:extLst>
              <p:ext uri="{D42A27DB-BD31-4B8C-83A1-F6EECF244321}">
                <p14:modId xmlns:p14="http://schemas.microsoft.com/office/powerpoint/2010/main" val="2764501287"/>
              </p:ext>
            </p:extLst>
          </p:nvPr>
        </p:nvGraphicFramePr>
        <p:xfrm>
          <a:off x="7076625" y="1775674"/>
          <a:ext cx="4572000" cy="1422400"/>
        </p:xfrm>
        <a:graphic>
          <a:graphicData uri="http://schemas.openxmlformats.org/drawingml/2006/table">
            <a:tbl>
              <a:tblPr bandRow="1">
                <a:tableStyleId>{5C22544A-7EE6-4342-B048-85BDC9FD1C3A}</a:tableStyleId>
              </a:tblPr>
              <a:tblGrid>
                <a:gridCol w="731520">
                  <a:extLst>
                    <a:ext uri="{9D8B030D-6E8A-4147-A177-3AD203B41FA5}">
                      <a16:colId xmlns:a16="http://schemas.microsoft.com/office/drawing/2014/main" val="2149027106"/>
                    </a:ext>
                  </a:extLst>
                </a:gridCol>
                <a:gridCol w="2011680">
                  <a:extLst>
                    <a:ext uri="{9D8B030D-6E8A-4147-A177-3AD203B41FA5}">
                      <a16:colId xmlns:a16="http://schemas.microsoft.com/office/drawing/2014/main" val="1793470610"/>
                    </a:ext>
                  </a:extLst>
                </a:gridCol>
                <a:gridCol w="914400">
                  <a:extLst>
                    <a:ext uri="{9D8B030D-6E8A-4147-A177-3AD203B41FA5}">
                      <a16:colId xmlns:a16="http://schemas.microsoft.com/office/drawing/2014/main" val="3376759406"/>
                    </a:ext>
                  </a:extLst>
                </a:gridCol>
                <a:gridCol w="914400">
                  <a:extLst>
                    <a:ext uri="{9D8B030D-6E8A-4147-A177-3AD203B41FA5}">
                      <a16:colId xmlns:a16="http://schemas.microsoft.com/office/drawing/2014/main" val="3417712100"/>
                    </a:ext>
                  </a:extLst>
                </a:gridCol>
              </a:tblGrid>
              <a:tr h="203200">
                <a:tc>
                  <a:txBody>
                    <a:bodyPr/>
                    <a:lstStyle/>
                    <a:p>
                      <a:pPr marL="0" marR="0" algn="ctr">
                        <a:spcBef>
                          <a:spcPts val="0"/>
                        </a:spcBef>
                        <a:spcAft>
                          <a:spcPts val="0"/>
                        </a:spcAft>
                      </a:pPr>
                      <a:r>
                        <a:rPr lang="en-US" sz="1200" dirty="0">
                          <a:effectLst/>
                        </a:rPr>
                        <a:t>Terms</a:t>
                      </a:r>
                      <a:endParaRPr lang="en-US" sz="1200" dirty="0">
                        <a:effectLst/>
                        <a:latin typeface="Calibri" panose="020F0502020204030204" pitchFamily="34" charset="0"/>
                        <a:ea typeface="Calibri" panose="020F050202020403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OR (95% CI)</a:t>
                      </a:r>
                      <a:endParaRPr lang="en-US" sz="1200" dirty="0">
                        <a:effectLst/>
                        <a:latin typeface="Calibri" panose="020F0502020204030204" pitchFamily="34" charset="0"/>
                        <a:ea typeface="Calibri" panose="020F050202020403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1-df p-value</a:t>
                      </a:r>
                      <a:endParaRPr lang="en-US" sz="1200" dirty="0">
                        <a:effectLst/>
                        <a:latin typeface="Calibri" panose="020F0502020204030204" pitchFamily="34" charset="0"/>
                        <a:ea typeface="Calibri" panose="020F050202020403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2-df p-value</a:t>
                      </a:r>
                      <a:endParaRPr lang="en-US" sz="1200" dirty="0">
                        <a:effectLst/>
                        <a:latin typeface="Calibri" panose="020F0502020204030204" pitchFamily="34" charset="0"/>
                        <a:ea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9842705"/>
                  </a:ext>
                </a:extLst>
              </a:tr>
              <a:tr h="203200">
                <a:tc gridSpan="4">
                  <a:txBody>
                    <a:bodyPr/>
                    <a:lstStyle/>
                    <a:p>
                      <a:pPr marL="0" marR="0">
                        <a:spcBef>
                          <a:spcPts val="0"/>
                        </a:spcBef>
                        <a:spcAft>
                          <a:spcPts val="0"/>
                        </a:spcAft>
                      </a:pPr>
                      <a:r>
                        <a:rPr lang="en-US" sz="1200" i="1" dirty="0">
                          <a:effectLst/>
                        </a:rPr>
                        <a:t>Model 1: adjusting with proportions of AFR and AMR</a:t>
                      </a:r>
                      <a:endParaRPr lang="en-US" sz="1200" i="1" dirty="0">
                        <a:effectLst/>
                        <a:latin typeface="Calibri" panose="020F0502020204030204" pitchFamily="34" charset="0"/>
                        <a:ea typeface="Calibri" panose="020F0502020204030204" pitchFamily="34" charset="0"/>
                      </a:endParaRPr>
                    </a:p>
                  </a:txBody>
                  <a:tcPr marL="68580" marR="68580" marT="0" marB="0" anchor="ctr">
                    <a:lnT w="12700" cap="flat" cmpd="sng" algn="ctr">
                      <a:solidFill>
                        <a:schemeClr val="tx1"/>
                      </a:solidFill>
                      <a:prstDash val="solid"/>
                      <a:round/>
                      <a:headEnd type="none" w="med" len="med"/>
                      <a:tailEnd type="none" w="med" len="med"/>
                    </a:lnT>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66029203"/>
                  </a:ext>
                </a:extLst>
              </a:tr>
              <a:tr h="203200">
                <a:tc>
                  <a:txBody>
                    <a:bodyPr/>
                    <a:lstStyle/>
                    <a:p>
                      <a:pPr marL="0" marR="0" algn="ctr">
                        <a:spcBef>
                          <a:spcPts val="0"/>
                        </a:spcBef>
                        <a:spcAft>
                          <a:spcPts val="0"/>
                        </a:spcAft>
                      </a:pPr>
                      <a:r>
                        <a:rPr lang="en-US" sz="1200">
                          <a:effectLst/>
                        </a:rPr>
                        <a:t>%AFR</a:t>
                      </a:r>
                      <a:endParaRPr lang="en-US" sz="1200">
                        <a:effectLst/>
                        <a:latin typeface="Times New Roman" panose="02020603050405020304" pitchFamily="18" charset="0"/>
                        <a:ea typeface="Calibri" panose="020F0502020204030204" pitchFamily="34" charset="0"/>
                      </a:endParaRPr>
                    </a:p>
                  </a:txBody>
                  <a:tcPr marL="68580" marR="68580" marT="0" marB="0" anchor="ctr">
                    <a:noFill/>
                  </a:tcPr>
                </a:tc>
                <a:tc>
                  <a:txBody>
                    <a:bodyPr/>
                    <a:lstStyle/>
                    <a:p>
                      <a:pPr marL="0" marR="0" algn="ctr">
                        <a:spcBef>
                          <a:spcPts val="0"/>
                        </a:spcBef>
                        <a:spcAft>
                          <a:spcPts val="0"/>
                        </a:spcAft>
                      </a:pPr>
                      <a:r>
                        <a:rPr lang="en-US" sz="1200">
                          <a:effectLst/>
                        </a:rPr>
                        <a:t>1.2400 (1.0152 – 1.5146)</a:t>
                      </a:r>
                      <a:endParaRPr lang="en-US" sz="1200">
                        <a:effectLst/>
                        <a:latin typeface="Calibri" panose="020F0502020204030204" pitchFamily="34" charset="0"/>
                        <a:ea typeface="Calibri" panose="020F0502020204030204" pitchFamily="34" charset="0"/>
                      </a:endParaRPr>
                    </a:p>
                  </a:txBody>
                  <a:tcPr marL="68580" marR="68580" marT="0" marB="0" anchor="ctr">
                    <a:noFill/>
                  </a:tcPr>
                </a:tc>
                <a:tc>
                  <a:txBody>
                    <a:bodyPr/>
                    <a:lstStyle/>
                    <a:p>
                      <a:pPr marL="0" marR="0" algn="ctr">
                        <a:spcBef>
                          <a:spcPts val="0"/>
                        </a:spcBef>
                        <a:spcAft>
                          <a:spcPts val="0"/>
                        </a:spcAft>
                      </a:pPr>
                      <a:r>
                        <a:rPr lang="en-US" sz="1200">
                          <a:effectLst/>
                        </a:rPr>
                        <a:t> 0.0175</a:t>
                      </a:r>
                      <a:endParaRPr lang="en-US" sz="1200">
                        <a:effectLst/>
                        <a:latin typeface="Calibri" panose="020F0502020204030204" pitchFamily="34" charset="0"/>
                        <a:ea typeface="Calibri" panose="020F0502020204030204" pitchFamily="34" charset="0"/>
                      </a:endParaRPr>
                    </a:p>
                  </a:txBody>
                  <a:tcPr marL="68580" marR="68580" marT="0" marB="0" anchor="ctr">
                    <a:noFill/>
                  </a:tcPr>
                </a:tc>
                <a:tc rowSpan="2">
                  <a:txBody>
                    <a:bodyPr/>
                    <a:lstStyle/>
                    <a:p>
                      <a:pPr marL="0" marR="0" algn="ctr">
                        <a:spcBef>
                          <a:spcPts val="0"/>
                        </a:spcBef>
                        <a:spcAft>
                          <a:spcPts val="0"/>
                        </a:spcAft>
                      </a:pPr>
                      <a:r>
                        <a:rPr lang="en-US" sz="1200">
                          <a:effectLst/>
                        </a:rPr>
                        <a:t>0.0041</a:t>
                      </a:r>
                      <a:endParaRPr lang="en-US" sz="1200">
                        <a:effectLst/>
                        <a:latin typeface="Calibri" panose="020F0502020204030204" pitchFamily="34" charset="0"/>
                        <a:ea typeface="Calibri" panose="020F0502020204030204" pitchFamily="34" charset="0"/>
                      </a:endParaRPr>
                    </a:p>
                  </a:txBody>
                  <a:tcPr marL="68580" marR="68580" marT="0" marB="0" anchor="ctr">
                    <a:noFill/>
                  </a:tcPr>
                </a:tc>
                <a:extLst>
                  <a:ext uri="{0D108BD9-81ED-4DB2-BD59-A6C34878D82A}">
                    <a16:rowId xmlns:a16="http://schemas.microsoft.com/office/drawing/2014/main" val="1805903569"/>
                  </a:ext>
                </a:extLst>
              </a:tr>
              <a:tr h="203200">
                <a:tc>
                  <a:txBody>
                    <a:bodyPr/>
                    <a:lstStyle/>
                    <a:p>
                      <a:pPr marL="0" marR="0" algn="ctr">
                        <a:spcBef>
                          <a:spcPts val="0"/>
                        </a:spcBef>
                        <a:spcAft>
                          <a:spcPts val="0"/>
                        </a:spcAft>
                      </a:pPr>
                      <a:r>
                        <a:rPr lang="en-US" sz="1200">
                          <a:effectLst/>
                        </a:rPr>
                        <a:t>%AMR</a:t>
                      </a:r>
                      <a:endParaRPr lang="en-US" sz="1200">
                        <a:effectLst/>
                        <a:latin typeface="Times New Roman" panose="02020603050405020304" pitchFamily="18" charset="0"/>
                        <a:ea typeface="Calibri" panose="020F0502020204030204" pitchFamily="34" charset="0"/>
                      </a:endParaRPr>
                    </a:p>
                  </a:txBody>
                  <a:tcPr marL="68580" marR="68580" marT="0" marB="0" anchor="ctr">
                    <a:noFill/>
                  </a:tcPr>
                </a:tc>
                <a:tc>
                  <a:txBody>
                    <a:bodyPr/>
                    <a:lstStyle/>
                    <a:p>
                      <a:pPr marL="0" marR="0" algn="ctr">
                        <a:spcBef>
                          <a:spcPts val="0"/>
                        </a:spcBef>
                        <a:spcAft>
                          <a:spcPts val="0"/>
                        </a:spcAft>
                      </a:pPr>
                      <a:r>
                        <a:rPr lang="en-US" sz="1200">
                          <a:effectLst/>
                        </a:rPr>
                        <a:t>0.7737 (0.6130 – 0.9766)</a:t>
                      </a:r>
                      <a:endParaRPr lang="en-US" sz="1200">
                        <a:effectLst/>
                        <a:latin typeface="Calibri" panose="020F0502020204030204" pitchFamily="34" charset="0"/>
                        <a:ea typeface="Calibri" panose="020F0502020204030204" pitchFamily="34" charset="0"/>
                      </a:endParaRPr>
                    </a:p>
                  </a:txBody>
                  <a:tcPr marL="68580" marR="68580" marT="0" marB="0" anchor="ctr">
                    <a:noFill/>
                  </a:tcPr>
                </a:tc>
                <a:tc>
                  <a:txBody>
                    <a:bodyPr/>
                    <a:lstStyle/>
                    <a:p>
                      <a:pPr marL="0" marR="0" algn="ctr">
                        <a:spcBef>
                          <a:spcPts val="0"/>
                        </a:spcBef>
                        <a:spcAft>
                          <a:spcPts val="0"/>
                        </a:spcAft>
                      </a:pPr>
                      <a:r>
                        <a:rPr lang="en-US" sz="1200">
                          <a:effectLst/>
                        </a:rPr>
                        <a:t> 0.0154</a:t>
                      </a:r>
                      <a:endParaRPr lang="en-US" sz="1200">
                        <a:effectLst/>
                        <a:latin typeface="Calibri" panose="020F0502020204030204" pitchFamily="34" charset="0"/>
                        <a:ea typeface="Calibri" panose="020F0502020204030204" pitchFamily="34" charset="0"/>
                      </a:endParaRPr>
                    </a:p>
                  </a:txBody>
                  <a:tcPr marL="68580" marR="68580" marT="0" marB="0" anchor="ctr">
                    <a:noFill/>
                  </a:tcPr>
                </a:tc>
                <a:tc vMerge="1">
                  <a:txBody>
                    <a:bodyPr/>
                    <a:lstStyle/>
                    <a:p>
                      <a:endParaRPr lang="en-US"/>
                    </a:p>
                  </a:txBody>
                  <a:tcPr/>
                </a:tc>
                <a:extLst>
                  <a:ext uri="{0D108BD9-81ED-4DB2-BD59-A6C34878D82A}">
                    <a16:rowId xmlns:a16="http://schemas.microsoft.com/office/drawing/2014/main" val="930556407"/>
                  </a:ext>
                </a:extLst>
              </a:tr>
              <a:tr h="203200">
                <a:tc gridSpan="4">
                  <a:txBody>
                    <a:bodyPr/>
                    <a:lstStyle/>
                    <a:p>
                      <a:pPr marL="0" marR="0">
                        <a:spcBef>
                          <a:spcPts val="0"/>
                        </a:spcBef>
                        <a:spcAft>
                          <a:spcPts val="0"/>
                        </a:spcAft>
                      </a:pPr>
                      <a:r>
                        <a:rPr lang="en-US" sz="1200" i="1" dirty="0">
                          <a:effectLst/>
                        </a:rPr>
                        <a:t>Model 2: adjusting with PC1 and PC2</a:t>
                      </a:r>
                      <a:endParaRPr lang="en-US" sz="1200" i="1" dirty="0">
                        <a:effectLst/>
                        <a:latin typeface="Calibri" panose="020F0502020204030204" pitchFamily="34" charset="0"/>
                        <a:ea typeface="Calibri" panose="020F0502020204030204" pitchFamily="34" charset="0"/>
                      </a:endParaRPr>
                    </a:p>
                  </a:txBody>
                  <a:tcPr marL="68580" marR="68580" marT="0" marB="0" anchor="c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48619681"/>
                  </a:ext>
                </a:extLst>
              </a:tr>
              <a:tr h="203200">
                <a:tc>
                  <a:txBody>
                    <a:bodyPr/>
                    <a:lstStyle/>
                    <a:p>
                      <a:pPr marL="0" marR="0" algn="ctr">
                        <a:spcBef>
                          <a:spcPts val="0"/>
                        </a:spcBef>
                        <a:spcAft>
                          <a:spcPts val="0"/>
                        </a:spcAft>
                      </a:pPr>
                      <a:r>
                        <a:rPr lang="en-US" sz="1200">
                          <a:effectLst/>
                        </a:rPr>
                        <a:t>PC1</a:t>
                      </a:r>
                      <a:endParaRPr lang="en-US" sz="1200">
                        <a:effectLst/>
                        <a:latin typeface="Calibri" panose="020F0502020204030204" pitchFamily="34" charset="0"/>
                        <a:ea typeface="Calibri" panose="020F0502020204030204" pitchFamily="34" charset="0"/>
                      </a:endParaRPr>
                    </a:p>
                  </a:txBody>
                  <a:tcPr marL="68580" marR="68580" marT="0" marB="0" anchor="ctr">
                    <a:noFill/>
                  </a:tcPr>
                </a:tc>
                <a:tc>
                  <a:txBody>
                    <a:bodyPr/>
                    <a:lstStyle/>
                    <a:p>
                      <a:pPr marL="0" marR="0" algn="ctr">
                        <a:spcBef>
                          <a:spcPts val="0"/>
                        </a:spcBef>
                        <a:spcAft>
                          <a:spcPts val="0"/>
                        </a:spcAft>
                      </a:pPr>
                      <a:r>
                        <a:rPr lang="en-US" sz="1200">
                          <a:effectLst/>
                        </a:rPr>
                        <a:t>0.0002 (0 – 0.0380)</a:t>
                      </a:r>
                      <a:endParaRPr lang="en-US" sz="1200">
                        <a:effectLst/>
                        <a:latin typeface="Calibri" panose="020F0502020204030204" pitchFamily="34" charset="0"/>
                        <a:ea typeface="Calibri" panose="020F0502020204030204" pitchFamily="34" charset="0"/>
                      </a:endParaRPr>
                    </a:p>
                  </a:txBody>
                  <a:tcPr marL="68580" marR="68580" marT="0" marB="0" anchor="ctr">
                    <a:noFill/>
                  </a:tcPr>
                </a:tc>
                <a:tc>
                  <a:txBody>
                    <a:bodyPr/>
                    <a:lstStyle/>
                    <a:p>
                      <a:pPr marL="0" marR="0" algn="ctr">
                        <a:spcBef>
                          <a:spcPts val="0"/>
                        </a:spcBef>
                        <a:spcAft>
                          <a:spcPts val="0"/>
                        </a:spcAft>
                      </a:pPr>
                      <a:r>
                        <a:rPr lang="en-US" sz="1200">
                          <a:effectLst/>
                        </a:rPr>
                        <a:t>0.0008</a:t>
                      </a:r>
                      <a:endParaRPr lang="en-US" sz="1200">
                        <a:effectLst/>
                        <a:latin typeface="Calibri" panose="020F0502020204030204" pitchFamily="34" charset="0"/>
                        <a:ea typeface="Calibri" panose="020F0502020204030204" pitchFamily="34" charset="0"/>
                      </a:endParaRPr>
                    </a:p>
                  </a:txBody>
                  <a:tcPr marL="68580" marR="68580" marT="0" marB="0" anchor="ctr">
                    <a:noFill/>
                  </a:tcPr>
                </a:tc>
                <a:tc rowSpan="2">
                  <a:txBody>
                    <a:bodyPr/>
                    <a:lstStyle/>
                    <a:p>
                      <a:pPr marL="0" marR="0" algn="ctr">
                        <a:spcBef>
                          <a:spcPts val="0"/>
                        </a:spcBef>
                        <a:spcAft>
                          <a:spcPts val="0"/>
                        </a:spcAft>
                      </a:pPr>
                      <a:r>
                        <a:rPr lang="en-US" sz="1200">
                          <a:effectLst/>
                        </a:rPr>
                        <a:t>0.0034</a:t>
                      </a:r>
                      <a:endParaRPr lang="en-US" sz="120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0483224"/>
                  </a:ext>
                </a:extLst>
              </a:tr>
              <a:tr h="203200">
                <a:tc>
                  <a:txBody>
                    <a:bodyPr/>
                    <a:lstStyle/>
                    <a:p>
                      <a:pPr marL="0" marR="0" algn="ctr">
                        <a:spcBef>
                          <a:spcPts val="0"/>
                        </a:spcBef>
                        <a:spcAft>
                          <a:spcPts val="0"/>
                        </a:spcAft>
                      </a:pPr>
                      <a:r>
                        <a:rPr lang="en-US" sz="1200">
                          <a:effectLst/>
                        </a:rPr>
                        <a:t>PC2</a:t>
                      </a:r>
                      <a:endParaRPr lang="en-US" sz="1200">
                        <a:effectLst/>
                        <a:latin typeface="Calibri" panose="020F0502020204030204" pitchFamily="34" charset="0"/>
                        <a:ea typeface="Calibri" panose="020F0502020204030204" pitchFamily="34"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effectLst/>
                        </a:rPr>
                        <a:t>0.6240 (0.0244 – 15.9596)</a:t>
                      </a:r>
                      <a:endParaRPr lang="en-US" sz="1200">
                        <a:effectLst/>
                        <a:latin typeface="Calibri" panose="020F0502020204030204" pitchFamily="34" charset="0"/>
                        <a:ea typeface="Calibri" panose="020F0502020204030204" pitchFamily="34"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rPr>
                        <a:t>0.3878</a:t>
                      </a:r>
                      <a:endParaRPr lang="en-US" sz="1200" dirty="0">
                        <a:effectLst/>
                        <a:latin typeface="Calibri" panose="020F0502020204030204" pitchFamily="34" charset="0"/>
                        <a:ea typeface="Calibri" panose="020F0502020204030204" pitchFamily="34" charset="0"/>
                      </a:endParaRPr>
                    </a:p>
                  </a:txBody>
                  <a:tcPr marL="68580" marR="68580" marT="0" marB="0" anchor="ctr">
                    <a:lnB w="12700" cap="flat" cmpd="sng" algn="ctr">
                      <a:solidFill>
                        <a:schemeClr val="tx1"/>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3641114544"/>
                  </a:ext>
                </a:extLst>
              </a:tr>
            </a:tbl>
          </a:graphicData>
        </a:graphic>
      </p:graphicFrame>
    </p:spTree>
    <p:extLst>
      <p:ext uri="{BB962C8B-B14F-4D97-AF65-F5344CB8AC3E}">
        <p14:creationId xmlns:p14="http://schemas.microsoft.com/office/powerpoint/2010/main" val="1417876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11274240" cy="584775"/>
          </a:xfrm>
          <a:prstGeom prst="rect">
            <a:avLst/>
          </a:prstGeom>
          <a:noFill/>
        </p:spPr>
        <p:txBody>
          <a:bodyPr wrap="none" rtlCol="0">
            <a:spAutoFit/>
          </a:bodyPr>
          <a:lstStyle/>
          <a:p>
            <a:r>
              <a:rPr lang="en-US" sz="3200" b="1" dirty="0"/>
              <a:t>Aim 3: Detect asthma-associated susceptible loci in HCHS/SOL</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11297653" cy="1200329"/>
          </a:xfrm>
          <a:prstGeom prst="rect">
            <a:avLst/>
          </a:prstGeom>
          <a:noFill/>
        </p:spPr>
        <p:txBody>
          <a:bodyPr wrap="square" rtlCol="0">
            <a:spAutoFit/>
          </a:bodyPr>
          <a:lstStyle/>
          <a:p>
            <a:r>
              <a:rPr lang="en-US" b="1" dirty="0"/>
              <a:t>Results</a:t>
            </a:r>
          </a:p>
          <a:p>
            <a:pPr marL="285750" indent="-285750">
              <a:buFont typeface="Arial" panose="020B0604020202020204" pitchFamily="34" charset="0"/>
              <a:buChar char="•"/>
            </a:pPr>
            <a:r>
              <a:rPr lang="en-US" b="1" i="1" dirty="0"/>
              <a:t>Snapshot of LACs</a:t>
            </a:r>
          </a:p>
          <a:p>
            <a:pPr marL="742950" lvl="1" indent="-285750">
              <a:buFont typeface="Arial" panose="020B0604020202020204" pitchFamily="34" charset="0"/>
              <a:buChar char="•"/>
            </a:pPr>
            <a:r>
              <a:rPr lang="en-US" dirty="0"/>
              <a:t>Asthma rates declines with increasing PC1</a:t>
            </a:r>
          </a:p>
          <a:p>
            <a:pPr marL="742950" lvl="1" indent="-285750">
              <a:buFont typeface="Arial" panose="020B0604020202020204" pitchFamily="34" charset="0"/>
              <a:buChar char="•"/>
            </a:pPr>
            <a:r>
              <a:rPr lang="en-US" dirty="0"/>
              <a:t>T allele frequency declines with increasing PC1</a:t>
            </a:r>
          </a:p>
        </p:txBody>
      </p:sp>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40</a:t>
            </a:fld>
            <a:endParaRPr lang="en-US" dirty="0"/>
          </a:p>
        </p:txBody>
      </p:sp>
      <p:sp>
        <p:nvSpPr>
          <p:cNvPr id="5" name="TextBox 4">
            <a:extLst>
              <a:ext uri="{FF2B5EF4-FFF2-40B4-BE49-F238E27FC236}">
                <a16:creationId xmlns:a16="http://schemas.microsoft.com/office/drawing/2014/main" id="{F70CC7C4-E247-8B33-D170-CA823DD52553}"/>
              </a:ext>
            </a:extLst>
          </p:cNvPr>
          <p:cNvSpPr txBox="1"/>
          <p:nvPr/>
        </p:nvSpPr>
        <p:spPr>
          <a:xfrm>
            <a:off x="257304" y="6457554"/>
            <a:ext cx="5363712" cy="307777"/>
          </a:xfrm>
          <a:prstGeom prst="rect">
            <a:avLst/>
          </a:prstGeom>
          <a:noFill/>
        </p:spPr>
        <p:txBody>
          <a:bodyPr wrap="none" rtlCol="0">
            <a:spAutoFit/>
          </a:bodyPr>
          <a:lstStyle/>
          <a:p>
            <a:pPr algn="ctr"/>
            <a:r>
              <a:rPr lang="en-US" sz="1400" dirty="0"/>
              <a:t>Fig 25. Asthma prevalence stratified by local ancestry at chr6:32627128</a:t>
            </a:r>
          </a:p>
        </p:txBody>
      </p:sp>
      <p:pic>
        <p:nvPicPr>
          <p:cNvPr id="6" name="Picture 5">
            <a:extLst>
              <a:ext uri="{FF2B5EF4-FFF2-40B4-BE49-F238E27FC236}">
                <a16:creationId xmlns:a16="http://schemas.microsoft.com/office/drawing/2014/main" id="{9C16E2C3-F73B-7447-DBE8-7ACBF2FA70D5}"/>
              </a:ext>
            </a:extLst>
          </p:cNvPr>
          <p:cNvPicPr>
            <a:picLocks noChangeAspect="1"/>
          </p:cNvPicPr>
          <p:nvPr/>
        </p:nvPicPr>
        <p:blipFill rotWithShape="1">
          <a:blip r:embed="rId3"/>
          <a:srcRect l="6340" t="646" r="7120" b="1180"/>
          <a:stretch/>
        </p:blipFill>
        <p:spPr>
          <a:xfrm>
            <a:off x="596805" y="2191458"/>
            <a:ext cx="5029200" cy="4278955"/>
          </a:xfrm>
          <a:prstGeom prst="rect">
            <a:avLst/>
          </a:prstGeom>
        </p:spPr>
      </p:pic>
      <p:pic>
        <p:nvPicPr>
          <p:cNvPr id="8" name="Picture 7" descr="A diagram of a hispanic background&#10;&#10;Description automatically generated with medium confidence">
            <a:extLst>
              <a:ext uri="{FF2B5EF4-FFF2-40B4-BE49-F238E27FC236}">
                <a16:creationId xmlns:a16="http://schemas.microsoft.com/office/drawing/2014/main" id="{0219B0D8-45C9-0C31-73CC-177B655045E9}"/>
              </a:ext>
            </a:extLst>
          </p:cNvPr>
          <p:cNvPicPr>
            <a:picLocks noChangeAspect="1"/>
          </p:cNvPicPr>
          <p:nvPr/>
        </p:nvPicPr>
        <p:blipFill rotWithShape="1">
          <a:blip r:embed="rId4"/>
          <a:srcRect l="6644" r="6817"/>
          <a:stretch/>
        </p:blipFill>
        <p:spPr>
          <a:xfrm>
            <a:off x="6794162" y="2151663"/>
            <a:ext cx="5029200" cy="4358543"/>
          </a:xfrm>
          <a:prstGeom prst="rect">
            <a:avLst/>
          </a:prstGeom>
        </p:spPr>
      </p:pic>
      <p:sp>
        <p:nvSpPr>
          <p:cNvPr id="10" name="TextBox 9">
            <a:extLst>
              <a:ext uri="{FF2B5EF4-FFF2-40B4-BE49-F238E27FC236}">
                <a16:creationId xmlns:a16="http://schemas.microsoft.com/office/drawing/2014/main" id="{179E7664-EF34-39A8-8939-AB345D9DB71D}"/>
              </a:ext>
            </a:extLst>
          </p:cNvPr>
          <p:cNvSpPr txBox="1"/>
          <p:nvPr/>
        </p:nvSpPr>
        <p:spPr>
          <a:xfrm>
            <a:off x="6446175" y="6426558"/>
            <a:ext cx="5182574" cy="307777"/>
          </a:xfrm>
          <a:prstGeom prst="rect">
            <a:avLst/>
          </a:prstGeom>
          <a:noFill/>
        </p:spPr>
        <p:txBody>
          <a:bodyPr wrap="none" rtlCol="0">
            <a:spAutoFit/>
          </a:bodyPr>
          <a:lstStyle/>
          <a:p>
            <a:pPr algn="ctr"/>
            <a:r>
              <a:rPr lang="en-US" sz="1400" dirty="0"/>
              <a:t>Fig 26. Allele frequency stratified by local ancestry at chr6:32627128</a:t>
            </a:r>
          </a:p>
        </p:txBody>
      </p:sp>
    </p:spTree>
    <p:extLst>
      <p:ext uri="{BB962C8B-B14F-4D97-AF65-F5344CB8AC3E}">
        <p14:creationId xmlns:p14="http://schemas.microsoft.com/office/powerpoint/2010/main" val="27012835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11274240" cy="584775"/>
          </a:xfrm>
          <a:prstGeom prst="rect">
            <a:avLst/>
          </a:prstGeom>
          <a:noFill/>
        </p:spPr>
        <p:txBody>
          <a:bodyPr wrap="none" rtlCol="0">
            <a:spAutoFit/>
          </a:bodyPr>
          <a:lstStyle/>
          <a:p>
            <a:r>
              <a:rPr lang="en-US" sz="3200" b="1" dirty="0"/>
              <a:t>Aim 3: Detect asthma-associated susceptible loci in HCHS/SOL</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11297653" cy="1477328"/>
          </a:xfrm>
          <a:prstGeom prst="rect">
            <a:avLst/>
          </a:prstGeom>
          <a:noFill/>
        </p:spPr>
        <p:txBody>
          <a:bodyPr wrap="square" rtlCol="0">
            <a:spAutoFit/>
          </a:bodyPr>
          <a:lstStyle/>
          <a:p>
            <a:r>
              <a:rPr lang="en-US" b="1" dirty="0"/>
              <a:t>Results</a:t>
            </a:r>
          </a:p>
          <a:p>
            <a:pPr marL="285750" indent="-285750">
              <a:buFont typeface="Arial" panose="020B0604020202020204" pitchFamily="34" charset="0"/>
              <a:buChar char="•"/>
            </a:pPr>
            <a:r>
              <a:rPr lang="en-US" b="1" i="1" dirty="0"/>
              <a:t>Limitations</a:t>
            </a:r>
          </a:p>
          <a:p>
            <a:pPr marL="742950" lvl="1" indent="-285750">
              <a:buFont typeface="Arial" panose="020B0604020202020204" pitchFamily="34" charset="0"/>
              <a:buChar char="•"/>
            </a:pPr>
            <a:r>
              <a:rPr lang="en-US" dirty="0"/>
              <a:t>PC1 vs PC3, 4 present subgroup patterns in global PCs</a:t>
            </a:r>
          </a:p>
          <a:p>
            <a:pPr marL="742950" lvl="1" indent="-285750">
              <a:buFont typeface="Arial" panose="020B0604020202020204" pitchFamily="34" charset="0"/>
              <a:buChar char="•"/>
            </a:pPr>
            <a:r>
              <a:rPr lang="en-US" dirty="0"/>
              <a:t>Only 3-way continental local ancestry available</a:t>
            </a:r>
          </a:p>
          <a:p>
            <a:pPr marL="742950" lvl="1" indent="-285750">
              <a:buFont typeface="Arial" panose="020B0604020202020204" pitchFamily="34" charset="0"/>
              <a:buChar char="•"/>
            </a:pPr>
            <a:r>
              <a:rPr lang="en-US" dirty="0"/>
              <a:t>No fine resolution to support further population stratification controls</a:t>
            </a:r>
          </a:p>
        </p:txBody>
      </p:sp>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41</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0CC7C4-E247-8B33-D170-CA823DD52553}"/>
                  </a:ext>
                </a:extLst>
              </p:cNvPr>
              <p:cNvSpPr txBox="1"/>
              <p:nvPr/>
            </p:nvSpPr>
            <p:spPr>
              <a:xfrm>
                <a:off x="109459" y="6526473"/>
                <a:ext cx="5310493" cy="307777"/>
              </a:xfrm>
              <a:prstGeom prst="rect">
                <a:avLst/>
              </a:prstGeom>
              <a:noFill/>
            </p:spPr>
            <p:txBody>
              <a:bodyPr wrap="none" rtlCol="0">
                <a:spAutoFit/>
              </a:bodyPr>
              <a:lstStyle/>
              <a:p>
                <a:pPr algn="ctr"/>
                <a:r>
                  <a:rPr lang="en-US" sz="1400" dirty="0"/>
                  <a:t>Fig 27. Distribution of the ancestry projection matrix </a:t>
                </a:r>
                <a14:m>
                  <m:oMath xmlns:m="http://schemas.openxmlformats.org/officeDocument/2006/math">
                    <m:r>
                      <a:rPr lang="en-US" sz="1400" b="0" i="1" smtClean="0">
                        <a:latin typeface="Cambria Math" panose="02040503050406030204" pitchFamily="18" charset="0"/>
                      </a:rPr>
                      <m:t>𝜓</m:t>
                    </m:r>
                  </m:oMath>
                </a14:m>
                <a:r>
                  <a:rPr lang="en-US" sz="1400" dirty="0"/>
                  <a:t> in PC1 vs. PC3</a:t>
                </a:r>
              </a:p>
            </p:txBody>
          </p:sp>
        </mc:Choice>
        <mc:Fallback xmlns="">
          <p:sp>
            <p:nvSpPr>
              <p:cNvPr id="5" name="TextBox 4">
                <a:extLst>
                  <a:ext uri="{FF2B5EF4-FFF2-40B4-BE49-F238E27FC236}">
                    <a16:creationId xmlns:a16="http://schemas.microsoft.com/office/drawing/2014/main" id="{F70CC7C4-E247-8B33-D170-CA823DD52553}"/>
                  </a:ext>
                </a:extLst>
              </p:cNvPr>
              <p:cNvSpPr txBox="1">
                <a:spLocks noRot="1" noChangeAspect="1" noMove="1" noResize="1" noEditPoints="1" noAdjustHandles="1" noChangeArrowheads="1" noChangeShapeType="1" noTextEdit="1"/>
              </p:cNvSpPr>
              <p:nvPr/>
            </p:nvSpPr>
            <p:spPr>
              <a:xfrm>
                <a:off x="109459" y="6526473"/>
                <a:ext cx="5310493" cy="307777"/>
              </a:xfrm>
              <a:prstGeom prst="rect">
                <a:avLst/>
              </a:prstGeom>
              <a:blipFill>
                <a:blip r:embed="rId3"/>
                <a:stretch>
                  <a:fillRect t="-4000" b="-2000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79E7664-EF34-39A8-8939-AB345D9DB71D}"/>
              </a:ext>
            </a:extLst>
          </p:cNvPr>
          <p:cNvSpPr txBox="1"/>
          <p:nvPr/>
        </p:nvSpPr>
        <p:spPr>
          <a:xfrm>
            <a:off x="6119889" y="6526473"/>
            <a:ext cx="5287025" cy="307777"/>
          </a:xfrm>
          <a:prstGeom prst="rect">
            <a:avLst/>
          </a:prstGeom>
          <a:noFill/>
        </p:spPr>
        <p:txBody>
          <a:bodyPr wrap="none" rtlCol="0">
            <a:spAutoFit/>
          </a:bodyPr>
          <a:lstStyle/>
          <a:p>
            <a:pPr algn="ctr"/>
            <a:r>
              <a:rPr lang="en-US" sz="1400" dirty="0"/>
              <a:t>Fig 28. Distribution of local ancestry at chr6:32627128 in PC1 vs. PC3</a:t>
            </a:r>
          </a:p>
        </p:txBody>
      </p:sp>
      <p:pic>
        <p:nvPicPr>
          <p:cNvPr id="3" name="Picture 2">
            <a:extLst>
              <a:ext uri="{FF2B5EF4-FFF2-40B4-BE49-F238E27FC236}">
                <a16:creationId xmlns:a16="http://schemas.microsoft.com/office/drawing/2014/main" id="{EDCC7814-690A-58F2-8AFC-18D4B883AE7F}"/>
              </a:ext>
            </a:extLst>
          </p:cNvPr>
          <p:cNvPicPr>
            <a:picLocks noChangeAspect="1"/>
          </p:cNvPicPr>
          <p:nvPr/>
        </p:nvPicPr>
        <p:blipFill rotWithShape="1">
          <a:blip r:embed="rId4"/>
          <a:srcRect t="19562" r="2051" b="20899"/>
          <a:stretch/>
        </p:blipFill>
        <p:spPr>
          <a:xfrm>
            <a:off x="440545" y="3643476"/>
            <a:ext cx="4813831" cy="2926080"/>
          </a:xfrm>
          <a:prstGeom prst="rect">
            <a:avLst/>
          </a:prstGeom>
        </p:spPr>
      </p:pic>
      <p:pic>
        <p:nvPicPr>
          <p:cNvPr id="7" name="Picture 6" descr="A graph of colorful dots&#10;&#10;Description automatically generated with medium confidence">
            <a:extLst>
              <a:ext uri="{FF2B5EF4-FFF2-40B4-BE49-F238E27FC236}">
                <a16:creationId xmlns:a16="http://schemas.microsoft.com/office/drawing/2014/main" id="{F62A2F94-827D-FD6A-2E34-9A862D5FC614}"/>
              </a:ext>
            </a:extLst>
          </p:cNvPr>
          <p:cNvPicPr>
            <a:picLocks noChangeAspect="1"/>
          </p:cNvPicPr>
          <p:nvPr/>
        </p:nvPicPr>
        <p:blipFill rotWithShape="1">
          <a:blip r:embed="rId5"/>
          <a:srcRect t="19024" r="2051" b="21437"/>
          <a:stretch/>
        </p:blipFill>
        <p:spPr>
          <a:xfrm>
            <a:off x="6356485" y="3589082"/>
            <a:ext cx="4813831" cy="2926080"/>
          </a:xfrm>
          <a:prstGeom prst="rect">
            <a:avLst/>
          </a:prstGeom>
        </p:spPr>
      </p:pic>
      <p:graphicFrame>
        <p:nvGraphicFramePr>
          <p:cNvPr id="2" name="Table 1">
            <a:extLst>
              <a:ext uri="{FF2B5EF4-FFF2-40B4-BE49-F238E27FC236}">
                <a16:creationId xmlns:a16="http://schemas.microsoft.com/office/drawing/2014/main" id="{8A0EADF7-AA50-B22A-5453-3B48B707B950}"/>
              </a:ext>
            </a:extLst>
          </p:cNvPr>
          <p:cNvGraphicFramePr>
            <a:graphicFrameLocks noGrp="1"/>
          </p:cNvGraphicFramePr>
          <p:nvPr>
            <p:extLst>
              <p:ext uri="{D42A27DB-BD31-4B8C-83A1-F6EECF244321}">
                <p14:modId xmlns:p14="http://schemas.microsoft.com/office/powerpoint/2010/main" val="1347817843"/>
              </p:ext>
            </p:extLst>
          </p:nvPr>
        </p:nvGraphicFramePr>
        <p:xfrm>
          <a:off x="652598" y="2825014"/>
          <a:ext cx="10881360" cy="731520"/>
        </p:xfrm>
        <a:graphic>
          <a:graphicData uri="http://schemas.openxmlformats.org/drawingml/2006/table">
            <a:tbl>
              <a:tblPr firstRow="1" firstCol="1" bandRow="1">
                <a:tableStyleId>{5C22544A-7EE6-4342-B048-85BDC9FD1C3A}</a:tableStyleId>
              </a:tblPr>
              <a:tblGrid>
                <a:gridCol w="731520">
                  <a:extLst>
                    <a:ext uri="{9D8B030D-6E8A-4147-A177-3AD203B41FA5}">
                      <a16:colId xmlns:a16="http://schemas.microsoft.com/office/drawing/2014/main" val="1051493762"/>
                    </a:ext>
                  </a:extLst>
                </a:gridCol>
                <a:gridCol w="2011680">
                  <a:extLst>
                    <a:ext uri="{9D8B030D-6E8A-4147-A177-3AD203B41FA5}">
                      <a16:colId xmlns:a16="http://schemas.microsoft.com/office/drawing/2014/main" val="2591370388"/>
                    </a:ext>
                  </a:extLst>
                </a:gridCol>
                <a:gridCol w="1371600">
                  <a:extLst>
                    <a:ext uri="{9D8B030D-6E8A-4147-A177-3AD203B41FA5}">
                      <a16:colId xmlns:a16="http://schemas.microsoft.com/office/drawing/2014/main" val="747411123"/>
                    </a:ext>
                  </a:extLst>
                </a:gridCol>
                <a:gridCol w="1371600">
                  <a:extLst>
                    <a:ext uri="{9D8B030D-6E8A-4147-A177-3AD203B41FA5}">
                      <a16:colId xmlns:a16="http://schemas.microsoft.com/office/drawing/2014/main" val="174582445"/>
                    </a:ext>
                  </a:extLst>
                </a:gridCol>
                <a:gridCol w="2011680">
                  <a:extLst>
                    <a:ext uri="{9D8B030D-6E8A-4147-A177-3AD203B41FA5}">
                      <a16:colId xmlns:a16="http://schemas.microsoft.com/office/drawing/2014/main" val="1180600882"/>
                    </a:ext>
                  </a:extLst>
                </a:gridCol>
                <a:gridCol w="1280160">
                  <a:extLst>
                    <a:ext uri="{9D8B030D-6E8A-4147-A177-3AD203B41FA5}">
                      <a16:colId xmlns:a16="http://schemas.microsoft.com/office/drawing/2014/main" val="3304043366"/>
                    </a:ext>
                  </a:extLst>
                </a:gridCol>
                <a:gridCol w="2103120">
                  <a:extLst>
                    <a:ext uri="{9D8B030D-6E8A-4147-A177-3AD203B41FA5}">
                      <a16:colId xmlns:a16="http://schemas.microsoft.com/office/drawing/2014/main" val="3612260849"/>
                    </a:ext>
                  </a:extLst>
                </a:gridCol>
              </a:tblGrid>
              <a:tr h="0">
                <a:tc>
                  <a:txBody>
                    <a:bodyPr/>
                    <a:lstStyle/>
                    <a:p>
                      <a:pPr marL="0" marR="0" algn="ctr">
                        <a:spcBef>
                          <a:spcPts val="0"/>
                        </a:spcBef>
                        <a:spcAft>
                          <a:spcPts val="0"/>
                        </a:spcAft>
                      </a:pPr>
                      <a:r>
                        <a:rPr lang="en-US" sz="1200" b="0" kern="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Ancestry</a:t>
                      </a:r>
                      <a:endParaRPr lang="en-US" sz="1200" b="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b="0" kern="0" dirty="0">
                          <a:solidFill>
                            <a:schemeClr val="tx1"/>
                          </a:solidFill>
                          <a:effectLst/>
                          <a:latin typeface="Times New Roman" panose="02020603050405020304" pitchFamily="18" charset="0"/>
                          <a:cs typeface="Times New Roman" panose="02020603050405020304" pitchFamily="18" charset="0"/>
                        </a:rPr>
                        <a:t>Central American</a:t>
                      </a:r>
                      <a:endParaRPr lang="en-US" sz="1200" b="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b="0" kern="0" dirty="0">
                          <a:solidFill>
                            <a:schemeClr val="tx1"/>
                          </a:solidFill>
                          <a:effectLst/>
                          <a:latin typeface="Times New Roman" panose="02020603050405020304" pitchFamily="18" charset="0"/>
                          <a:cs typeface="Times New Roman" panose="02020603050405020304" pitchFamily="18" charset="0"/>
                        </a:rPr>
                        <a:t>Cuban</a:t>
                      </a:r>
                      <a:endParaRPr lang="en-US" sz="1200" b="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b="0" kern="0" dirty="0">
                          <a:solidFill>
                            <a:schemeClr val="tx1"/>
                          </a:solidFill>
                          <a:effectLst/>
                          <a:latin typeface="Times New Roman" panose="02020603050405020304" pitchFamily="18" charset="0"/>
                          <a:cs typeface="Times New Roman" panose="02020603050405020304" pitchFamily="18" charset="0"/>
                        </a:rPr>
                        <a:t>Dominican</a:t>
                      </a:r>
                      <a:endParaRPr lang="en-US" sz="1200" b="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b="0" kern="0" dirty="0">
                          <a:solidFill>
                            <a:schemeClr val="tx1"/>
                          </a:solidFill>
                          <a:effectLst/>
                          <a:latin typeface="Times New Roman" panose="02020603050405020304" pitchFamily="18" charset="0"/>
                          <a:cs typeface="Times New Roman" panose="02020603050405020304" pitchFamily="18" charset="0"/>
                        </a:rPr>
                        <a:t>Mexican</a:t>
                      </a:r>
                      <a:endParaRPr lang="en-US" sz="1200" b="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b="0" kern="0" dirty="0">
                          <a:solidFill>
                            <a:schemeClr val="tx1"/>
                          </a:solidFill>
                          <a:effectLst/>
                          <a:latin typeface="Times New Roman" panose="02020603050405020304" pitchFamily="18" charset="0"/>
                          <a:cs typeface="Times New Roman" panose="02020603050405020304" pitchFamily="18" charset="0"/>
                        </a:rPr>
                        <a:t>Puerto Rican</a:t>
                      </a:r>
                      <a:endParaRPr lang="en-US" sz="1200" b="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b="0" kern="0" dirty="0">
                          <a:solidFill>
                            <a:schemeClr val="tx1"/>
                          </a:solidFill>
                          <a:effectLst/>
                          <a:latin typeface="Times New Roman" panose="02020603050405020304" pitchFamily="18" charset="0"/>
                          <a:cs typeface="Times New Roman" panose="02020603050405020304" pitchFamily="18" charset="0"/>
                        </a:rPr>
                        <a:t>South American</a:t>
                      </a:r>
                      <a:endParaRPr lang="en-US" sz="1200" b="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5546873"/>
                  </a:ext>
                </a:extLst>
              </a:tr>
              <a:tr h="0">
                <a:tc>
                  <a:txBody>
                    <a:bodyPr/>
                    <a:lstStyle/>
                    <a:p>
                      <a:pPr marL="0" marR="0" algn="ctr">
                        <a:spcBef>
                          <a:spcPts val="0"/>
                        </a:spcBef>
                        <a:spcAft>
                          <a:spcPts val="0"/>
                        </a:spcAft>
                      </a:pPr>
                      <a:r>
                        <a:rPr lang="en-US" sz="1200" b="0" kern="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AFR</a:t>
                      </a:r>
                      <a:endParaRPr lang="en-US" sz="1200" b="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45187" marR="45187"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b="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Minor</a:t>
                      </a:r>
                    </a:p>
                  </a:txBody>
                  <a:tcPr marL="45187" marR="45187"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b="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Sub-Saharan African</a:t>
                      </a:r>
                    </a:p>
                  </a:txBody>
                  <a:tcPr marL="45187" marR="45187"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b="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Sub-Saharan African</a:t>
                      </a:r>
                    </a:p>
                  </a:txBody>
                  <a:tcPr marL="45187" marR="45187"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b="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Minor</a:t>
                      </a:r>
                    </a:p>
                  </a:txBody>
                  <a:tcPr marL="45187" marR="45187"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b="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West Coast African</a:t>
                      </a:r>
                    </a:p>
                  </a:txBody>
                  <a:tcPr marL="45187" marR="45187"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b="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Minor</a:t>
                      </a:r>
                    </a:p>
                  </a:txBody>
                  <a:tcPr marL="45187" marR="45187"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541842897"/>
                  </a:ext>
                </a:extLst>
              </a:tr>
              <a:tr h="0">
                <a:tc>
                  <a:txBody>
                    <a:bodyPr/>
                    <a:lstStyle/>
                    <a:p>
                      <a:pPr marL="0" marR="0" algn="ctr">
                        <a:spcBef>
                          <a:spcPts val="0"/>
                        </a:spcBef>
                        <a:spcAft>
                          <a:spcPts val="0"/>
                        </a:spcAft>
                      </a:pPr>
                      <a:r>
                        <a:rPr lang="en-US" sz="1200" b="0" kern="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AMR</a:t>
                      </a:r>
                      <a:endParaRPr lang="en-US" sz="1200" b="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45187" marR="45187" marT="0" marB="0" anchor="ctr">
                    <a:noFill/>
                  </a:tcPr>
                </a:tc>
                <a:tc>
                  <a:txBody>
                    <a:bodyPr/>
                    <a:lstStyle/>
                    <a:p>
                      <a:pPr marL="0" marR="0" algn="ctr">
                        <a:spcBef>
                          <a:spcPts val="0"/>
                        </a:spcBef>
                        <a:spcAft>
                          <a:spcPts val="0"/>
                        </a:spcAft>
                      </a:pPr>
                      <a:r>
                        <a:rPr lang="en-US" sz="1200" b="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Central American</a:t>
                      </a:r>
                    </a:p>
                  </a:txBody>
                  <a:tcPr marL="45187" marR="45187" marT="0" marB="0" anchor="ctr">
                    <a:noFill/>
                  </a:tcPr>
                </a:tc>
                <a:tc>
                  <a:txBody>
                    <a:bodyPr/>
                    <a:lstStyle/>
                    <a:p>
                      <a:pPr marL="0" marR="0" algn="ctr">
                        <a:spcBef>
                          <a:spcPts val="0"/>
                        </a:spcBef>
                        <a:spcAft>
                          <a:spcPts val="0"/>
                        </a:spcAft>
                      </a:pPr>
                      <a:r>
                        <a:rPr lang="en-US" sz="1200" b="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Taino</a:t>
                      </a:r>
                    </a:p>
                  </a:txBody>
                  <a:tcPr marL="45187" marR="45187" marT="0" marB="0" anchor="ctr">
                    <a:noFill/>
                  </a:tcPr>
                </a:tc>
                <a:tc>
                  <a:txBody>
                    <a:bodyPr/>
                    <a:lstStyle/>
                    <a:p>
                      <a:pPr marL="0" marR="0" algn="ctr">
                        <a:spcBef>
                          <a:spcPts val="0"/>
                        </a:spcBef>
                        <a:spcAft>
                          <a:spcPts val="0"/>
                        </a:spcAft>
                      </a:pPr>
                      <a:r>
                        <a:rPr lang="en-US" sz="1200" b="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Taino</a:t>
                      </a:r>
                    </a:p>
                  </a:txBody>
                  <a:tcPr marL="45187" marR="45187" marT="0" marB="0" anchor="ctr">
                    <a:noFill/>
                  </a:tcPr>
                </a:tc>
                <a:tc>
                  <a:txBody>
                    <a:bodyPr/>
                    <a:lstStyle/>
                    <a:p>
                      <a:pPr marL="0" marR="0" algn="ctr">
                        <a:spcBef>
                          <a:spcPts val="0"/>
                        </a:spcBef>
                        <a:spcAft>
                          <a:spcPts val="0"/>
                        </a:spcAft>
                      </a:pPr>
                      <a:r>
                        <a:rPr lang="en-US" sz="1200" b="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Central American</a:t>
                      </a:r>
                    </a:p>
                  </a:txBody>
                  <a:tcPr marL="45187" marR="45187" marT="0" marB="0" anchor="ctr">
                    <a:noFill/>
                  </a:tcPr>
                </a:tc>
                <a:tc>
                  <a:txBody>
                    <a:bodyPr/>
                    <a:lstStyle/>
                    <a:p>
                      <a:pPr marL="0" marR="0" algn="ctr">
                        <a:spcBef>
                          <a:spcPts val="0"/>
                        </a:spcBef>
                        <a:spcAft>
                          <a:spcPts val="0"/>
                        </a:spcAft>
                      </a:pPr>
                      <a:r>
                        <a:rPr lang="en-US" sz="1200" b="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Taino</a:t>
                      </a:r>
                    </a:p>
                  </a:txBody>
                  <a:tcPr marL="45187" marR="45187" marT="0" marB="0" anchor="ctr">
                    <a:noFill/>
                  </a:tcPr>
                </a:tc>
                <a:tc>
                  <a:txBody>
                    <a:bodyPr/>
                    <a:lstStyle/>
                    <a:p>
                      <a:pPr marL="0" marR="0" algn="ctr">
                        <a:spcBef>
                          <a:spcPts val="0"/>
                        </a:spcBef>
                        <a:spcAft>
                          <a:spcPts val="0"/>
                        </a:spcAft>
                      </a:pPr>
                      <a:r>
                        <a:rPr lang="en-US" sz="1200" b="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Andean and Southern American</a:t>
                      </a:r>
                    </a:p>
                  </a:txBody>
                  <a:tcPr marL="45187" marR="45187" marT="0" marB="0" anchor="ctr">
                    <a:noFill/>
                  </a:tcPr>
                </a:tc>
                <a:extLst>
                  <a:ext uri="{0D108BD9-81ED-4DB2-BD59-A6C34878D82A}">
                    <a16:rowId xmlns:a16="http://schemas.microsoft.com/office/drawing/2014/main" val="1907488232"/>
                  </a:ext>
                </a:extLst>
              </a:tr>
              <a:tr h="0">
                <a:tc>
                  <a:txBody>
                    <a:bodyPr/>
                    <a:lstStyle/>
                    <a:p>
                      <a:pPr marL="0" marR="0" algn="ctr">
                        <a:spcBef>
                          <a:spcPts val="0"/>
                        </a:spcBef>
                        <a:spcAft>
                          <a:spcPts val="0"/>
                        </a:spcAft>
                      </a:pPr>
                      <a:r>
                        <a:rPr lang="en-US" sz="1200" b="0" kern="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EUR</a:t>
                      </a:r>
                      <a:endParaRPr lang="en-US" sz="1200" b="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45187" marR="45187" marT="0" marB="0" anchor="ct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Iberian and Southern European</a:t>
                      </a:r>
                    </a:p>
                  </a:txBody>
                  <a:tcPr marL="45187" marR="45187" marT="0" marB="0" anchor="ct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Iberian</a:t>
                      </a:r>
                    </a:p>
                  </a:txBody>
                  <a:tcPr marL="45187" marR="45187"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b="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Western European</a:t>
                      </a:r>
                    </a:p>
                  </a:txBody>
                  <a:tcPr marL="45187" marR="45187"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b="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Iberian and Southern European</a:t>
                      </a:r>
                    </a:p>
                  </a:txBody>
                  <a:tcPr marL="45187" marR="45187"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b="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Iberian</a:t>
                      </a:r>
                    </a:p>
                  </a:txBody>
                  <a:tcPr marL="45187" marR="45187" marT="0" marB="0" anchor="ct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Iberian and Southern European</a:t>
                      </a:r>
                    </a:p>
                  </a:txBody>
                  <a:tcPr marL="45187" marR="45187"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5565782"/>
                  </a:ext>
                </a:extLst>
              </a:tr>
            </a:tbl>
          </a:graphicData>
        </a:graphic>
      </p:graphicFrame>
      <p:sp>
        <p:nvSpPr>
          <p:cNvPr id="4" name="TextBox 3">
            <a:extLst>
              <a:ext uri="{FF2B5EF4-FFF2-40B4-BE49-F238E27FC236}">
                <a16:creationId xmlns:a16="http://schemas.microsoft.com/office/drawing/2014/main" id="{37FAE1CE-A656-8EB2-9D5E-2C2037537499}"/>
              </a:ext>
            </a:extLst>
          </p:cNvPr>
          <p:cNvSpPr txBox="1"/>
          <p:nvPr/>
        </p:nvSpPr>
        <p:spPr>
          <a:xfrm>
            <a:off x="3707048" y="2466045"/>
            <a:ext cx="4772460" cy="307777"/>
          </a:xfrm>
          <a:prstGeom prst="rect">
            <a:avLst/>
          </a:prstGeom>
          <a:noFill/>
        </p:spPr>
        <p:txBody>
          <a:bodyPr wrap="none" rtlCol="0">
            <a:spAutoFit/>
          </a:bodyPr>
          <a:lstStyle/>
          <a:p>
            <a:pPr algn="ctr"/>
            <a:r>
              <a:rPr lang="en-US" sz="1400" dirty="0"/>
              <a:t>Table 18. Ancestry composition of Hispanic background groups</a:t>
            </a:r>
          </a:p>
        </p:txBody>
      </p:sp>
    </p:spTree>
    <p:extLst>
      <p:ext uri="{BB962C8B-B14F-4D97-AF65-F5344CB8AC3E}">
        <p14:creationId xmlns:p14="http://schemas.microsoft.com/office/powerpoint/2010/main" val="34369041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1915909" cy="584775"/>
          </a:xfrm>
          <a:prstGeom prst="rect">
            <a:avLst/>
          </a:prstGeom>
          <a:noFill/>
        </p:spPr>
        <p:txBody>
          <a:bodyPr wrap="none" rtlCol="0">
            <a:spAutoFit/>
          </a:bodyPr>
          <a:lstStyle/>
          <a:p>
            <a:r>
              <a:rPr lang="en-US" sz="3200" b="1" dirty="0"/>
              <a:t>Summary</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11297653" cy="4801314"/>
          </a:xfrm>
          <a:prstGeom prst="rect">
            <a:avLst/>
          </a:prstGeom>
          <a:noFill/>
        </p:spPr>
        <p:txBody>
          <a:bodyPr wrap="square" rtlCol="0">
            <a:spAutoFit/>
          </a:bodyPr>
          <a:lstStyle/>
          <a:p>
            <a:r>
              <a:rPr lang="en-US" b="1" dirty="0"/>
              <a:t>Summary</a:t>
            </a:r>
          </a:p>
          <a:p>
            <a:pPr marL="285750" indent="-285750">
              <a:buFont typeface="Arial" panose="020B0604020202020204" pitchFamily="34" charset="0"/>
              <a:buChar char="•"/>
            </a:pPr>
            <a:r>
              <a:rPr lang="en-US" b="1" dirty="0"/>
              <a:t>Aim1</a:t>
            </a:r>
          </a:p>
          <a:p>
            <a:pPr marL="742950" lvl="1" indent="-285750">
              <a:buFont typeface="Arial" panose="020B0604020202020204" pitchFamily="34" charset="0"/>
              <a:buChar char="•"/>
            </a:pPr>
            <a:r>
              <a:rPr lang="en-US" dirty="0"/>
              <a:t>Continuous local ancestry measure LACs</a:t>
            </a:r>
          </a:p>
          <a:p>
            <a:pPr marL="1200150" lvl="2" indent="-285750">
              <a:buFont typeface="Arial" panose="020B0604020202020204" pitchFamily="34" charset="0"/>
              <a:buChar char="•"/>
            </a:pPr>
            <a:r>
              <a:rPr lang="en-US" dirty="0"/>
              <a:t>Projecting local ancestry into a reference-based global PC-spanned space</a:t>
            </a:r>
          </a:p>
          <a:p>
            <a:pPr marL="1200150" lvl="2" indent="-285750">
              <a:buFont typeface="Arial" panose="020B0604020202020204" pitchFamily="34" charset="0"/>
              <a:buChar char="•"/>
            </a:pPr>
            <a:r>
              <a:rPr lang="en-US" dirty="0"/>
              <a:t>Accurately extract local ancestry characteristics</a:t>
            </a:r>
          </a:p>
          <a:p>
            <a:pPr marL="1200150" lvl="2" indent="-285750">
              <a:buFont typeface="Arial" panose="020B0604020202020204" pitchFamily="34" charset="0"/>
              <a:buChar char="•"/>
            </a:pPr>
            <a:r>
              <a:rPr lang="en-US" dirty="0"/>
              <a:t>Resist local ancestry misclassification due to incomplete reference panels</a:t>
            </a:r>
          </a:p>
          <a:p>
            <a:pPr marL="1200150" lvl="2" indent="-285750">
              <a:buFont typeface="Arial" panose="020B0604020202020204" pitchFamily="34" charset="0"/>
              <a:buChar char="•"/>
            </a:pPr>
            <a:r>
              <a:rPr lang="en-US" dirty="0"/>
              <a:t>A comprehensive reference panel is preferred</a:t>
            </a:r>
          </a:p>
          <a:p>
            <a:pPr marL="285750" indent="-285750">
              <a:buFont typeface="Arial" panose="020B0604020202020204" pitchFamily="34" charset="0"/>
              <a:buChar char="•"/>
            </a:pPr>
            <a:r>
              <a:rPr lang="en-US" b="1" dirty="0"/>
              <a:t>Aim2</a:t>
            </a:r>
          </a:p>
          <a:p>
            <a:pPr marL="742950" lvl="1" indent="-285750">
              <a:buFont typeface="Arial" panose="020B0604020202020204" pitchFamily="34" charset="0"/>
              <a:buChar char="•"/>
            </a:pPr>
            <a:r>
              <a:rPr lang="en-US" dirty="0"/>
              <a:t>Local-ancestry-aware GWAS model LOCATOR</a:t>
            </a:r>
          </a:p>
          <a:p>
            <a:pPr marL="1200150" lvl="2" indent="-285750">
              <a:buFont typeface="Arial" panose="020B0604020202020204" pitchFamily="34" charset="0"/>
              <a:buChar char="•"/>
            </a:pPr>
            <a:r>
              <a:rPr lang="en-US" dirty="0"/>
              <a:t>Better type-I error control compared to standard GWAS and crude GWAS</a:t>
            </a:r>
          </a:p>
          <a:p>
            <a:pPr marL="1200150" lvl="2" indent="-285750">
              <a:buFont typeface="Arial" panose="020B0604020202020204" pitchFamily="34" charset="0"/>
              <a:buChar char="•"/>
            </a:pPr>
            <a:r>
              <a:rPr lang="en-US" dirty="0"/>
              <a:t>Can control type-I error rates in both major and polygenic local ancestry effects</a:t>
            </a:r>
          </a:p>
          <a:p>
            <a:pPr marL="285750" indent="-285750">
              <a:buFont typeface="Arial" panose="020B0604020202020204" pitchFamily="34" charset="0"/>
              <a:buChar char="•"/>
            </a:pPr>
            <a:r>
              <a:rPr lang="en-US" b="1" dirty="0"/>
              <a:t>Aim3</a:t>
            </a:r>
          </a:p>
          <a:p>
            <a:pPr marL="742950" lvl="1" indent="-285750">
              <a:buFont typeface="Arial" panose="020B0604020202020204" pitchFamily="34" charset="0"/>
              <a:buChar char="•"/>
            </a:pPr>
            <a:r>
              <a:rPr lang="en-US" dirty="0"/>
              <a:t>A novel association between asthma and HLA-DQ region in Hispanic populations</a:t>
            </a:r>
          </a:p>
          <a:p>
            <a:pPr marL="1200150" lvl="2" indent="-285750">
              <a:buFont typeface="Arial" panose="020B0604020202020204" pitchFamily="34" charset="0"/>
              <a:buChar char="•"/>
            </a:pPr>
            <a:r>
              <a:rPr lang="en-US" dirty="0"/>
              <a:t>PC1 from LACs strongly associated with asthma at the peak SNP</a:t>
            </a:r>
          </a:p>
          <a:p>
            <a:pPr marL="1200150" lvl="2" indent="-285750">
              <a:buFont typeface="Arial" panose="020B0604020202020204" pitchFamily="34" charset="0"/>
              <a:buChar char="•"/>
            </a:pPr>
            <a:r>
              <a:rPr lang="en-US" dirty="0"/>
              <a:t>Declining tendency between asthma, T allele frequency and PC1 at the peak SNP</a:t>
            </a:r>
          </a:p>
          <a:p>
            <a:pPr marL="742950" lvl="1" indent="-285750">
              <a:buFont typeface="Arial" panose="020B0604020202020204" pitchFamily="34" charset="0"/>
              <a:buChar char="•"/>
            </a:pPr>
            <a:r>
              <a:rPr lang="en-US" dirty="0"/>
              <a:t>LOCATOR took less time in fitting null models and the same time in calculating p-values</a:t>
            </a:r>
          </a:p>
          <a:p>
            <a:pPr marL="742950" lvl="1" indent="-285750">
              <a:buFont typeface="Arial" panose="020B0604020202020204" pitchFamily="34" charset="0"/>
              <a:buChar char="•"/>
            </a:pPr>
            <a:r>
              <a:rPr lang="en-US" dirty="0"/>
              <a:t>Resolution of LAI matters</a:t>
            </a:r>
          </a:p>
        </p:txBody>
      </p:sp>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42</a:t>
            </a:fld>
            <a:endParaRPr lang="en-US" dirty="0"/>
          </a:p>
        </p:txBody>
      </p:sp>
    </p:spTree>
    <p:extLst>
      <p:ext uri="{BB962C8B-B14F-4D97-AF65-F5344CB8AC3E}">
        <p14:creationId xmlns:p14="http://schemas.microsoft.com/office/powerpoint/2010/main" val="26774420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1915909" cy="584775"/>
          </a:xfrm>
          <a:prstGeom prst="rect">
            <a:avLst/>
          </a:prstGeom>
          <a:noFill/>
        </p:spPr>
        <p:txBody>
          <a:bodyPr wrap="none" rtlCol="0">
            <a:spAutoFit/>
          </a:bodyPr>
          <a:lstStyle/>
          <a:p>
            <a:r>
              <a:rPr lang="en-US" sz="3200" b="1" dirty="0"/>
              <a:t>Summary</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11297653" cy="3139321"/>
          </a:xfrm>
          <a:prstGeom prst="rect">
            <a:avLst/>
          </a:prstGeom>
          <a:noFill/>
        </p:spPr>
        <p:txBody>
          <a:bodyPr wrap="square" rtlCol="0">
            <a:spAutoFit/>
          </a:bodyPr>
          <a:lstStyle/>
          <a:p>
            <a:r>
              <a:rPr lang="en-US" b="1" dirty="0"/>
              <a:t>Limitations</a:t>
            </a:r>
          </a:p>
          <a:p>
            <a:pPr marL="285750" indent="-285750">
              <a:buFont typeface="Arial" panose="020B0604020202020204" pitchFamily="34" charset="0"/>
              <a:buChar char="•"/>
            </a:pPr>
            <a:r>
              <a:rPr lang="en-US" b="1" i="1" dirty="0"/>
              <a:t>Improper application scenarios</a:t>
            </a:r>
          </a:p>
          <a:p>
            <a:pPr marL="742950" lvl="1" indent="-285750">
              <a:buFont typeface="Arial" panose="020B0604020202020204" pitchFamily="34" charset="0"/>
              <a:buChar char="•"/>
            </a:pPr>
            <a:r>
              <a:rPr lang="en-US" dirty="0"/>
              <a:t>Inapplicable to studies when Genotype/global PCs data is unavailable, e.g., candidate gene, targeted sequencing</a:t>
            </a:r>
          </a:p>
          <a:p>
            <a:pPr marL="742950" lvl="1" indent="-285750">
              <a:buFont typeface="Arial" panose="020B0604020202020204" pitchFamily="34" charset="0"/>
              <a:buChar char="•"/>
            </a:pPr>
            <a:r>
              <a:rPr lang="en-US" dirty="0"/>
              <a:t>No need to perform local-ancestry-aware GWAS if there is no confounding by population structure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True local ancestry effect might be misclassified in LOCATOR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i="1" dirty="0"/>
              <a:t>Moderately relies on local ancestry input</a:t>
            </a:r>
          </a:p>
          <a:p>
            <a:pPr marL="742950" lvl="1" indent="-285750">
              <a:buFont typeface="Arial" panose="020B0604020202020204" pitchFamily="34" charset="0"/>
              <a:buChar char="•"/>
            </a:pPr>
            <a:r>
              <a:rPr lang="en-US" dirty="0"/>
              <a:t>Reference panel</a:t>
            </a:r>
          </a:p>
          <a:p>
            <a:pPr marL="742950" lvl="1" indent="-285750">
              <a:buFont typeface="Arial" panose="020B0604020202020204" pitchFamily="34" charset="0"/>
              <a:buChar char="•"/>
            </a:pPr>
            <a:r>
              <a:rPr lang="en-US" dirty="0"/>
              <a:t>LOCATOR might still be underpowered due to possible </a:t>
            </a:r>
            <a:r>
              <a:rPr lang="en-US" b="1" i="1" dirty="0"/>
              <a:t>breakpoints misclassification </a:t>
            </a:r>
            <a:r>
              <a:rPr lang="en-US" dirty="0"/>
              <a:t>by LAI software, e.g., </a:t>
            </a:r>
            <a:r>
              <a:rPr lang="en-US" dirty="0" err="1"/>
              <a:t>RFMix</a:t>
            </a:r>
            <a:endParaRPr lang="en-US" dirty="0"/>
          </a:p>
        </p:txBody>
      </p:sp>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43</a:t>
            </a:fld>
            <a:endParaRPr lang="en-US" dirty="0"/>
          </a:p>
        </p:txBody>
      </p:sp>
      <p:sp>
        <p:nvSpPr>
          <p:cNvPr id="5" name="TextBox 4">
            <a:extLst>
              <a:ext uri="{FF2B5EF4-FFF2-40B4-BE49-F238E27FC236}">
                <a16:creationId xmlns:a16="http://schemas.microsoft.com/office/drawing/2014/main" id="{F70CC7C4-E247-8B33-D170-CA823DD52553}"/>
              </a:ext>
            </a:extLst>
          </p:cNvPr>
          <p:cNvSpPr txBox="1"/>
          <p:nvPr/>
        </p:nvSpPr>
        <p:spPr>
          <a:xfrm>
            <a:off x="3336270" y="6486996"/>
            <a:ext cx="5519461" cy="307777"/>
          </a:xfrm>
          <a:prstGeom prst="rect">
            <a:avLst/>
          </a:prstGeom>
          <a:noFill/>
        </p:spPr>
        <p:txBody>
          <a:bodyPr wrap="none" rtlCol="0">
            <a:spAutoFit/>
          </a:bodyPr>
          <a:lstStyle/>
          <a:p>
            <a:pPr algn="ctr"/>
            <a:r>
              <a:rPr lang="en-US" sz="1400" dirty="0"/>
              <a:t>Fig 30. Demonstration of universal breakpoints (raw figure </a:t>
            </a:r>
            <a:r>
              <a:rPr lang="en-US" sz="1400" dirty="0" err="1"/>
              <a:t>cr</a:t>
            </a:r>
            <a:r>
              <a:rPr lang="en-US" sz="1400" dirty="0"/>
              <a:t>: </a:t>
            </a:r>
            <a:r>
              <a:rPr lang="en-US" sz="1400" dirty="0" err="1"/>
              <a:t>gnomeAD</a:t>
            </a:r>
            <a:r>
              <a:rPr lang="en-US" sz="1400" dirty="0"/>
              <a:t>)</a:t>
            </a:r>
          </a:p>
        </p:txBody>
      </p:sp>
      <p:grpSp>
        <p:nvGrpSpPr>
          <p:cNvPr id="16" name="Group 15">
            <a:extLst>
              <a:ext uri="{FF2B5EF4-FFF2-40B4-BE49-F238E27FC236}">
                <a16:creationId xmlns:a16="http://schemas.microsoft.com/office/drawing/2014/main" id="{AC4503A5-E592-13C3-6EFE-7D4032547ED1}"/>
              </a:ext>
            </a:extLst>
          </p:cNvPr>
          <p:cNvGrpSpPr/>
          <p:nvPr/>
        </p:nvGrpSpPr>
        <p:grpSpPr>
          <a:xfrm>
            <a:off x="3824672" y="3874914"/>
            <a:ext cx="4542656" cy="2693978"/>
            <a:chOff x="3208853" y="3874914"/>
            <a:chExt cx="4542656" cy="2693978"/>
          </a:xfrm>
        </p:grpSpPr>
        <p:pic>
          <p:nvPicPr>
            <p:cNvPr id="24578" name="Picture 2">
              <a:extLst>
                <a:ext uri="{FF2B5EF4-FFF2-40B4-BE49-F238E27FC236}">
                  <a16:creationId xmlns:a16="http://schemas.microsoft.com/office/drawing/2014/main" id="{D898040C-3B3C-DAA7-1FB7-63DB5D9B11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877"/>
            <a:stretch/>
          </p:blipFill>
          <p:spPr bwMode="auto">
            <a:xfrm>
              <a:off x="3208853" y="4010092"/>
              <a:ext cx="3300526" cy="246888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E2DB2F5C-409C-3B13-EE3C-C49B03A28B8E}"/>
                </a:ext>
              </a:extLst>
            </p:cNvPr>
            <p:cNvCxnSpPr>
              <a:cxnSpLocks/>
            </p:cNvCxnSpPr>
            <p:nvPr/>
          </p:nvCxnSpPr>
          <p:spPr>
            <a:xfrm>
              <a:off x="5156616" y="4191452"/>
              <a:ext cx="0" cy="237744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32A4E6F-0825-BF99-E9C9-9CCCA52A2BE9}"/>
                </a:ext>
              </a:extLst>
            </p:cNvPr>
            <p:cNvCxnSpPr>
              <a:cxnSpLocks/>
            </p:cNvCxnSpPr>
            <p:nvPr/>
          </p:nvCxnSpPr>
          <p:spPr>
            <a:xfrm>
              <a:off x="5953592" y="4176462"/>
              <a:ext cx="0" cy="237744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5E9ADB2-FA5B-C76A-A5FA-4ADC9373C934}"/>
                </a:ext>
              </a:extLst>
            </p:cNvPr>
            <p:cNvCxnSpPr>
              <a:cxnSpLocks/>
            </p:cNvCxnSpPr>
            <p:nvPr/>
          </p:nvCxnSpPr>
          <p:spPr>
            <a:xfrm flipH="1">
              <a:off x="5156616" y="4042302"/>
              <a:ext cx="1074869" cy="3498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1CEEFE0-79AD-B0A7-48F0-FC2AC7C38257}"/>
                </a:ext>
              </a:extLst>
            </p:cNvPr>
            <p:cNvCxnSpPr>
              <a:cxnSpLocks/>
            </p:cNvCxnSpPr>
            <p:nvPr/>
          </p:nvCxnSpPr>
          <p:spPr>
            <a:xfrm flipH="1">
              <a:off x="5947686" y="4042302"/>
              <a:ext cx="283799" cy="3090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43737B1-D84A-2232-2022-FB5491D8ED53}"/>
                </a:ext>
              </a:extLst>
            </p:cNvPr>
            <p:cNvSpPr txBox="1"/>
            <p:nvPr/>
          </p:nvSpPr>
          <p:spPr>
            <a:xfrm>
              <a:off x="6096000" y="3874914"/>
              <a:ext cx="1655509" cy="523220"/>
            </a:xfrm>
            <a:prstGeom prst="rect">
              <a:avLst/>
            </a:prstGeom>
            <a:noFill/>
          </p:spPr>
          <p:txBody>
            <a:bodyPr wrap="square" rtlCol="0">
              <a:spAutoFit/>
            </a:bodyPr>
            <a:lstStyle/>
            <a:p>
              <a:pPr algn="ctr"/>
              <a:r>
                <a:rPr lang="en-US" sz="1400" dirty="0"/>
                <a:t>Predicted breakpoints in LAI</a:t>
              </a:r>
            </a:p>
          </p:txBody>
        </p:sp>
      </p:grpSp>
    </p:spTree>
    <p:extLst>
      <p:ext uri="{BB962C8B-B14F-4D97-AF65-F5344CB8AC3E}">
        <p14:creationId xmlns:p14="http://schemas.microsoft.com/office/powerpoint/2010/main" val="3739637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1915909" cy="584775"/>
          </a:xfrm>
          <a:prstGeom prst="rect">
            <a:avLst/>
          </a:prstGeom>
          <a:noFill/>
        </p:spPr>
        <p:txBody>
          <a:bodyPr wrap="none" rtlCol="0">
            <a:spAutoFit/>
          </a:bodyPr>
          <a:lstStyle/>
          <a:p>
            <a:r>
              <a:rPr lang="en-US" sz="3200" b="1" dirty="0"/>
              <a:t>Summary</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11297653" cy="2031325"/>
          </a:xfrm>
          <a:prstGeom prst="rect">
            <a:avLst/>
          </a:prstGeom>
          <a:noFill/>
        </p:spPr>
        <p:txBody>
          <a:bodyPr wrap="square" rtlCol="0">
            <a:spAutoFit/>
          </a:bodyPr>
          <a:lstStyle/>
          <a:p>
            <a:r>
              <a:rPr lang="en-US" b="1" dirty="0"/>
              <a:t>Future work</a:t>
            </a:r>
          </a:p>
          <a:p>
            <a:pPr marL="285750" indent="-285750">
              <a:buFont typeface="Arial" panose="020B0604020202020204" pitchFamily="34" charset="0"/>
              <a:buChar char="•"/>
            </a:pPr>
            <a:r>
              <a:rPr lang="en-US" b="1" i="1" dirty="0"/>
              <a:t>Potential scenarios</a:t>
            </a:r>
          </a:p>
          <a:p>
            <a:pPr marL="742950" lvl="1" indent="-285750">
              <a:buFont typeface="Arial" panose="020B0604020202020204" pitchFamily="34" charset="0"/>
              <a:buChar char="•"/>
            </a:pPr>
            <a:r>
              <a:rPr lang="en-US" dirty="0"/>
              <a:t>Relevant local-ancestry-aware applications: Polygenic risk scores </a:t>
            </a:r>
            <a:r>
              <a:rPr lang="en-US"/>
              <a:t>(PRS</a:t>
            </a:r>
            <a:r>
              <a:rPr lang="en-US" dirty="0"/>
              <a:t>), Mendelian Randomization (MR), etc.</a:t>
            </a:r>
          </a:p>
          <a:p>
            <a:pPr marL="742950" lvl="1" indent="-285750">
              <a:buFont typeface="Arial" panose="020B0604020202020204" pitchFamily="34" charset="0"/>
              <a:buChar char="•"/>
            </a:pPr>
            <a:r>
              <a:rPr lang="en-US" dirty="0"/>
              <a:t>Single-cell level associations</a:t>
            </a:r>
          </a:p>
          <a:p>
            <a:endParaRPr lang="en-US" dirty="0"/>
          </a:p>
          <a:p>
            <a:pPr marL="285750" indent="-285750">
              <a:buFont typeface="Arial" panose="020B0604020202020204" pitchFamily="34" charset="0"/>
              <a:buChar char="•"/>
            </a:pPr>
            <a:r>
              <a:rPr lang="en-US" b="1" i="1" dirty="0"/>
              <a:t>Reference-based projection scheme</a:t>
            </a:r>
          </a:p>
          <a:p>
            <a:pPr marL="742950" lvl="1" indent="-285750">
              <a:buFont typeface="Arial" panose="020B0604020202020204" pitchFamily="34" charset="0"/>
              <a:buChar char="•"/>
            </a:pPr>
            <a:r>
              <a:rPr lang="en-US" dirty="0"/>
              <a:t>Theoretically applicable to scenarios which complies with global-local linear relationship, e.g. spatial-omics</a:t>
            </a:r>
          </a:p>
        </p:txBody>
      </p:sp>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44</a:t>
            </a:fld>
            <a:endParaRPr lang="en-US" dirty="0"/>
          </a:p>
        </p:txBody>
      </p:sp>
      <p:sp>
        <p:nvSpPr>
          <p:cNvPr id="5" name="TextBox 4">
            <a:extLst>
              <a:ext uri="{FF2B5EF4-FFF2-40B4-BE49-F238E27FC236}">
                <a16:creationId xmlns:a16="http://schemas.microsoft.com/office/drawing/2014/main" id="{F70CC7C4-E247-8B33-D170-CA823DD52553}"/>
              </a:ext>
            </a:extLst>
          </p:cNvPr>
          <p:cNvSpPr txBox="1"/>
          <p:nvPr/>
        </p:nvSpPr>
        <p:spPr>
          <a:xfrm>
            <a:off x="4411220" y="6486996"/>
            <a:ext cx="3369577" cy="307777"/>
          </a:xfrm>
          <a:prstGeom prst="rect">
            <a:avLst/>
          </a:prstGeom>
          <a:noFill/>
        </p:spPr>
        <p:txBody>
          <a:bodyPr wrap="none" rtlCol="0">
            <a:spAutoFit/>
          </a:bodyPr>
          <a:lstStyle/>
          <a:p>
            <a:pPr algn="ctr"/>
            <a:r>
              <a:rPr lang="en-US" sz="1400" dirty="0"/>
              <a:t>Fig 31. Spatial-Omics (cr. Broad Institution)</a:t>
            </a:r>
          </a:p>
        </p:txBody>
      </p:sp>
      <p:pic>
        <p:nvPicPr>
          <p:cNvPr id="25602" name="Picture 2" descr="Two detailed maps of the mouse brain created with spatial transcriptomic methods.">
            <a:extLst>
              <a:ext uri="{FF2B5EF4-FFF2-40B4-BE49-F238E27FC236}">
                <a16:creationId xmlns:a16="http://schemas.microsoft.com/office/drawing/2014/main" id="{2623740A-DFB9-FE83-33FF-E14A0FACFE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587" b="4370"/>
          <a:stretch/>
        </p:blipFill>
        <p:spPr bwMode="auto">
          <a:xfrm>
            <a:off x="3848470" y="3179095"/>
            <a:ext cx="449506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442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2279791" cy="584775"/>
          </a:xfrm>
          <a:prstGeom prst="rect">
            <a:avLst/>
          </a:prstGeom>
          <a:noFill/>
        </p:spPr>
        <p:txBody>
          <a:bodyPr wrap="none" rtlCol="0">
            <a:spAutoFit/>
          </a:bodyPr>
          <a:lstStyle/>
          <a:p>
            <a:r>
              <a:rPr lang="en-US" sz="3200" b="1" dirty="0"/>
              <a:t>Supplement</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11297653" cy="4524315"/>
          </a:xfrm>
          <a:prstGeom prst="rect">
            <a:avLst/>
          </a:prstGeom>
          <a:noFill/>
        </p:spPr>
        <p:txBody>
          <a:bodyPr wrap="square" rtlCol="0">
            <a:spAutoFit/>
          </a:bodyPr>
          <a:lstStyle/>
          <a:p>
            <a:r>
              <a:rPr lang="en-US" b="1" dirty="0"/>
              <a:t>Application on single-cell data (Human Cell Atlas Project)</a:t>
            </a:r>
          </a:p>
          <a:p>
            <a:pPr marL="285750" indent="-285750">
              <a:buFont typeface="Arial" panose="020B0604020202020204" pitchFamily="34" charset="0"/>
              <a:buChar char="•"/>
            </a:pPr>
            <a:r>
              <a:rPr lang="en-US" b="1" i="1" dirty="0"/>
              <a:t>Goals</a:t>
            </a:r>
          </a:p>
          <a:p>
            <a:pPr marL="742950" lvl="1" indent="-285750">
              <a:buFont typeface="Arial" panose="020B0604020202020204" pitchFamily="34" charset="0"/>
              <a:buChar char="•"/>
            </a:pPr>
            <a:r>
              <a:rPr lang="en-US" dirty="0"/>
              <a:t>Characterize genetic factors underlying neurodegenerative diseases incorporating both WGS and NGS</a:t>
            </a:r>
          </a:p>
          <a:p>
            <a:pPr marL="285750" indent="-285750">
              <a:buFont typeface="Arial" panose="020B0604020202020204" pitchFamily="34" charset="0"/>
              <a:buChar char="•"/>
            </a:pPr>
            <a:r>
              <a:rPr lang="en-US" b="1" i="1" dirty="0"/>
              <a:t>Rationale</a:t>
            </a:r>
          </a:p>
          <a:p>
            <a:pPr marL="742950" lvl="1" indent="-285750">
              <a:buFont typeface="Arial" panose="020B0604020202020204" pitchFamily="34" charset="0"/>
              <a:buChar char="•"/>
            </a:pPr>
            <a:r>
              <a:rPr lang="en-US" dirty="0"/>
              <a:t>Restrict SNP testing windows according to </a:t>
            </a:r>
            <a:r>
              <a:rPr lang="en-US" dirty="0" err="1"/>
              <a:t>sc</a:t>
            </a:r>
            <a:r>
              <a:rPr lang="en-US" dirty="0"/>
              <a:t>-ATAC peaks</a:t>
            </a:r>
          </a:p>
          <a:p>
            <a:pPr marL="742950" lvl="1" indent="-285750">
              <a:buFont typeface="Arial" panose="020B0604020202020204" pitchFamily="34" charset="0"/>
              <a:buChar char="•"/>
            </a:pPr>
            <a:r>
              <a:rPr lang="en-US" dirty="0"/>
              <a:t>Combine single cells into meta cells to reduce dropout effects according to cell distances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b="1" i="1" dirty="0"/>
              <a:t>Workflow overview</a:t>
            </a:r>
          </a:p>
        </p:txBody>
      </p:sp>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45</a:t>
            </a:fld>
            <a:endParaRPr lang="en-US" dirty="0"/>
          </a:p>
        </p:txBody>
      </p:sp>
      <p:grpSp>
        <p:nvGrpSpPr>
          <p:cNvPr id="17" name="Group 16">
            <a:extLst>
              <a:ext uri="{FF2B5EF4-FFF2-40B4-BE49-F238E27FC236}">
                <a16:creationId xmlns:a16="http://schemas.microsoft.com/office/drawing/2014/main" id="{243D460B-4A94-8EC7-FC08-8CAFA52A3015}"/>
              </a:ext>
            </a:extLst>
          </p:cNvPr>
          <p:cNvGrpSpPr/>
          <p:nvPr/>
        </p:nvGrpSpPr>
        <p:grpSpPr>
          <a:xfrm>
            <a:off x="3663866" y="2752196"/>
            <a:ext cx="4864268" cy="2224540"/>
            <a:chOff x="3013203" y="2887106"/>
            <a:chExt cx="4864268" cy="2224540"/>
          </a:xfrm>
        </p:grpSpPr>
        <p:pic>
          <p:nvPicPr>
            <p:cNvPr id="27650" name="Picture 2">
              <a:extLst>
                <a:ext uri="{FF2B5EF4-FFF2-40B4-BE49-F238E27FC236}">
                  <a16:creationId xmlns:a16="http://schemas.microsoft.com/office/drawing/2014/main" id="{CC7D3FDC-5D3D-8B7D-4CB8-A2B1964F21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017" r="12090" b="22016"/>
            <a:stretch/>
          </p:blipFill>
          <p:spPr bwMode="auto">
            <a:xfrm>
              <a:off x="4314529" y="2902096"/>
              <a:ext cx="3562942" cy="15112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55D46954-E7D2-3607-EE59-C75623159C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877" t="13046" b="71273"/>
            <a:stretch/>
          </p:blipFill>
          <p:spPr bwMode="auto">
            <a:xfrm>
              <a:off x="4443015" y="4562536"/>
              <a:ext cx="3300526" cy="3871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E44FE3B8-5396-D63B-3028-8646AEBD85EB}"/>
                </a:ext>
              </a:extLst>
            </p:cNvPr>
            <p:cNvCxnSpPr>
              <a:cxnSpLocks/>
            </p:cNvCxnSpPr>
            <p:nvPr/>
          </p:nvCxnSpPr>
          <p:spPr>
            <a:xfrm>
              <a:off x="6252120" y="2902096"/>
              <a:ext cx="0" cy="217957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F4D2633-22E0-E90A-6CF4-D90449A51146}"/>
                </a:ext>
              </a:extLst>
            </p:cNvPr>
            <p:cNvCxnSpPr>
              <a:cxnSpLocks/>
            </p:cNvCxnSpPr>
            <p:nvPr/>
          </p:nvCxnSpPr>
          <p:spPr>
            <a:xfrm>
              <a:off x="7049096" y="2887106"/>
              <a:ext cx="0" cy="222454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9AA1E60-C44D-D277-E154-E031A07E3B8A}"/>
                </a:ext>
              </a:extLst>
            </p:cNvPr>
            <p:cNvSpPr txBox="1"/>
            <p:nvPr/>
          </p:nvSpPr>
          <p:spPr>
            <a:xfrm>
              <a:off x="3148994" y="3488464"/>
              <a:ext cx="942181" cy="338554"/>
            </a:xfrm>
            <a:prstGeom prst="rect">
              <a:avLst/>
            </a:prstGeom>
            <a:noFill/>
          </p:spPr>
          <p:txBody>
            <a:bodyPr wrap="none" rtlCol="0">
              <a:spAutoFit/>
            </a:bodyPr>
            <a:lstStyle/>
            <a:p>
              <a:pPr algn="ctr"/>
              <a:r>
                <a:rPr lang="en-US" sz="1600" dirty="0" err="1"/>
                <a:t>sc</a:t>
              </a:r>
              <a:r>
                <a:rPr lang="en-US" sz="1600" dirty="0"/>
                <a:t>-ATAC</a:t>
              </a:r>
            </a:p>
          </p:txBody>
        </p:sp>
        <p:sp>
          <p:nvSpPr>
            <p:cNvPr id="15" name="TextBox 14">
              <a:extLst>
                <a:ext uri="{FF2B5EF4-FFF2-40B4-BE49-F238E27FC236}">
                  <a16:creationId xmlns:a16="http://schemas.microsoft.com/office/drawing/2014/main" id="{0A6A353E-56D0-FEED-FFA1-61008BFBC360}"/>
                </a:ext>
              </a:extLst>
            </p:cNvPr>
            <p:cNvSpPr txBox="1"/>
            <p:nvPr/>
          </p:nvSpPr>
          <p:spPr>
            <a:xfrm>
              <a:off x="3013203" y="4592516"/>
              <a:ext cx="1322798" cy="338554"/>
            </a:xfrm>
            <a:prstGeom prst="rect">
              <a:avLst/>
            </a:prstGeom>
            <a:noFill/>
          </p:spPr>
          <p:txBody>
            <a:bodyPr wrap="none" rtlCol="0">
              <a:spAutoFit/>
            </a:bodyPr>
            <a:lstStyle/>
            <a:p>
              <a:pPr algn="ctr"/>
              <a:r>
                <a:rPr lang="en-US" sz="1600" dirty="0"/>
                <a:t>local ancestry</a:t>
              </a:r>
            </a:p>
          </p:txBody>
        </p:sp>
        <p:sp>
          <p:nvSpPr>
            <p:cNvPr id="16" name="TextBox 15">
              <a:extLst>
                <a:ext uri="{FF2B5EF4-FFF2-40B4-BE49-F238E27FC236}">
                  <a16:creationId xmlns:a16="http://schemas.microsoft.com/office/drawing/2014/main" id="{027735C5-30CD-A8C9-7501-C0B5E8F288BE}"/>
                </a:ext>
              </a:extLst>
            </p:cNvPr>
            <p:cNvSpPr txBox="1"/>
            <p:nvPr/>
          </p:nvSpPr>
          <p:spPr>
            <a:xfrm>
              <a:off x="6252125" y="3766948"/>
              <a:ext cx="796971" cy="584775"/>
            </a:xfrm>
            <a:prstGeom prst="rect">
              <a:avLst/>
            </a:prstGeom>
            <a:noFill/>
          </p:spPr>
          <p:txBody>
            <a:bodyPr wrap="square" rtlCol="0">
              <a:spAutoFit/>
            </a:bodyPr>
            <a:lstStyle/>
            <a:p>
              <a:pPr algn="ctr"/>
              <a:r>
                <a:rPr lang="en-US" sz="1600" dirty="0">
                  <a:solidFill>
                    <a:srgbClr val="FF0000"/>
                  </a:solidFill>
                </a:rPr>
                <a:t>test region</a:t>
              </a:r>
            </a:p>
          </p:txBody>
        </p:sp>
      </p:grpSp>
      <p:sp>
        <p:nvSpPr>
          <p:cNvPr id="19" name="TextBox 18">
            <a:extLst>
              <a:ext uri="{FF2B5EF4-FFF2-40B4-BE49-F238E27FC236}">
                <a16:creationId xmlns:a16="http://schemas.microsoft.com/office/drawing/2014/main" id="{8641F11B-8BA6-D4C0-303D-5A05771601D9}"/>
              </a:ext>
            </a:extLst>
          </p:cNvPr>
          <p:cNvSpPr txBox="1"/>
          <p:nvPr/>
        </p:nvSpPr>
        <p:spPr>
          <a:xfrm>
            <a:off x="3590475" y="4897047"/>
            <a:ext cx="5011052" cy="307777"/>
          </a:xfrm>
          <a:prstGeom prst="rect">
            <a:avLst/>
          </a:prstGeom>
          <a:noFill/>
        </p:spPr>
        <p:txBody>
          <a:bodyPr wrap="none" rtlCol="0">
            <a:spAutoFit/>
          </a:bodyPr>
          <a:lstStyle/>
          <a:p>
            <a:pPr algn="ctr"/>
            <a:r>
              <a:rPr lang="en-US" sz="1400" dirty="0"/>
              <a:t>Fig 32. Demonstration of test region (raw figure cr. 10x Genomics)</a:t>
            </a:r>
          </a:p>
        </p:txBody>
      </p:sp>
      <p:grpSp>
        <p:nvGrpSpPr>
          <p:cNvPr id="59" name="Group 58">
            <a:extLst>
              <a:ext uri="{FF2B5EF4-FFF2-40B4-BE49-F238E27FC236}">
                <a16:creationId xmlns:a16="http://schemas.microsoft.com/office/drawing/2014/main" id="{985E8ED0-7206-E68E-2C83-7F7BAA1624B7}"/>
              </a:ext>
            </a:extLst>
          </p:cNvPr>
          <p:cNvGrpSpPr/>
          <p:nvPr/>
        </p:nvGrpSpPr>
        <p:grpSpPr>
          <a:xfrm>
            <a:off x="861247" y="5498351"/>
            <a:ext cx="10469507" cy="1079776"/>
            <a:chOff x="778363" y="5842562"/>
            <a:chExt cx="10469507" cy="1079776"/>
          </a:xfrm>
        </p:grpSpPr>
        <p:sp>
          <p:nvSpPr>
            <p:cNvPr id="21" name="TextBox 20">
              <a:extLst>
                <a:ext uri="{FF2B5EF4-FFF2-40B4-BE49-F238E27FC236}">
                  <a16:creationId xmlns:a16="http://schemas.microsoft.com/office/drawing/2014/main" id="{57AF9029-F987-75AD-462F-4E7D18B0AB00}"/>
                </a:ext>
              </a:extLst>
            </p:cNvPr>
            <p:cNvSpPr txBox="1"/>
            <p:nvPr/>
          </p:nvSpPr>
          <p:spPr>
            <a:xfrm>
              <a:off x="778363" y="5842562"/>
              <a:ext cx="639919" cy="338554"/>
            </a:xfrm>
            <a:prstGeom prst="rect">
              <a:avLst/>
            </a:prstGeom>
            <a:noFill/>
          </p:spPr>
          <p:txBody>
            <a:bodyPr wrap="none" rtlCol="0">
              <a:spAutoFit/>
            </a:bodyPr>
            <a:lstStyle/>
            <a:p>
              <a:pPr algn="ctr"/>
              <a:r>
                <a:rPr lang="en-US" sz="1600" dirty="0"/>
                <a:t>WGS</a:t>
              </a:r>
            </a:p>
          </p:txBody>
        </p:sp>
        <p:sp>
          <p:nvSpPr>
            <p:cNvPr id="24" name="TextBox 23">
              <a:extLst>
                <a:ext uri="{FF2B5EF4-FFF2-40B4-BE49-F238E27FC236}">
                  <a16:creationId xmlns:a16="http://schemas.microsoft.com/office/drawing/2014/main" id="{E67DC19F-B182-5C93-DE50-1F4A0CE8A929}"/>
                </a:ext>
              </a:extLst>
            </p:cNvPr>
            <p:cNvSpPr txBox="1"/>
            <p:nvPr/>
          </p:nvSpPr>
          <p:spPr>
            <a:xfrm>
              <a:off x="1999315" y="5842562"/>
              <a:ext cx="2965877" cy="338554"/>
            </a:xfrm>
            <a:prstGeom prst="rect">
              <a:avLst/>
            </a:prstGeom>
            <a:noFill/>
          </p:spPr>
          <p:txBody>
            <a:bodyPr wrap="none" rtlCol="0">
              <a:spAutoFit/>
            </a:bodyPr>
            <a:lstStyle/>
            <a:p>
              <a:pPr algn="ctr"/>
              <a:r>
                <a:rPr lang="en-US" sz="1600" dirty="0"/>
                <a:t>Genotype phasing and imputation</a:t>
              </a:r>
            </a:p>
          </p:txBody>
        </p:sp>
        <p:sp>
          <p:nvSpPr>
            <p:cNvPr id="25" name="TextBox 24">
              <a:extLst>
                <a:ext uri="{FF2B5EF4-FFF2-40B4-BE49-F238E27FC236}">
                  <a16:creationId xmlns:a16="http://schemas.microsoft.com/office/drawing/2014/main" id="{C0CA41C9-B135-046A-47E3-EFA2AD917E53}"/>
                </a:ext>
              </a:extLst>
            </p:cNvPr>
            <p:cNvSpPr txBox="1"/>
            <p:nvPr/>
          </p:nvSpPr>
          <p:spPr>
            <a:xfrm>
              <a:off x="5492103" y="5842562"/>
              <a:ext cx="2207656" cy="338554"/>
            </a:xfrm>
            <a:prstGeom prst="rect">
              <a:avLst/>
            </a:prstGeom>
            <a:noFill/>
          </p:spPr>
          <p:txBody>
            <a:bodyPr wrap="none" rtlCol="0">
              <a:spAutoFit/>
            </a:bodyPr>
            <a:lstStyle/>
            <a:p>
              <a:pPr algn="ctr"/>
              <a:r>
                <a:rPr lang="en-US" sz="1600" dirty="0"/>
                <a:t>Local ancestry inference</a:t>
              </a:r>
            </a:p>
          </p:txBody>
        </p:sp>
        <p:sp>
          <p:nvSpPr>
            <p:cNvPr id="26" name="TextBox 25">
              <a:extLst>
                <a:ext uri="{FF2B5EF4-FFF2-40B4-BE49-F238E27FC236}">
                  <a16:creationId xmlns:a16="http://schemas.microsoft.com/office/drawing/2014/main" id="{446A7796-392B-31A9-46F9-745DC81F615E}"/>
                </a:ext>
              </a:extLst>
            </p:cNvPr>
            <p:cNvSpPr txBox="1"/>
            <p:nvPr/>
          </p:nvSpPr>
          <p:spPr>
            <a:xfrm>
              <a:off x="801606" y="6383946"/>
              <a:ext cx="593432" cy="338554"/>
            </a:xfrm>
            <a:prstGeom prst="rect">
              <a:avLst/>
            </a:prstGeom>
            <a:noFill/>
          </p:spPr>
          <p:txBody>
            <a:bodyPr wrap="none" rtlCol="0">
              <a:spAutoFit/>
            </a:bodyPr>
            <a:lstStyle/>
            <a:p>
              <a:pPr algn="ctr"/>
              <a:r>
                <a:rPr lang="en-US" sz="1600" dirty="0"/>
                <a:t>NGS</a:t>
              </a:r>
            </a:p>
          </p:txBody>
        </p:sp>
        <p:sp>
          <p:nvSpPr>
            <p:cNvPr id="27" name="TextBox 26">
              <a:extLst>
                <a:ext uri="{FF2B5EF4-FFF2-40B4-BE49-F238E27FC236}">
                  <a16:creationId xmlns:a16="http://schemas.microsoft.com/office/drawing/2014/main" id="{A5D7E30E-54AC-B210-7596-8A36F9AA05D5}"/>
                </a:ext>
              </a:extLst>
            </p:cNvPr>
            <p:cNvSpPr txBox="1"/>
            <p:nvPr/>
          </p:nvSpPr>
          <p:spPr>
            <a:xfrm>
              <a:off x="5645190" y="6213173"/>
              <a:ext cx="1901483" cy="338554"/>
            </a:xfrm>
            <a:prstGeom prst="rect">
              <a:avLst/>
            </a:prstGeom>
            <a:noFill/>
          </p:spPr>
          <p:txBody>
            <a:bodyPr wrap="none" rtlCol="0">
              <a:spAutoFit/>
            </a:bodyPr>
            <a:lstStyle/>
            <a:p>
              <a:pPr algn="ctr"/>
              <a:r>
                <a:rPr lang="en-US" sz="1600" dirty="0"/>
                <a:t>Meta cell integration</a:t>
              </a:r>
            </a:p>
          </p:txBody>
        </p:sp>
        <p:sp>
          <p:nvSpPr>
            <p:cNvPr id="28" name="TextBox 27">
              <a:extLst>
                <a:ext uri="{FF2B5EF4-FFF2-40B4-BE49-F238E27FC236}">
                  <a16:creationId xmlns:a16="http://schemas.microsoft.com/office/drawing/2014/main" id="{4E2E333B-659D-4B13-F234-4F95934ACB46}"/>
                </a:ext>
              </a:extLst>
            </p:cNvPr>
            <p:cNvSpPr txBox="1"/>
            <p:nvPr/>
          </p:nvSpPr>
          <p:spPr>
            <a:xfrm>
              <a:off x="3054091" y="6213173"/>
              <a:ext cx="856324" cy="338554"/>
            </a:xfrm>
            <a:prstGeom prst="rect">
              <a:avLst/>
            </a:prstGeom>
            <a:noFill/>
          </p:spPr>
          <p:txBody>
            <a:bodyPr wrap="none" rtlCol="0">
              <a:spAutoFit/>
            </a:bodyPr>
            <a:lstStyle/>
            <a:p>
              <a:pPr algn="ctr"/>
              <a:r>
                <a:rPr lang="en-US" sz="1600" dirty="0" err="1"/>
                <a:t>sc</a:t>
              </a:r>
              <a:r>
                <a:rPr lang="en-US" sz="1600" dirty="0"/>
                <a:t>-RNA</a:t>
              </a:r>
            </a:p>
          </p:txBody>
        </p:sp>
        <p:sp>
          <p:nvSpPr>
            <p:cNvPr id="29" name="TextBox 28">
              <a:extLst>
                <a:ext uri="{FF2B5EF4-FFF2-40B4-BE49-F238E27FC236}">
                  <a16:creationId xmlns:a16="http://schemas.microsoft.com/office/drawing/2014/main" id="{41D41F3E-C9D7-FDE2-2DE7-6B59BB619967}"/>
                </a:ext>
              </a:extLst>
            </p:cNvPr>
            <p:cNvSpPr txBox="1"/>
            <p:nvPr/>
          </p:nvSpPr>
          <p:spPr>
            <a:xfrm>
              <a:off x="3011162" y="6583784"/>
              <a:ext cx="942182" cy="338554"/>
            </a:xfrm>
            <a:prstGeom prst="rect">
              <a:avLst/>
            </a:prstGeom>
            <a:noFill/>
          </p:spPr>
          <p:txBody>
            <a:bodyPr wrap="none" rtlCol="0">
              <a:spAutoFit/>
            </a:bodyPr>
            <a:lstStyle/>
            <a:p>
              <a:pPr algn="ctr"/>
              <a:r>
                <a:rPr lang="en-US" sz="1600" dirty="0" err="1"/>
                <a:t>sc</a:t>
              </a:r>
              <a:r>
                <a:rPr lang="en-US" sz="1600" dirty="0"/>
                <a:t>-ATAC</a:t>
              </a:r>
            </a:p>
          </p:txBody>
        </p:sp>
        <p:sp>
          <p:nvSpPr>
            <p:cNvPr id="30" name="TextBox 29">
              <a:extLst>
                <a:ext uri="{FF2B5EF4-FFF2-40B4-BE49-F238E27FC236}">
                  <a16:creationId xmlns:a16="http://schemas.microsoft.com/office/drawing/2014/main" id="{F1EF9A99-B25A-E1BB-FE73-FD4A40FB96EC}"/>
                </a:ext>
              </a:extLst>
            </p:cNvPr>
            <p:cNvSpPr txBox="1"/>
            <p:nvPr/>
          </p:nvSpPr>
          <p:spPr>
            <a:xfrm>
              <a:off x="5692895" y="6583784"/>
              <a:ext cx="1806072" cy="338554"/>
            </a:xfrm>
            <a:prstGeom prst="rect">
              <a:avLst/>
            </a:prstGeom>
            <a:noFill/>
          </p:spPr>
          <p:txBody>
            <a:bodyPr wrap="none" rtlCol="0">
              <a:spAutoFit/>
            </a:bodyPr>
            <a:lstStyle/>
            <a:p>
              <a:pPr algn="ctr"/>
              <a:r>
                <a:rPr lang="en-US" sz="1600" dirty="0"/>
                <a:t>Transcription peaks</a:t>
              </a:r>
            </a:p>
          </p:txBody>
        </p:sp>
        <p:sp>
          <p:nvSpPr>
            <p:cNvPr id="31" name="TextBox 30">
              <a:extLst>
                <a:ext uri="{FF2B5EF4-FFF2-40B4-BE49-F238E27FC236}">
                  <a16:creationId xmlns:a16="http://schemas.microsoft.com/office/drawing/2014/main" id="{1965500D-8610-EE5F-5F65-00882B7A3E47}"/>
                </a:ext>
              </a:extLst>
            </p:cNvPr>
            <p:cNvSpPr txBox="1"/>
            <p:nvPr/>
          </p:nvSpPr>
          <p:spPr>
            <a:xfrm>
              <a:off x="8394204" y="6213173"/>
              <a:ext cx="2853666" cy="338554"/>
            </a:xfrm>
            <a:prstGeom prst="rect">
              <a:avLst/>
            </a:prstGeom>
            <a:noFill/>
          </p:spPr>
          <p:txBody>
            <a:bodyPr wrap="none" rtlCol="0">
              <a:spAutoFit/>
            </a:bodyPr>
            <a:lstStyle/>
            <a:p>
              <a:pPr algn="ctr"/>
              <a:r>
                <a:rPr lang="en-US" sz="1600" dirty="0"/>
                <a:t>Genotype kernel association test</a:t>
              </a:r>
            </a:p>
          </p:txBody>
        </p:sp>
        <p:cxnSp>
          <p:nvCxnSpPr>
            <p:cNvPr id="33" name="Straight Arrow Connector 32">
              <a:extLst>
                <a:ext uri="{FF2B5EF4-FFF2-40B4-BE49-F238E27FC236}">
                  <a16:creationId xmlns:a16="http://schemas.microsoft.com/office/drawing/2014/main" id="{481A4FBB-1883-CF60-856A-31726773E320}"/>
                </a:ext>
              </a:extLst>
            </p:cNvPr>
            <p:cNvCxnSpPr>
              <a:stCxn id="21" idx="3"/>
              <a:endCxn id="24" idx="1"/>
            </p:cNvCxnSpPr>
            <p:nvPr/>
          </p:nvCxnSpPr>
          <p:spPr>
            <a:xfrm>
              <a:off x="1418282" y="6011839"/>
              <a:ext cx="58103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E54C184-775B-810A-DDDC-244B6B87246C}"/>
                </a:ext>
              </a:extLst>
            </p:cNvPr>
            <p:cNvCxnSpPr>
              <a:stCxn id="24" idx="3"/>
              <a:endCxn id="25" idx="1"/>
            </p:cNvCxnSpPr>
            <p:nvPr/>
          </p:nvCxnSpPr>
          <p:spPr>
            <a:xfrm>
              <a:off x="4965192" y="6011839"/>
              <a:ext cx="52691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FB510F8-62BF-3E59-1463-6E7858B0B918}"/>
                </a:ext>
              </a:extLst>
            </p:cNvPr>
            <p:cNvCxnSpPr>
              <a:stCxn id="28" idx="3"/>
              <a:endCxn id="27" idx="1"/>
            </p:cNvCxnSpPr>
            <p:nvPr/>
          </p:nvCxnSpPr>
          <p:spPr>
            <a:xfrm>
              <a:off x="3910415" y="6382450"/>
              <a:ext cx="173477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E68D47C-ED01-92BA-E4FD-5AD127B099CA}"/>
                </a:ext>
              </a:extLst>
            </p:cNvPr>
            <p:cNvCxnSpPr>
              <a:stCxn id="29" idx="3"/>
              <a:endCxn id="30" idx="1"/>
            </p:cNvCxnSpPr>
            <p:nvPr/>
          </p:nvCxnSpPr>
          <p:spPr>
            <a:xfrm>
              <a:off x="3953344" y="6753061"/>
              <a:ext cx="173955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5439419-EA82-B5E7-E63F-03C93998C42D}"/>
                </a:ext>
              </a:extLst>
            </p:cNvPr>
            <p:cNvCxnSpPr>
              <a:stCxn id="26" idx="3"/>
              <a:endCxn id="28" idx="1"/>
            </p:cNvCxnSpPr>
            <p:nvPr/>
          </p:nvCxnSpPr>
          <p:spPr>
            <a:xfrm flipV="1">
              <a:off x="1395038" y="6382450"/>
              <a:ext cx="1659053" cy="1707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07971DB-6B80-3E33-F0A1-ABE16F2A1A6E}"/>
                </a:ext>
              </a:extLst>
            </p:cNvPr>
            <p:cNvCxnSpPr>
              <a:stCxn id="26" idx="3"/>
              <a:endCxn id="29" idx="1"/>
            </p:cNvCxnSpPr>
            <p:nvPr/>
          </p:nvCxnSpPr>
          <p:spPr>
            <a:xfrm>
              <a:off x="1395038" y="6553223"/>
              <a:ext cx="1616124" cy="1998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F59A348-3418-4BEC-B13A-08D24894CC77}"/>
                </a:ext>
              </a:extLst>
            </p:cNvPr>
            <p:cNvCxnSpPr>
              <a:cxnSpLocks/>
              <a:stCxn id="25" idx="3"/>
              <a:endCxn id="31" idx="1"/>
            </p:cNvCxnSpPr>
            <p:nvPr/>
          </p:nvCxnSpPr>
          <p:spPr>
            <a:xfrm>
              <a:off x="7699759" y="6011839"/>
              <a:ext cx="694445" cy="3706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1611291-0D47-37B9-B6EF-106CF782B0C6}"/>
                </a:ext>
              </a:extLst>
            </p:cNvPr>
            <p:cNvCxnSpPr>
              <a:cxnSpLocks/>
              <a:stCxn id="27" idx="3"/>
              <a:endCxn id="31" idx="1"/>
            </p:cNvCxnSpPr>
            <p:nvPr/>
          </p:nvCxnSpPr>
          <p:spPr>
            <a:xfrm>
              <a:off x="7546673" y="6382450"/>
              <a:ext cx="8475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1BA2629-6ED6-A7AE-67AA-1B37F6F07CEF}"/>
                </a:ext>
              </a:extLst>
            </p:cNvPr>
            <p:cNvCxnSpPr>
              <a:cxnSpLocks/>
              <a:stCxn id="30" idx="3"/>
              <a:endCxn id="31" idx="1"/>
            </p:cNvCxnSpPr>
            <p:nvPr/>
          </p:nvCxnSpPr>
          <p:spPr>
            <a:xfrm flipV="1">
              <a:off x="7498967" y="6382450"/>
              <a:ext cx="895237" cy="3706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536565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3684022" cy="584775"/>
          </a:xfrm>
          <a:prstGeom prst="rect">
            <a:avLst/>
          </a:prstGeom>
          <a:noFill/>
        </p:spPr>
        <p:txBody>
          <a:bodyPr wrap="none" rtlCol="0">
            <a:spAutoFit/>
          </a:bodyPr>
          <a:lstStyle/>
          <a:p>
            <a:r>
              <a:rPr lang="en-US" sz="3200" b="1" dirty="0"/>
              <a:t>Acknowledgements</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C652F0A-CCC5-BD0C-4DE2-F2002A831F8E}"/>
              </a:ext>
            </a:extLst>
          </p:cNvPr>
          <p:cNvSpPr txBox="1"/>
          <p:nvPr/>
        </p:nvSpPr>
        <p:spPr>
          <a:xfrm>
            <a:off x="444453" y="998620"/>
            <a:ext cx="11297652" cy="5078313"/>
          </a:xfrm>
          <a:prstGeom prst="rect">
            <a:avLst/>
          </a:prstGeom>
          <a:noFill/>
        </p:spPr>
        <p:txBody>
          <a:bodyPr wrap="square" rtlCol="0">
            <a:spAutoFit/>
          </a:bodyPr>
          <a:lstStyle/>
          <a:p>
            <a:r>
              <a:rPr lang="en-US" b="1" dirty="0"/>
              <a:t>Committee Members:</a:t>
            </a:r>
            <a:endParaRPr lang="en-US" dirty="0"/>
          </a:p>
          <a:p>
            <a:pPr marL="285750" indent="-285750">
              <a:buFont typeface="Arial" panose="020B0604020202020204" pitchFamily="34" charset="0"/>
              <a:buChar char="•"/>
            </a:pPr>
            <a:r>
              <a:rPr lang="en-US" dirty="0"/>
              <a:t>Michael D. Swartz, PhD (committee chair/academic advisor)</a:t>
            </a:r>
          </a:p>
          <a:p>
            <a:pPr marL="285750" indent="-285750">
              <a:buFont typeface="Arial" panose="020B0604020202020204" pitchFamily="34" charset="0"/>
              <a:buChar char="•"/>
            </a:pPr>
            <a:r>
              <a:rPr lang="en-US" dirty="0"/>
              <a:t>Han Chen, PhD (dissertation supervisor/minor advisor)</a:t>
            </a:r>
          </a:p>
          <a:p>
            <a:pPr marL="285750" indent="-285750">
              <a:buFont typeface="Arial" panose="020B0604020202020204" pitchFamily="34" charset="0"/>
              <a:buChar char="•"/>
            </a:pPr>
            <a:r>
              <a:rPr lang="en-US" dirty="0"/>
              <a:t>Goo Jun, PhD (breadth advisor)</a:t>
            </a:r>
          </a:p>
          <a:p>
            <a:r>
              <a:rPr lang="en-US" b="1" dirty="0"/>
              <a:t>External reviewers:</a:t>
            </a:r>
            <a:endParaRPr lang="en-US" dirty="0"/>
          </a:p>
          <a:p>
            <a:pPr marL="285750" indent="-285750">
              <a:buFont typeface="Arial" panose="020B0604020202020204" pitchFamily="34" charset="0"/>
              <a:buChar char="•"/>
            </a:pPr>
            <a:r>
              <a:rPr lang="en-US" dirty="0"/>
              <a:t>Paul de Vries, PhD (external reviewer)</a:t>
            </a:r>
          </a:p>
          <a:p>
            <a:r>
              <a:rPr lang="en-US" b="1" dirty="0"/>
              <a:t>Staff members:</a:t>
            </a:r>
          </a:p>
          <a:p>
            <a:pPr marL="285750" indent="-285750">
              <a:buFont typeface="Arial" panose="020B0604020202020204" pitchFamily="34" charset="0"/>
              <a:buChar char="•"/>
            </a:pPr>
            <a:r>
              <a:rPr lang="en-US" dirty="0" err="1"/>
              <a:t>Jin</a:t>
            </a:r>
            <a:r>
              <a:rPr lang="en-US" dirty="0"/>
              <a:t> Zhou</a:t>
            </a:r>
          </a:p>
          <a:p>
            <a:endParaRPr lang="en-US" dirty="0"/>
          </a:p>
          <a:p>
            <a:r>
              <a:rPr lang="en-US" dirty="0"/>
              <a:t>Adolescence Vaccine Project Implementation (AVP-IT) group:</a:t>
            </a:r>
          </a:p>
          <a:p>
            <a:pPr marL="285750" indent="-285750">
              <a:buFont typeface="Arial" panose="020B0604020202020204" pitchFamily="34" charset="0"/>
              <a:buChar char="•"/>
            </a:pPr>
            <a:r>
              <a:rPr lang="en-US" dirty="0"/>
              <a:t>Ross </a:t>
            </a:r>
            <a:r>
              <a:rPr lang="en-US" dirty="0" err="1"/>
              <a:t>Shegog</a:t>
            </a:r>
            <a:r>
              <a:rPr lang="en-US" dirty="0"/>
              <a:t>, PhD</a:t>
            </a:r>
          </a:p>
          <a:p>
            <a:pPr marL="285750" indent="-285750">
              <a:buFont typeface="Arial" panose="020B0604020202020204" pitchFamily="34" charset="0"/>
              <a:buChar char="•"/>
            </a:pPr>
            <a:r>
              <a:rPr lang="en-US" dirty="0"/>
              <a:t>Erica M. Frost, MPH</a:t>
            </a:r>
          </a:p>
          <a:p>
            <a:pPr marL="285750" indent="-285750">
              <a:buFont typeface="Arial" panose="020B0604020202020204" pitchFamily="34" charset="0"/>
              <a:buChar char="•"/>
            </a:pPr>
            <a:r>
              <a:rPr lang="en-US" dirty="0"/>
              <a:t>Laura C. </a:t>
            </a:r>
            <a:r>
              <a:rPr lang="en-US" dirty="0" err="1"/>
              <a:t>Thormaehlen</a:t>
            </a:r>
            <a:r>
              <a:rPr lang="en-US" dirty="0"/>
              <a:t>, MPH</a:t>
            </a:r>
          </a:p>
          <a:p>
            <a:pPr marL="285750" indent="-285750">
              <a:buFont typeface="Arial" panose="020B0604020202020204" pitchFamily="34" charset="0"/>
              <a:buChar char="•"/>
            </a:pPr>
            <a:r>
              <a:rPr lang="en-US" dirty="0" err="1"/>
              <a:t>Hina</a:t>
            </a:r>
            <a:r>
              <a:rPr lang="en-US" dirty="0"/>
              <a:t> Adam, MD</a:t>
            </a:r>
          </a:p>
          <a:p>
            <a:pPr marL="285750" indent="-285750">
              <a:buFont typeface="Arial" panose="020B0604020202020204" pitchFamily="34" charset="0"/>
              <a:buChar char="•"/>
            </a:pPr>
            <a:r>
              <a:rPr lang="en-US" dirty="0" err="1"/>
              <a:t>Aadeel</a:t>
            </a:r>
            <a:r>
              <a:rPr lang="en-US" dirty="0"/>
              <a:t> Khawaja, MD</a:t>
            </a:r>
          </a:p>
          <a:p>
            <a:pPr marL="285750" indent="-285750">
              <a:buFont typeface="Arial" panose="020B0604020202020204" pitchFamily="34" charset="0"/>
              <a:buChar char="•"/>
            </a:pPr>
            <a:r>
              <a:rPr lang="en-US" dirty="0"/>
              <a:t>Lillian Diaz, MPH</a:t>
            </a:r>
          </a:p>
          <a:p>
            <a:pPr marL="285750" indent="-285750">
              <a:buFont typeface="Arial" panose="020B0604020202020204" pitchFamily="34" charset="0"/>
              <a:buChar char="•"/>
            </a:pPr>
            <a:r>
              <a:rPr lang="en-US" dirty="0"/>
              <a:t>Lara </a:t>
            </a:r>
            <a:r>
              <a:rPr lang="en-US" dirty="0" err="1"/>
              <a:t>Savas</a:t>
            </a:r>
            <a:r>
              <a:rPr lang="en-US" dirty="0"/>
              <a:t>, PhD</a:t>
            </a:r>
          </a:p>
          <a:p>
            <a:pPr marL="285750" indent="-285750">
              <a:buFont typeface="Arial" panose="020B0604020202020204" pitchFamily="34" charset="0"/>
              <a:buChar char="•"/>
            </a:pPr>
            <a:r>
              <a:rPr lang="en-US" dirty="0"/>
              <a:t>Laura A. Shay, PhD</a:t>
            </a:r>
          </a:p>
        </p:txBody>
      </p:sp>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46</a:t>
            </a:fld>
            <a:endParaRPr lang="en-US"/>
          </a:p>
        </p:txBody>
      </p:sp>
    </p:spTree>
    <p:extLst>
      <p:ext uri="{BB962C8B-B14F-4D97-AF65-F5344CB8AC3E}">
        <p14:creationId xmlns:p14="http://schemas.microsoft.com/office/powerpoint/2010/main" val="1912886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5E0C051-755A-6AA0-6027-D38F369C5F00}"/>
              </a:ext>
            </a:extLst>
          </p:cNvPr>
          <p:cNvSpPr>
            <a:spLocks noGrp="1"/>
          </p:cNvSpPr>
          <p:nvPr>
            <p:ph type="sldNum" sz="quarter" idx="12"/>
          </p:nvPr>
        </p:nvSpPr>
        <p:spPr/>
        <p:txBody>
          <a:bodyPr/>
          <a:lstStyle/>
          <a:p>
            <a:fld id="{6C2A8267-FE4D-664B-B243-EB3CC96C58DA}" type="slidenum">
              <a:rPr lang="en-US" smtClean="0"/>
              <a:t>47</a:t>
            </a:fld>
            <a:endParaRPr lang="en-US"/>
          </a:p>
        </p:txBody>
      </p:sp>
      <p:sp>
        <p:nvSpPr>
          <p:cNvPr id="4" name="TextBox 3">
            <a:extLst>
              <a:ext uri="{FF2B5EF4-FFF2-40B4-BE49-F238E27FC236}">
                <a16:creationId xmlns:a16="http://schemas.microsoft.com/office/drawing/2014/main" id="{7BE0CC54-671A-89B6-6736-31EC3388F3F6}"/>
              </a:ext>
            </a:extLst>
          </p:cNvPr>
          <p:cNvSpPr txBox="1"/>
          <p:nvPr/>
        </p:nvSpPr>
        <p:spPr>
          <a:xfrm>
            <a:off x="2567502" y="2644170"/>
            <a:ext cx="7056996" cy="1569660"/>
          </a:xfrm>
          <a:prstGeom prst="rect">
            <a:avLst/>
          </a:prstGeom>
          <a:noFill/>
        </p:spPr>
        <p:txBody>
          <a:bodyPr wrap="none" rtlCol="0">
            <a:spAutoFit/>
          </a:bodyPr>
          <a:lstStyle/>
          <a:p>
            <a:pPr algn="ctr"/>
            <a:r>
              <a:rPr lang="en-US" sz="4800" b="1" dirty="0"/>
              <a:t>Thanks for your listening!</a:t>
            </a:r>
          </a:p>
          <a:p>
            <a:pPr algn="ctr"/>
            <a:r>
              <a:rPr lang="en-US" sz="4800" b="1" dirty="0"/>
              <a:t>Any questions welcomed</a:t>
            </a:r>
          </a:p>
        </p:txBody>
      </p:sp>
    </p:spTree>
    <p:extLst>
      <p:ext uri="{BB962C8B-B14F-4D97-AF65-F5344CB8AC3E}">
        <p14:creationId xmlns:p14="http://schemas.microsoft.com/office/powerpoint/2010/main" val="3815052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2410212" cy="584775"/>
          </a:xfrm>
          <a:prstGeom prst="rect">
            <a:avLst/>
          </a:prstGeom>
          <a:noFill/>
        </p:spPr>
        <p:txBody>
          <a:bodyPr wrap="none" rtlCol="0">
            <a:spAutoFit/>
          </a:bodyPr>
          <a:lstStyle/>
          <a:p>
            <a:r>
              <a:rPr lang="en-US" sz="3200" b="1" dirty="0"/>
              <a:t>Introduction</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C652F0A-CCC5-BD0C-4DE2-F2002A831F8E}"/>
              </a:ext>
            </a:extLst>
          </p:cNvPr>
          <p:cNvSpPr txBox="1"/>
          <p:nvPr/>
        </p:nvSpPr>
        <p:spPr>
          <a:xfrm>
            <a:off x="444452" y="998620"/>
            <a:ext cx="11297653" cy="4247317"/>
          </a:xfrm>
          <a:prstGeom prst="rect">
            <a:avLst/>
          </a:prstGeom>
          <a:noFill/>
        </p:spPr>
        <p:txBody>
          <a:bodyPr wrap="square" rtlCol="0">
            <a:spAutoFit/>
          </a:bodyPr>
          <a:lstStyle/>
          <a:p>
            <a:pPr marL="285750" indent="-285750">
              <a:buFont typeface="Wingdings" pitchFamily="2" charset="2"/>
              <a:buChar char="Ø"/>
            </a:pPr>
            <a:r>
              <a:rPr lang="en-US" b="1" dirty="0"/>
              <a:t>Admixed populations</a:t>
            </a:r>
          </a:p>
          <a:p>
            <a:pPr marL="285750" indent="-285750">
              <a:buFont typeface="Arial" panose="020B0604020202020204" pitchFamily="34" charset="0"/>
              <a:buChar char="•"/>
            </a:pPr>
            <a:r>
              <a:rPr lang="en-US" dirty="0"/>
              <a:t>Mosaic of chromosomal segments from multiple ancestries</a:t>
            </a:r>
          </a:p>
          <a:p>
            <a:pPr marL="742950" lvl="1" indent="-285750">
              <a:buFont typeface="Arial" panose="020B0604020202020204" pitchFamily="34" charset="0"/>
              <a:buChar char="•"/>
            </a:pPr>
            <a:r>
              <a:rPr lang="en-US" b="1" i="1" dirty="0"/>
              <a:t>Tracts</a:t>
            </a:r>
            <a:r>
              <a:rPr lang="en-US" dirty="0"/>
              <a:t>: regional segments from the same ancestry</a:t>
            </a:r>
          </a:p>
          <a:p>
            <a:pPr marL="742950" lvl="1" indent="-285750">
              <a:buFont typeface="Arial" panose="020B0604020202020204" pitchFamily="34" charset="0"/>
              <a:buChar char="•"/>
            </a:pPr>
            <a:r>
              <a:rPr lang="en-US" b="1" i="1" dirty="0"/>
              <a:t>Breakpoints</a:t>
            </a:r>
            <a:r>
              <a:rPr lang="en-US" dirty="0"/>
              <a:t>: genomic positions of local ancestry transitions</a:t>
            </a:r>
          </a:p>
          <a:p>
            <a:pPr marL="285750" indent="-285750">
              <a:buFont typeface="Arial" panose="020B0604020202020204" pitchFamily="34" charset="0"/>
              <a:buChar char="•"/>
            </a:pPr>
            <a:r>
              <a:rPr lang="en-US" b="1" i="1" dirty="0"/>
              <a:t>Elevate population stratification in local ancestry scales</a:t>
            </a:r>
          </a:p>
          <a:p>
            <a:pPr marL="285750" indent="-285750">
              <a:buFont typeface="Arial" panose="020B0604020202020204" pitchFamily="34" charset="0"/>
              <a:buChar char="•"/>
            </a:pPr>
            <a:r>
              <a:rPr lang="en-US" dirty="0"/>
              <a:t>Take 1/3 of the US but disproportionally understudied</a:t>
            </a:r>
          </a:p>
          <a:p>
            <a:endParaRPr lang="en-US" dirty="0"/>
          </a:p>
          <a:p>
            <a:pPr marL="285750" indent="-285750">
              <a:buFont typeface="Arial" panose="020B0604020202020204" pitchFamily="34" charset="0"/>
              <a:buChar char="•"/>
            </a:pPr>
            <a:r>
              <a:rPr lang="en-US" dirty="0"/>
              <a:t>Expansive waves for admixed populations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Admixed populations are experiencing higher risks for certain diseases</a:t>
            </a:r>
          </a:p>
        </p:txBody>
      </p:sp>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4</a:t>
            </a:fld>
            <a:endParaRPr lang="en-US"/>
          </a:p>
        </p:txBody>
      </p:sp>
      <p:sp>
        <p:nvSpPr>
          <p:cNvPr id="2" name="TextBox 1">
            <a:extLst>
              <a:ext uri="{FF2B5EF4-FFF2-40B4-BE49-F238E27FC236}">
                <a16:creationId xmlns:a16="http://schemas.microsoft.com/office/drawing/2014/main" id="{4E855BB8-5BD0-1D43-5721-B1BCA2B1FC46}"/>
              </a:ext>
            </a:extLst>
          </p:cNvPr>
          <p:cNvSpPr txBox="1"/>
          <p:nvPr/>
        </p:nvSpPr>
        <p:spPr>
          <a:xfrm>
            <a:off x="6863935" y="2721057"/>
            <a:ext cx="5343895" cy="307777"/>
          </a:xfrm>
          <a:prstGeom prst="rect">
            <a:avLst/>
          </a:prstGeom>
          <a:noFill/>
        </p:spPr>
        <p:txBody>
          <a:bodyPr wrap="square" rtlCol="0">
            <a:spAutoFit/>
          </a:bodyPr>
          <a:lstStyle/>
          <a:p>
            <a:pPr algn="ctr"/>
            <a:r>
              <a:rPr lang="en-US" sz="1400" dirty="0"/>
              <a:t>Fig 1. Diagram of admixed population genetic architecture (cr. MDPI)</a:t>
            </a:r>
          </a:p>
        </p:txBody>
      </p:sp>
      <p:grpSp>
        <p:nvGrpSpPr>
          <p:cNvPr id="11" name="Group 10">
            <a:extLst>
              <a:ext uri="{FF2B5EF4-FFF2-40B4-BE49-F238E27FC236}">
                <a16:creationId xmlns:a16="http://schemas.microsoft.com/office/drawing/2014/main" id="{0493D17C-819B-2DBD-C8EF-BD51AAC177CE}"/>
              </a:ext>
            </a:extLst>
          </p:cNvPr>
          <p:cNvGrpSpPr/>
          <p:nvPr/>
        </p:nvGrpSpPr>
        <p:grpSpPr>
          <a:xfrm>
            <a:off x="7274014" y="228807"/>
            <a:ext cx="4708170" cy="2557312"/>
            <a:chOff x="7262138" y="3025242"/>
            <a:chExt cx="4708170" cy="2557312"/>
          </a:xfrm>
        </p:grpSpPr>
        <p:pic>
          <p:nvPicPr>
            <p:cNvPr id="3" name="Picture 2" descr="Ijms 22 06962 g001">
              <a:extLst>
                <a:ext uri="{FF2B5EF4-FFF2-40B4-BE49-F238E27FC236}">
                  <a16:creationId xmlns:a16="http://schemas.microsoft.com/office/drawing/2014/main" id="{EAC3D640-7D21-864C-3AF9-1BF9D8653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4081" y="3025242"/>
              <a:ext cx="4166227"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B3CF62A3-D92C-1718-0163-EA630F2254F7}"/>
                </a:ext>
              </a:extLst>
            </p:cNvPr>
            <p:cNvCxnSpPr>
              <a:cxnSpLocks/>
            </p:cNvCxnSpPr>
            <p:nvPr/>
          </p:nvCxnSpPr>
          <p:spPr>
            <a:xfrm flipV="1">
              <a:off x="7804081" y="5035138"/>
              <a:ext cx="615524" cy="2761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D453EF3-BD06-3AD1-6FC9-0A81D356FE8B}"/>
                </a:ext>
              </a:extLst>
            </p:cNvPr>
            <p:cNvSpPr txBox="1"/>
            <p:nvPr/>
          </p:nvSpPr>
          <p:spPr>
            <a:xfrm>
              <a:off x="7262138" y="5232916"/>
              <a:ext cx="541943" cy="276999"/>
            </a:xfrm>
            <a:prstGeom prst="rect">
              <a:avLst/>
            </a:prstGeom>
            <a:noFill/>
          </p:spPr>
          <p:txBody>
            <a:bodyPr wrap="none" rtlCol="0">
              <a:spAutoFit/>
            </a:bodyPr>
            <a:lstStyle/>
            <a:p>
              <a:r>
                <a:rPr lang="en-US" sz="1200" b="1" dirty="0">
                  <a:solidFill>
                    <a:srgbClr val="FF0000"/>
                  </a:solidFill>
                </a:rPr>
                <a:t>Tract</a:t>
              </a:r>
            </a:p>
          </p:txBody>
        </p:sp>
        <p:sp>
          <p:nvSpPr>
            <p:cNvPr id="8" name="TextBox 7">
              <a:extLst>
                <a:ext uri="{FF2B5EF4-FFF2-40B4-BE49-F238E27FC236}">
                  <a16:creationId xmlns:a16="http://schemas.microsoft.com/office/drawing/2014/main" id="{C7A033BD-6085-3F92-E9F1-F6CCE302E3CA}"/>
                </a:ext>
              </a:extLst>
            </p:cNvPr>
            <p:cNvSpPr txBox="1"/>
            <p:nvPr/>
          </p:nvSpPr>
          <p:spPr>
            <a:xfrm>
              <a:off x="7763093" y="5305555"/>
              <a:ext cx="925703" cy="276999"/>
            </a:xfrm>
            <a:prstGeom prst="rect">
              <a:avLst/>
            </a:prstGeom>
            <a:noFill/>
          </p:spPr>
          <p:txBody>
            <a:bodyPr wrap="none" rtlCol="0">
              <a:spAutoFit/>
            </a:bodyPr>
            <a:lstStyle/>
            <a:p>
              <a:r>
                <a:rPr lang="en-US" sz="1200" b="1" dirty="0">
                  <a:solidFill>
                    <a:srgbClr val="FF0000"/>
                  </a:solidFill>
                </a:rPr>
                <a:t>Breakpoint</a:t>
              </a:r>
            </a:p>
          </p:txBody>
        </p:sp>
        <p:cxnSp>
          <p:nvCxnSpPr>
            <p:cNvPr id="9" name="Straight Arrow Connector 8">
              <a:extLst>
                <a:ext uri="{FF2B5EF4-FFF2-40B4-BE49-F238E27FC236}">
                  <a16:creationId xmlns:a16="http://schemas.microsoft.com/office/drawing/2014/main" id="{EDEFA2BF-ACBF-03EC-F9F8-EFABB5752285}"/>
                </a:ext>
              </a:extLst>
            </p:cNvPr>
            <p:cNvCxnSpPr>
              <a:cxnSpLocks/>
            </p:cNvCxnSpPr>
            <p:nvPr/>
          </p:nvCxnSpPr>
          <p:spPr>
            <a:xfrm flipV="1">
              <a:off x="8305036" y="5040173"/>
              <a:ext cx="228671" cy="28252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4" name="Table 3">
            <a:extLst>
              <a:ext uri="{FF2B5EF4-FFF2-40B4-BE49-F238E27FC236}">
                <a16:creationId xmlns:a16="http://schemas.microsoft.com/office/drawing/2014/main" id="{2D19C119-CC44-79B8-A0A3-7B25D69482F5}"/>
              </a:ext>
            </a:extLst>
          </p:cNvPr>
          <p:cNvGraphicFramePr>
            <a:graphicFrameLocks noGrp="1"/>
          </p:cNvGraphicFramePr>
          <p:nvPr>
            <p:extLst>
              <p:ext uri="{D42A27DB-BD31-4B8C-83A1-F6EECF244321}">
                <p14:modId xmlns:p14="http://schemas.microsoft.com/office/powerpoint/2010/main" val="2334927280"/>
              </p:ext>
            </p:extLst>
          </p:nvPr>
        </p:nvGraphicFramePr>
        <p:xfrm>
          <a:off x="3670118" y="3615193"/>
          <a:ext cx="4846320" cy="109728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1732996110"/>
                    </a:ext>
                  </a:extLst>
                </a:gridCol>
                <a:gridCol w="1463040">
                  <a:extLst>
                    <a:ext uri="{9D8B030D-6E8A-4147-A177-3AD203B41FA5}">
                      <a16:colId xmlns:a16="http://schemas.microsoft.com/office/drawing/2014/main" val="654990952"/>
                    </a:ext>
                  </a:extLst>
                </a:gridCol>
                <a:gridCol w="1554480">
                  <a:extLst>
                    <a:ext uri="{9D8B030D-6E8A-4147-A177-3AD203B41FA5}">
                      <a16:colId xmlns:a16="http://schemas.microsoft.com/office/drawing/2014/main" val="1532084344"/>
                    </a:ext>
                  </a:extLst>
                </a:gridCol>
                <a:gridCol w="1097280">
                  <a:extLst>
                    <a:ext uri="{9D8B030D-6E8A-4147-A177-3AD203B41FA5}">
                      <a16:colId xmlns:a16="http://schemas.microsoft.com/office/drawing/2014/main" val="3022738354"/>
                    </a:ext>
                  </a:extLst>
                </a:gridCol>
              </a:tblGrid>
              <a:tr h="225343">
                <a:tc>
                  <a:txBody>
                    <a:bodyPr/>
                    <a:lstStyle/>
                    <a:p>
                      <a:pPr algn="ctr"/>
                      <a:r>
                        <a:rPr lang="en-US" sz="1200" b="0" dirty="0">
                          <a:solidFill>
                            <a:schemeClr val="tx1"/>
                          </a:solidFill>
                        </a:rPr>
                        <a:t>Country</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dirty="0">
                          <a:solidFill>
                            <a:schemeClr val="tx1"/>
                          </a:solidFill>
                        </a:rPr>
                        <a:t>Increase rate/%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dirty="0">
                          <a:solidFill>
                            <a:schemeClr val="tx1"/>
                          </a:solidFill>
                        </a:rPr>
                        <a:t>Total number/Million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dirty="0">
                          <a:solidFill>
                            <a:schemeClr val="tx1"/>
                          </a:solidFill>
                        </a:rPr>
                        <a:t>Percentage/%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8894141"/>
                  </a:ext>
                </a:extLst>
              </a:tr>
              <a:tr h="225343">
                <a:tc>
                  <a:txBody>
                    <a:bodyPr/>
                    <a:lstStyle/>
                    <a:p>
                      <a:pPr algn="ctr"/>
                      <a:r>
                        <a:rPr lang="en-US" sz="1200" b="0" dirty="0">
                          <a:solidFill>
                            <a:schemeClr val="tx1"/>
                          </a:solidFill>
                        </a:rPr>
                        <a:t>US</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sz="1200" b="0" dirty="0">
                          <a:solidFill>
                            <a:schemeClr val="tx1"/>
                          </a:solidFill>
                        </a:rPr>
                        <a:t>273 (2010-2020)</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sz="1200" b="0" dirty="0">
                          <a:solidFill>
                            <a:schemeClr val="tx1"/>
                          </a:solidFill>
                        </a:rPr>
                        <a:t>33.8</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sz="1200" b="0" dirty="0">
                          <a:solidFill>
                            <a:schemeClr val="tx1"/>
                          </a:solidFill>
                        </a:rPr>
                        <a:t>10.2</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568528046"/>
                  </a:ext>
                </a:extLst>
              </a:tr>
              <a:tr h="225343">
                <a:tc>
                  <a:txBody>
                    <a:bodyPr/>
                    <a:lstStyle/>
                    <a:p>
                      <a:pPr algn="ctr"/>
                      <a:r>
                        <a:rPr lang="en-US" sz="1200" b="0" dirty="0">
                          <a:solidFill>
                            <a:schemeClr val="tx1"/>
                          </a:solidFill>
                        </a:rPr>
                        <a:t>Brazil</a:t>
                      </a:r>
                    </a:p>
                  </a:txBody>
                  <a:tcPr anchor="ctr">
                    <a:noFill/>
                  </a:tcPr>
                </a:tc>
                <a:tc>
                  <a:txBody>
                    <a:bodyPr/>
                    <a:lstStyle/>
                    <a:p>
                      <a:pPr algn="ctr"/>
                      <a:r>
                        <a:rPr lang="en-US" sz="1200" b="0" dirty="0">
                          <a:solidFill>
                            <a:schemeClr val="tx1"/>
                          </a:solidFill>
                        </a:rPr>
                        <a:t>43.1% (2010-2022)</a:t>
                      </a:r>
                    </a:p>
                  </a:txBody>
                  <a:tcPr anchor="ctr">
                    <a:noFill/>
                  </a:tcPr>
                </a:tc>
                <a:tc>
                  <a:txBody>
                    <a:bodyPr/>
                    <a:lstStyle/>
                    <a:p>
                      <a:pPr algn="ctr"/>
                      <a:r>
                        <a:rPr lang="en-US" sz="1200" b="0" dirty="0">
                          <a:solidFill>
                            <a:schemeClr val="tx1"/>
                          </a:solidFill>
                        </a:rPr>
                        <a:t>92.1</a:t>
                      </a:r>
                    </a:p>
                  </a:txBody>
                  <a:tcPr anchor="ctr">
                    <a:noFill/>
                  </a:tcPr>
                </a:tc>
                <a:tc>
                  <a:txBody>
                    <a:bodyPr/>
                    <a:lstStyle/>
                    <a:p>
                      <a:pPr algn="ctr"/>
                      <a:r>
                        <a:rPr lang="en-US" sz="1200" b="0" dirty="0">
                          <a:solidFill>
                            <a:schemeClr val="tx1"/>
                          </a:solidFill>
                        </a:rPr>
                        <a:t>45.3</a:t>
                      </a:r>
                    </a:p>
                  </a:txBody>
                  <a:tcPr anchor="ctr">
                    <a:noFill/>
                  </a:tcPr>
                </a:tc>
                <a:extLst>
                  <a:ext uri="{0D108BD9-81ED-4DB2-BD59-A6C34878D82A}">
                    <a16:rowId xmlns:a16="http://schemas.microsoft.com/office/drawing/2014/main" val="3540137788"/>
                  </a:ext>
                </a:extLst>
              </a:tr>
              <a:tr h="225343">
                <a:tc>
                  <a:txBody>
                    <a:bodyPr/>
                    <a:lstStyle/>
                    <a:p>
                      <a:pPr algn="ctr"/>
                      <a:r>
                        <a:rPr lang="en-US" sz="1200" b="0" dirty="0">
                          <a:solidFill>
                            <a:schemeClr val="tx1"/>
                          </a:solidFill>
                        </a:rPr>
                        <a:t>UK</a:t>
                      </a:r>
                    </a:p>
                  </a:txBody>
                  <a:tcPr anchor="ct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40% (2011-2021)</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200" b="0" dirty="0">
                          <a:solidFill>
                            <a:schemeClr val="tx1"/>
                          </a:solidFill>
                        </a:rPr>
                        <a:t>1.72</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200" b="0" dirty="0">
                          <a:solidFill>
                            <a:schemeClr val="tx1"/>
                          </a:solidFill>
                        </a:rPr>
                        <a:t>2.9</a:t>
                      </a: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9292305"/>
                  </a:ext>
                </a:extLst>
              </a:tr>
            </a:tbl>
          </a:graphicData>
        </a:graphic>
      </p:graphicFrame>
      <p:graphicFrame>
        <p:nvGraphicFramePr>
          <p:cNvPr id="10" name="Table 9">
            <a:extLst>
              <a:ext uri="{FF2B5EF4-FFF2-40B4-BE49-F238E27FC236}">
                <a16:creationId xmlns:a16="http://schemas.microsoft.com/office/drawing/2014/main" id="{A1EA2FDB-0E8E-464E-9A2B-29A1A483929A}"/>
              </a:ext>
            </a:extLst>
          </p:cNvPr>
          <p:cNvGraphicFramePr>
            <a:graphicFrameLocks noGrp="1"/>
          </p:cNvGraphicFramePr>
          <p:nvPr>
            <p:extLst>
              <p:ext uri="{D42A27DB-BD31-4B8C-83A1-F6EECF244321}">
                <p14:modId xmlns:p14="http://schemas.microsoft.com/office/powerpoint/2010/main" val="2656109556"/>
              </p:ext>
            </p:extLst>
          </p:nvPr>
        </p:nvGraphicFramePr>
        <p:xfrm>
          <a:off x="1341120" y="5530943"/>
          <a:ext cx="9509760" cy="109728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732996110"/>
                    </a:ext>
                  </a:extLst>
                </a:gridCol>
                <a:gridCol w="1554480">
                  <a:extLst>
                    <a:ext uri="{9D8B030D-6E8A-4147-A177-3AD203B41FA5}">
                      <a16:colId xmlns:a16="http://schemas.microsoft.com/office/drawing/2014/main" val="654990952"/>
                    </a:ext>
                  </a:extLst>
                </a:gridCol>
                <a:gridCol w="914400">
                  <a:extLst>
                    <a:ext uri="{9D8B030D-6E8A-4147-A177-3AD203B41FA5}">
                      <a16:colId xmlns:a16="http://schemas.microsoft.com/office/drawing/2014/main" val="1532084344"/>
                    </a:ext>
                  </a:extLst>
                </a:gridCol>
                <a:gridCol w="1554480">
                  <a:extLst>
                    <a:ext uri="{9D8B030D-6E8A-4147-A177-3AD203B41FA5}">
                      <a16:colId xmlns:a16="http://schemas.microsoft.com/office/drawing/2014/main" val="3022738354"/>
                    </a:ext>
                  </a:extLst>
                </a:gridCol>
                <a:gridCol w="1463040">
                  <a:extLst>
                    <a:ext uri="{9D8B030D-6E8A-4147-A177-3AD203B41FA5}">
                      <a16:colId xmlns:a16="http://schemas.microsoft.com/office/drawing/2014/main" val="2151953141"/>
                    </a:ext>
                  </a:extLst>
                </a:gridCol>
                <a:gridCol w="1920240">
                  <a:extLst>
                    <a:ext uri="{9D8B030D-6E8A-4147-A177-3AD203B41FA5}">
                      <a16:colId xmlns:a16="http://schemas.microsoft.com/office/drawing/2014/main" val="2693456363"/>
                    </a:ext>
                  </a:extLst>
                </a:gridCol>
              </a:tblGrid>
              <a:tr h="225343">
                <a:tc>
                  <a:txBody>
                    <a:bodyPr/>
                    <a:lstStyle/>
                    <a:p>
                      <a:pPr algn="ctr"/>
                      <a:r>
                        <a:rPr lang="en-US" sz="1200" b="0" dirty="0">
                          <a:solidFill>
                            <a:schemeClr val="tx1"/>
                          </a:solidFill>
                        </a:rPr>
                        <a:t>Disease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dirty="0">
                          <a:solidFill>
                            <a:schemeClr val="tx1"/>
                          </a:solidFill>
                        </a:rPr>
                        <a:t>Admixed populations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dirty="0">
                          <a:solidFill>
                            <a:schemeClr val="tx1"/>
                          </a:solidFill>
                        </a:rPr>
                        <a:t>Disease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dirty="0">
                          <a:solidFill>
                            <a:schemeClr val="tx1"/>
                          </a:solidFill>
                        </a:rPr>
                        <a:t>Admixed populations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dirty="0">
                          <a:solidFill>
                            <a:schemeClr val="tx1"/>
                          </a:solidFill>
                        </a:rPr>
                        <a:t>Disease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dirty="0">
                          <a:solidFill>
                            <a:schemeClr val="tx1"/>
                          </a:solidFill>
                        </a:rPr>
                        <a:t>Admixed populations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8894141"/>
                  </a:ext>
                </a:extLst>
              </a:tr>
              <a:tr h="225343">
                <a:tc>
                  <a:txBody>
                    <a:bodyPr/>
                    <a:lstStyle/>
                    <a:p>
                      <a:pPr algn="ctr"/>
                      <a:r>
                        <a:rPr lang="en-US" sz="1200" b="0" dirty="0">
                          <a:solidFill>
                            <a:schemeClr val="tx1"/>
                          </a:solidFill>
                        </a:rPr>
                        <a:t>Systemic lupus erythematosus</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sz="1200" b="0" dirty="0">
                          <a:solidFill>
                            <a:schemeClr val="tx1"/>
                          </a:solidFill>
                        </a:rPr>
                        <a:t>Caribbeans</a:t>
                      </a:r>
                    </a:p>
                  </a:txBody>
                  <a:tcPr anchor="ctr">
                    <a:lnT w="12700" cap="flat" cmpd="sng" algn="ctr">
                      <a:solidFill>
                        <a:schemeClr val="tx1"/>
                      </a:solidFill>
                      <a:prstDash val="solid"/>
                      <a:round/>
                      <a:headEnd type="none" w="med" len="med"/>
                      <a:tailEnd type="none" w="med" len="med"/>
                    </a:lnT>
                    <a:noFill/>
                  </a:tcPr>
                </a:tc>
                <a:tc rowSpan="3">
                  <a:txBody>
                    <a:bodyPr/>
                    <a:lstStyle/>
                    <a:p>
                      <a:pPr algn="ctr"/>
                      <a:r>
                        <a:rPr lang="en-US" sz="1200" b="0" dirty="0">
                          <a:solidFill>
                            <a:schemeClr val="tx1"/>
                          </a:solidFill>
                        </a:rPr>
                        <a:t>Type 2 diabetes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dirty="0">
                          <a:solidFill>
                            <a:schemeClr val="tx1"/>
                          </a:solidFill>
                        </a:rPr>
                        <a:t>American Indians</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sz="1200" b="0" dirty="0">
                          <a:solidFill>
                            <a:schemeClr val="tx1"/>
                          </a:solidFill>
                        </a:rPr>
                        <a:t>Rheumatoid arthritis</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sz="1200" b="0" dirty="0">
                          <a:solidFill>
                            <a:schemeClr val="tx1"/>
                          </a:solidFill>
                        </a:rPr>
                        <a:t>American Indians</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568528046"/>
                  </a:ext>
                </a:extLst>
              </a:tr>
              <a:tr h="225343">
                <a:tc>
                  <a:txBody>
                    <a:bodyPr/>
                    <a:lstStyle/>
                    <a:p>
                      <a:pPr algn="ctr"/>
                      <a:r>
                        <a:rPr lang="en-US" sz="1200" b="0" dirty="0">
                          <a:solidFill>
                            <a:schemeClr val="tx1"/>
                          </a:solidFill>
                        </a:rPr>
                        <a:t>Prostate cancer</a:t>
                      </a:r>
                    </a:p>
                  </a:txBody>
                  <a:tcPr anchor="ctr">
                    <a:noFill/>
                  </a:tcPr>
                </a:tc>
                <a:tc>
                  <a:txBody>
                    <a:bodyPr/>
                    <a:lstStyle/>
                    <a:p>
                      <a:pPr algn="ctr"/>
                      <a:r>
                        <a:rPr lang="en-US" sz="1200" b="0" dirty="0">
                          <a:solidFill>
                            <a:schemeClr val="tx1"/>
                          </a:solidFill>
                        </a:rPr>
                        <a:t>African Americans</a:t>
                      </a:r>
                    </a:p>
                  </a:txBody>
                  <a:tcPr anchor="ctr">
                    <a:noFill/>
                  </a:tcPr>
                </a:tc>
                <a:tc vMerge="1">
                  <a:txBody>
                    <a:bodyPr/>
                    <a:lstStyle/>
                    <a:p>
                      <a:pPr algn="ctr"/>
                      <a:endParaRPr lang="en-US" sz="1200" b="0" dirty="0">
                        <a:solidFill>
                          <a:schemeClr val="tx1"/>
                        </a:solidFill>
                      </a:endParaRPr>
                    </a:p>
                  </a:txBody>
                  <a:tcPr anchor="ctr">
                    <a:noFill/>
                  </a:tcPr>
                </a:tc>
                <a:tc>
                  <a:txBody>
                    <a:bodyPr/>
                    <a:lstStyle/>
                    <a:p>
                      <a:pPr algn="ctr"/>
                      <a:r>
                        <a:rPr lang="en-US" sz="1200" b="0" dirty="0">
                          <a:solidFill>
                            <a:schemeClr val="tx1"/>
                          </a:solidFill>
                        </a:rPr>
                        <a:t>Pacific islanders</a:t>
                      </a:r>
                    </a:p>
                  </a:txBody>
                  <a:tcPr anchor="ctr">
                    <a:noFill/>
                  </a:tcPr>
                </a:tc>
                <a:tc>
                  <a:txBody>
                    <a:bodyPr/>
                    <a:lstStyle/>
                    <a:p>
                      <a:pPr algn="ctr"/>
                      <a:r>
                        <a:rPr lang="en-US" sz="1200" b="0" dirty="0">
                          <a:solidFill>
                            <a:schemeClr val="tx1"/>
                          </a:solidFill>
                        </a:rPr>
                        <a:t>Central adiposity</a:t>
                      </a:r>
                    </a:p>
                  </a:txBody>
                  <a:tcPr anchor="ctr">
                    <a:noFill/>
                  </a:tcPr>
                </a:tc>
                <a:tc>
                  <a:txBody>
                    <a:bodyPr/>
                    <a:lstStyle/>
                    <a:p>
                      <a:pPr algn="ctr"/>
                      <a:r>
                        <a:rPr lang="en-US" sz="1200" b="0" dirty="0">
                          <a:solidFill>
                            <a:schemeClr val="tx1"/>
                          </a:solidFill>
                        </a:rPr>
                        <a:t>South Asian &amp; west African</a:t>
                      </a:r>
                    </a:p>
                  </a:txBody>
                  <a:tcPr anchor="ctr">
                    <a:noFill/>
                  </a:tcPr>
                </a:tc>
                <a:extLst>
                  <a:ext uri="{0D108BD9-81ED-4DB2-BD59-A6C34878D82A}">
                    <a16:rowId xmlns:a16="http://schemas.microsoft.com/office/drawing/2014/main" val="3540137788"/>
                  </a:ext>
                </a:extLst>
              </a:tr>
              <a:tr h="225343">
                <a:tc>
                  <a:txBody>
                    <a:bodyPr/>
                    <a:lstStyle/>
                    <a:p>
                      <a:pPr algn="ctr"/>
                      <a:r>
                        <a:rPr lang="en-US" sz="1200" b="0" dirty="0">
                          <a:solidFill>
                            <a:schemeClr val="tx1"/>
                          </a:solidFill>
                        </a:rPr>
                        <a:t>Keloid scarring</a:t>
                      </a:r>
                    </a:p>
                  </a:txBody>
                  <a:tcPr anchor="ct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African Americans</a:t>
                      </a:r>
                    </a:p>
                  </a:txBody>
                  <a:tcPr anchor="ctr">
                    <a:lnB w="12700" cap="flat" cmpd="sng" algn="ctr">
                      <a:solidFill>
                        <a:schemeClr val="tx1"/>
                      </a:solidFill>
                      <a:prstDash val="solid"/>
                      <a:round/>
                      <a:headEnd type="none" w="med" len="med"/>
                      <a:tailEnd type="none" w="med" len="med"/>
                    </a:lnB>
                    <a:noFill/>
                  </a:tcPr>
                </a:tc>
                <a:tc vMerge="1">
                  <a:txBody>
                    <a:bodyPr/>
                    <a:lstStyle/>
                    <a:p>
                      <a:pPr algn="ctr"/>
                      <a:endParaRPr lang="en-US" sz="1200" b="0" dirty="0">
                        <a:solidFill>
                          <a:schemeClr val="tx1"/>
                        </a:solidFill>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200" b="0" dirty="0">
                          <a:solidFill>
                            <a:schemeClr val="tx1"/>
                          </a:solidFill>
                        </a:rPr>
                        <a:t>Australia natives</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200" b="0" dirty="0">
                          <a:solidFill>
                            <a:schemeClr val="tx1"/>
                          </a:solidFill>
                        </a:rPr>
                        <a:t>Coronary disease</a:t>
                      </a:r>
                    </a:p>
                  </a:txBody>
                  <a:tcPr anchor="ct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South Asian &amp; west African</a:t>
                      </a: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9292305"/>
                  </a:ext>
                </a:extLst>
              </a:tr>
            </a:tbl>
          </a:graphicData>
        </a:graphic>
      </p:graphicFrame>
      <p:sp>
        <p:nvSpPr>
          <p:cNvPr id="12" name="TextBox 11">
            <a:extLst>
              <a:ext uri="{FF2B5EF4-FFF2-40B4-BE49-F238E27FC236}">
                <a16:creationId xmlns:a16="http://schemas.microsoft.com/office/drawing/2014/main" id="{2B5D8E4D-6D4C-D926-CE71-EA7DB4FCC7F4}"/>
              </a:ext>
            </a:extLst>
          </p:cNvPr>
          <p:cNvSpPr txBox="1"/>
          <p:nvPr/>
        </p:nvSpPr>
        <p:spPr>
          <a:xfrm>
            <a:off x="3851160" y="3313840"/>
            <a:ext cx="4490588" cy="307777"/>
          </a:xfrm>
          <a:prstGeom prst="rect">
            <a:avLst/>
          </a:prstGeom>
          <a:noFill/>
        </p:spPr>
        <p:txBody>
          <a:bodyPr wrap="none" rtlCol="0">
            <a:spAutoFit/>
          </a:bodyPr>
          <a:lstStyle/>
          <a:p>
            <a:pPr algn="ctr"/>
            <a:r>
              <a:rPr lang="en-US" sz="1400" dirty="0"/>
              <a:t>Table 2. List of country-level admixed populations numbers</a:t>
            </a:r>
          </a:p>
        </p:txBody>
      </p:sp>
      <p:sp>
        <p:nvSpPr>
          <p:cNvPr id="13" name="TextBox 12">
            <a:extLst>
              <a:ext uri="{FF2B5EF4-FFF2-40B4-BE49-F238E27FC236}">
                <a16:creationId xmlns:a16="http://schemas.microsoft.com/office/drawing/2014/main" id="{5D5E6BEB-0A0D-80BE-C4B5-F64982A89740}"/>
              </a:ext>
            </a:extLst>
          </p:cNvPr>
          <p:cNvSpPr txBox="1"/>
          <p:nvPr/>
        </p:nvSpPr>
        <p:spPr>
          <a:xfrm>
            <a:off x="3445184" y="5223166"/>
            <a:ext cx="5579028" cy="307777"/>
          </a:xfrm>
          <a:prstGeom prst="rect">
            <a:avLst/>
          </a:prstGeom>
          <a:noFill/>
        </p:spPr>
        <p:txBody>
          <a:bodyPr wrap="none" rtlCol="0">
            <a:spAutoFit/>
          </a:bodyPr>
          <a:lstStyle/>
          <a:p>
            <a:pPr algn="ctr"/>
            <a:r>
              <a:rPr lang="en-US" sz="1400" dirty="0"/>
              <a:t>Table 3. List of increasing risks between admixed populations and diseases</a:t>
            </a:r>
          </a:p>
        </p:txBody>
      </p:sp>
    </p:spTree>
    <p:extLst>
      <p:ext uri="{BB962C8B-B14F-4D97-AF65-F5344CB8AC3E}">
        <p14:creationId xmlns:p14="http://schemas.microsoft.com/office/powerpoint/2010/main" val="3303923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2410212" cy="584775"/>
          </a:xfrm>
          <a:prstGeom prst="rect">
            <a:avLst/>
          </a:prstGeom>
          <a:noFill/>
        </p:spPr>
        <p:txBody>
          <a:bodyPr wrap="none" rtlCol="0">
            <a:spAutoFit/>
          </a:bodyPr>
          <a:lstStyle/>
          <a:p>
            <a:r>
              <a:rPr lang="en-US" sz="3200" b="1" dirty="0"/>
              <a:t>Introduction</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334E784-A77C-BAEC-B727-4DDF9DF5BE78}"/>
              </a:ext>
            </a:extLst>
          </p:cNvPr>
          <p:cNvSpPr txBox="1"/>
          <p:nvPr/>
        </p:nvSpPr>
        <p:spPr>
          <a:xfrm>
            <a:off x="8629435" y="2782271"/>
            <a:ext cx="2577693" cy="523220"/>
          </a:xfrm>
          <a:prstGeom prst="rect">
            <a:avLst/>
          </a:prstGeom>
          <a:noFill/>
        </p:spPr>
        <p:txBody>
          <a:bodyPr wrap="none" rtlCol="0">
            <a:spAutoFit/>
          </a:bodyPr>
          <a:lstStyle/>
          <a:p>
            <a:pPr algn="ctr"/>
            <a:r>
              <a:rPr lang="en-US" sz="1400" dirty="0"/>
              <a:t>Fig 2. PCA outcome of European</a:t>
            </a:r>
          </a:p>
          <a:p>
            <a:pPr algn="ctr"/>
            <a:r>
              <a:rPr lang="en-US" sz="1400" dirty="0"/>
              <a:t>(</a:t>
            </a:r>
            <a:r>
              <a:rPr lang="en-US" sz="1400" dirty="0" err="1"/>
              <a:t>cr</a:t>
            </a:r>
            <a:r>
              <a:rPr lang="en-US" sz="1400" dirty="0"/>
              <a:t>: </a:t>
            </a:r>
            <a:r>
              <a:rPr lang="en-US" sz="1400" dirty="0" err="1"/>
              <a:t>Novembre</a:t>
            </a:r>
            <a:r>
              <a:rPr lang="en-US" sz="1400" dirty="0"/>
              <a:t> et al. </a:t>
            </a:r>
            <a:r>
              <a:rPr lang="en-US" sz="1400" i="1" dirty="0"/>
              <a:t>Nat Genet</a:t>
            </a:r>
            <a:r>
              <a:rPr lang="en-US" sz="1400" dirty="0"/>
              <a:t>)</a:t>
            </a:r>
          </a:p>
        </p:txBody>
      </p:sp>
      <p:sp>
        <p:nvSpPr>
          <p:cNvPr id="22" name="TextBox 21">
            <a:extLst>
              <a:ext uri="{FF2B5EF4-FFF2-40B4-BE49-F238E27FC236}">
                <a16:creationId xmlns:a16="http://schemas.microsoft.com/office/drawing/2014/main" id="{0C652F0A-CCC5-BD0C-4DE2-F2002A831F8E}"/>
              </a:ext>
            </a:extLst>
          </p:cNvPr>
          <p:cNvSpPr txBox="1"/>
          <p:nvPr/>
        </p:nvSpPr>
        <p:spPr>
          <a:xfrm>
            <a:off x="444453" y="998620"/>
            <a:ext cx="11297653" cy="369332"/>
          </a:xfrm>
          <a:prstGeom prst="rect">
            <a:avLst/>
          </a:prstGeom>
          <a:noFill/>
        </p:spPr>
        <p:txBody>
          <a:bodyPr wrap="square" rtlCol="0">
            <a:spAutoFit/>
          </a:bodyPr>
          <a:lstStyle/>
          <a:p>
            <a:r>
              <a:rPr lang="en-US" b="1" dirty="0"/>
              <a:t>Development of approaches to control population structure</a:t>
            </a:r>
          </a:p>
        </p:txBody>
      </p:sp>
      <p:sp>
        <p:nvSpPr>
          <p:cNvPr id="29" name="Slide Number Placeholder 28">
            <a:extLst>
              <a:ext uri="{FF2B5EF4-FFF2-40B4-BE49-F238E27FC236}">
                <a16:creationId xmlns:a16="http://schemas.microsoft.com/office/drawing/2014/main" id="{1D027784-A23D-42BB-8677-EDFE274A255A}"/>
              </a:ext>
            </a:extLst>
          </p:cNvPr>
          <p:cNvSpPr>
            <a:spLocks noGrp="1"/>
          </p:cNvSpPr>
          <p:nvPr>
            <p:ph type="sldNum" sz="quarter" idx="12"/>
          </p:nvPr>
        </p:nvSpPr>
        <p:spPr/>
        <p:txBody>
          <a:bodyPr/>
          <a:lstStyle/>
          <a:p>
            <a:fld id="{6C2A8267-FE4D-664B-B243-EB3CC96C58DA}" type="slidenum">
              <a:rPr lang="en-US" smtClean="0"/>
              <a:t>5</a:t>
            </a:fld>
            <a:endParaRPr lang="en-US"/>
          </a:p>
        </p:txBody>
      </p:sp>
      <mc:AlternateContent xmlns:mc="http://schemas.openxmlformats.org/markup-compatibility/2006" xmlns:p14="http://schemas.microsoft.com/office/powerpoint/2010/main">
        <mc:Choice Requires="p14">
          <p:contentPart p14:bwMode="auto" r:id="rId3">
            <p14:nvContentPartPr>
              <p14:cNvPr id="62" name="Ink 61">
                <a:extLst>
                  <a:ext uri="{FF2B5EF4-FFF2-40B4-BE49-F238E27FC236}">
                    <a16:creationId xmlns:a16="http://schemas.microsoft.com/office/drawing/2014/main" id="{1112522D-0C91-8197-FBE2-D7FCA8274DD1}"/>
                  </a:ext>
                </a:extLst>
              </p14:cNvPr>
              <p14:cNvContentPartPr/>
              <p14:nvPr/>
            </p14:nvContentPartPr>
            <p14:xfrm>
              <a:off x="5327867" y="3052155"/>
              <a:ext cx="360" cy="4680"/>
            </p14:xfrm>
          </p:contentPart>
        </mc:Choice>
        <mc:Fallback xmlns="">
          <p:pic>
            <p:nvPicPr>
              <p:cNvPr id="62" name="Ink 61">
                <a:extLst>
                  <a:ext uri="{FF2B5EF4-FFF2-40B4-BE49-F238E27FC236}">
                    <a16:creationId xmlns:a16="http://schemas.microsoft.com/office/drawing/2014/main" id="{1112522D-0C91-8197-FBE2-D7FCA8274DD1}"/>
                  </a:ext>
                </a:extLst>
              </p:cNvPr>
              <p:cNvPicPr/>
              <p:nvPr/>
            </p:nvPicPr>
            <p:blipFill>
              <a:blip r:embed="rId4"/>
              <a:stretch>
                <a:fillRect/>
              </a:stretch>
            </p:blipFill>
            <p:spPr>
              <a:xfrm>
                <a:off x="5318867" y="3043155"/>
                <a:ext cx="18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3" name="Ink 62">
                <a:extLst>
                  <a:ext uri="{FF2B5EF4-FFF2-40B4-BE49-F238E27FC236}">
                    <a16:creationId xmlns:a16="http://schemas.microsoft.com/office/drawing/2014/main" id="{8F80B454-ACCB-DBC5-F1E2-F3311B2CC51F}"/>
                  </a:ext>
                </a:extLst>
              </p14:cNvPr>
              <p14:cNvContentPartPr/>
              <p14:nvPr/>
            </p14:nvContentPartPr>
            <p14:xfrm>
              <a:off x="1134587" y="2083035"/>
              <a:ext cx="360" cy="360"/>
            </p14:xfrm>
          </p:contentPart>
        </mc:Choice>
        <mc:Fallback xmlns="">
          <p:pic>
            <p:nvPicPr>
              <p:cNvPr id="63" name="Ink 62">
                <a:extLst>
                  <a:ext uri="{FF2B5EF4-FFF2-40B4-BE49-F238E27FC236}">
                    <a16:creationId xmlns:a16="http://schemas.microsoft.com/office/drawing/2014/main" id="{8F80B454-ACCB-DBC5-F1E2-F3311B2CC51F}"/>
                  </a:ext>
                </a:extLst>
              </p:cNvPr>
              <p:cNvPicPr/>
              <p:nvPr/>
            </p:nvPicPr>
            <p:blipFill>
              <a:blip r:embed="rId6"/>
              <a:stretch>
                <a:fillRect/>
              </a:stretch>
            </p:blipFill>
            <p:spPr>
              <a:xfrm>
                <a:off x="1125587" y="2074035"/>
                <a:ext cx="18000" cy="18000"/>
              </a:xfrm>
              <a:prstGeom prst="rect">
                <a:avLst/>
              </a:prstGeom>
            </p:spPr>
          </p:pic>
        </mc:Fallback>
      </mc:AlternateContent>
      <p:grpSp>
        <p:nvGrpSpPr>
          <p:cNvPr id="35" name="Group 34">
            <a:extLst>
              <a:ext uri="{FF2B5EF4-FFF2-40B4-BE49-F238E27FC236}">
                <a16:creationId xmlns:a16="http://schemas.microsoft.com/office/drawing/2014/main" id="{BFCBAC04-391E-AD41-3C55-9C9E059FAF95}"/>
              </a:ext>
            </a:extLst>
          </p:cNvPr>
          <p:cNvGrpSpPr/>
          <p:nvPr/>
        </p:nvGrpSpPr>
        <p:grpSpPr>
          <a:xfrm>
            <a:off x="685467" y="1664748"/>
            <a:ext cx="3661806" cy="1379358"/>
            <a:chOff x="685467" y="1664748"/>
            <a:chExt cx="3661806" cy="1379358"/>
          </a:xfrm>
        </p:grpSpPr>
        <p:sp>
          <p:nvSpPr>
            <p:cNvPr id="3" name="TextBox 2">
              <a:extLst>
                <a:ext uri="{FF2B5EF4-FFF2-40B4-BE49-F238E27FC236}">
                  <a16:creationId xmlns:a16="http://schemas.microsoft.com/office/drawing/2014/main" id="{D34486CC-1F28-7476-9C39-B13A7829A449}"/>
                </a:ext>
              </a:extLst>
            </p:cNvPr>
            <p:cNvSpPr txBox="1"/>
            <p:nvPr/>
          </p:nvSpPr>
          <p:spPr>
            <a:xfrm>
              <a:off x="2193205" y="1664748"/>
              <a:ext cx="646331" cy="369332"/>
            </a:xfrm>
            <a:prstGeom prst="rect">
              <a:avLst/>
            </a:prstGeom>
            <a:noFill/>
          </p:spPr>
          <p:txBody>
            <a:bodyPr wrap="none" rtlCol="0">
              <a:spAutoFit/>
            </a:bodyPr>
            <a:lstStyle/>
            <a:p>
              <a:r>
                <a:rPr lang="en-US" dirty="0"/>
                <a:t>1999</a:t>
              </a:r>
            </a:p>
          </p:txBody>
        </p:sp>
        <p:sp>
          <p:nvSpPr>
            <p:cNvPr id="4" name="TextBox 3">
              <a:extLst>
                <a:ext uri="{FF2B5EF4-FFF2-40B4-BE49-F238E27FC236}">
                  <a16:creationId xmlns:a16="http://schemas.microsoft.com/office/drawing/2014/main" id="{3896531E-236F-7C7D-E4F6-781F624EF984}"/>
                </a:ext>
              </a:extLst>
            </p:cNvPr>
            <p:cNvSpPr txBox="1"/>
            <p:nvPr/>
          </p:nvSpPr>
          <p:spPr>
            <a:xfrm>
              <a:off x="685467" y="1905333"/>
              <a:ext cx="3661806" cy="1138773"/>
            </a:xfrm>
            <a:prstGeom prst="rect">
              <a:avLst/>
            </a:prstGeom>
            <a:noFill/>
          </p:spPr>
          <p:txBody>
            <a:bodyPr wrap="square" rtlCol="0">
              <a:spAutoFit/>
            </a:bodyPr>
            <a:lstStyle/>
            <a:p>
              <a:r>
                <a:rPr lang="en-US" b="1" i="1" dirty="0"/>
                <a:t>Genomic control (Delvin &amp; Roeder, et al.)</a:t>
              </a:r>
            </a:p>
            <a:p>
              <a:pPr marL="285750" indent="-285750">
                <a:buFont typeface="Arial" panose="020B0604020202020204" pitchFamily="34" charset="0"/>
                <a:buChar char="•"/>
              </a:pPr>
              <a:r>
                <a:rPr lang="en-US" sz="1600" dirty="0"/>
                <a:t>Uniform adjustments by variant inflation factors from flanking regions</a:t>
              </a:r>
            </a:p>
          </p:txBody>
        </p:sp>
      </p:grpSp>
      <p:grpSp>
        <p:nvGrpSpPr>
          <p:cNvPr id="36" name="Group 35">
            <a:extLst>
              <a:ext uri="{FF2B5EF4-FFF2-40B4-BE49-F238E27FC236}">
                <a16:creationId xmlns:a16="http://schemas.microsoft.com/office/drawing/2014/main" id="{D94FFBDC-2EC8-9840-8202-D08CFCCB7E5A}"/>
              </a:ext>
            </a:extLst>
          </p:cNvPr>
          <p:cNvGrpSpPr/>
          <p:nvPr/>
        </p:nvGrpSpPr>
        <p:grpSpPr>
          <a:xfrm>
            <a:off x="4621965" y="1668334"/>
            <a:ext cx="3578114" cy="1348581"/>
            <a:chOff x="4621965" y="1668334"/>
            <a:chExt cx="3578114" cy="1348581"/>
          </a:xfrm>
        </p:grpSpPr>
        <p:sp>
          <p:nvSpPr>
            <p:cNvPr id="7" name="TextBox 6">
              <a:extLst>
                <a:ext uri="{FF2B5EF4-FFF2-40B4-BE49-F238E27FC236}">
                  <a16:creationId xmlns:a16="http://schemas.microsoft.com/office/drawing/2014/main" id="{3A316EB4-3283-0ECC-0D26-45B4C30CBB6A}"/>
                </a:ext>
              </a:extLst>
            </p:cNvPr>
            <p:cNvSpPr txBox="1"/>
            <p:nvPr/>
          </p:nvSpPr>
          <p:spPr>
            <a:xfrm>
              <a:off x="6087857" y="1668334"/>
              <a:ext cx="646331" cy="369332"/>
            </a:xfrm>
            <a:prstGeom prst="rect">
              <a:avLst/>
            </a:prstGeom>
            <a:noFill/>
          </p:spPr>
          <p:txBody>
            <a:bodyPr wrap="none" rtlCol="0">
              <a:spAutoFit/>
            </a:bodyPr>
            <a:lstStyle/>
            <a:p>
              <a:r>
                <a:rPr lang="en-US" dirty="0"/>
                <a:t>2006</a:t>
              </a:r>
            </a:p>
          </p:txBody>
        </p:sp>
        <p:sp>
          <p:nvSpPr>
            <p:cNvPr id="9" name="TextBox 8">
              <a:extLst>
                <a:ext uri="{FF2B5EF4-FFF2-40B4-BE49-F238E27FC236}">
                  <a16:creationId xmlns:a16="http://schemas.microsoft.com/office/drawing/2014/main" id="{EB141DA8-0A20-9546-D1C4-0964FB17AF89}"/>
                </a:ext>
              </a:extLst>
            </p:cNvPr>
            <p:cNvSpPr txBox="1"/>
            <p:nvPr/>
          </p:nvSpPr>
          <p:spPr>
            <a:xfrm>
              <a:off x="4621965" y="1908919"/>
              <a:ext cx="3578114" cy="1107996"/>
            </a:xfrm>
            <a:prstGeom prst="rect">
              <a:avLst/>
            </a:prstGeom>
            <a:noFill/>
          </p:spPr>
          <p:txBody>
            <a:bodyPr wrap="square" rtlCol="0">
              <a:spAutoFit/>
            </a:bodyPr>
            <a:lstStyle/>
            <a:p>
              <a:r>
                <a:rPr lang="en-US" b="1" i="1" dirty="0"/>
                <a:t>PCA (Price, et al.)</a:t>
              </a:r>
            </a:p>
            <a:p>
              <a:pPr marL="285750" indent="-285750">
                <a:buFont typeface="Arial" panose="020B0604020202020204" pitchFamily="34" charset="0"/>
                <a:buChar char="•"/>
              </a:pPr>
              <a:r>
                <a:rPr lang="en-US" sz="1600" dirty="0"/>
                <a:t>Adjust global PCs</a:t>
              </a:r>
            </a:p>
            <a:p>
              <a:pPr marL="285750" indent="-285750">
                <a:buFont typeface="Arial" panose="020B0604020202020204" pitchFamily="34" charset="0"/>
                <a:buChar char="•"/>
              </a:pPr>
              <a:r>
                <a:rPr lang="en-US" sz="1600" b="1" i="1" dirty="0"/>
                <a:t>Appealing background information</a:t>
              </a:r>
            </a:p>
            <a:p>
              <a:pPr marL="285750" indent="-285750">
                <a:buFont typeface="Arial" panose="020B0604020202020204" pitchFamily="34" charset="0"/>
                <a:buChar char="•"/>
              </a:pPr>
              <a:r>
                <a:rPr lang="en-US" sz="1600" dirty="0"/>
                <a:t>Software: </a:t>
              </a:r>
              <a:r>
                <a:rPr lang="en-US" sz="1600" b="1" i="1" dirty="0" err="1"/>
                <a:t>Eigenstrat</a:t>
              </a:r>
              <a:r>
                <a:rPr lang="en-US" sz="1600" b="1" i="1" dirty="0"/>
                <a:t>, Structure</a:t>
              </a:r>
            </a:p>
          </p:txBody>
        </p:sp>
      </p:grpSp>
      <p:pic>
        <p:nvPicPr>
          <p:cNvPr id="11" name="Picture 10" descr="Chart, scatter chart&#10;&#10;Description automatically generated">
            <a:extLst>
              <a:ext uri="{FF2B5EF4-FFF2-40B4-BE49-F238E27FC236}">
                <a16:creationId xmlns:a16="http://schemas.microsoft.com/office/drawing/2014/main" id="{F9C65E7E-A6C9-CBC8-0B8F-8C1C4EF19855}"/>
              </a:ext>
            </a:extLst>
          </p:cNvPr>
          <p:cNvPicPr>
            <a:picLocks noChangeAspect="1"/>
          </p:cNvPicPr>
          <p:nvPr/>
        </p:nvPicPr>
        <p:blipFill rotWithShape="1">
          <a:blip r:embed="rId7"/>
          <a:srcRect l="11386" t="4912" r="2869" b="1599"/>
          <a:stretch/>
        </p:blipFill>
        <p:spPr>
          <a:xfrm>
            <a:off x="8811962" y="959745"/>
            <a:ext cx="2212638" cy="1828800"/>
          </a:xfrm>
          <a:prstGeom prst="rect">
            <a:avLst/>
          </a:prstGeom>
        </p:spPr>
      </p:pic>
      <p:grpSp>
        <p:nvGrpSpPr>
          <p:cNvPr id="40" name="Group 39">
            <a:extLst>
              <a:ext uri="{FF2B5EF4-FFF2-40B4-BE49-F238E27FC236}">
                <a16:creationId xmlns:a16="http://schemas.microsoft.com/office/drawing/2014/main" id="{5924E929-218C-3CDC-C96C-46C935B63BF4}"/>
              </a:ext>
            </a:extLst>
          </p:cNvPr>
          <p:cNvGrpSpPr/>
          <p:nvPr/>
        </p:nvGrpSpPr>
        <p:grpSpPr>
          <a:xfrm>
            <a:off x="4785813" y="3443696"/>
            <a:ext cx="3250418" cy="1415455"/>
            <a:chOff x="4785813" y="3443696"/>
            <a:chExt cx="3250418" cy="1415455"/>
          </a:xfrm>
        </p:grpSpPr>
        <p:sp>
          <p:nvSpPr>
            <p:cNvPr id="2" name="TextBox 1">
              <a:extLst>
                <a:ext uri="{FF2B5EF4-FFF2-40B4-BE49-F238E27FC236}">
                  <a16:creationId xmlns:a16="http://schemas.microsoft.com/office/drawing/2014/main" id="{09133250-99DF-11C0-03B6-7C0BC597EC52}"/>
                </a:ext>
              </a:extLst>
            </p:cNvPr>
            <p:cNvSpPr txBox="1"/>
            <p:nvPr/>
          </p:nvSpPr>
          <p:spPr>
            <a:xfrm>
              <a:off x="6087857" y="3443696"/>
              <a:ext cx="646331" cy="369332"/>
            </a:xfrm>
            <a:prstGeom prst="rect">
              <a:avLst/>
            </a:prstGeom>
            <a:noFill/>
          </p:spPr>
          <p:txBody>
            <a:bodyPr wrap="none" rtlCol="0">
              <a:spAutoFit/>
            </a:bodyPr>
            <a:lstStyle/>
            <a:p>
              <a:r>
                <a:rPr lang="en-US" dirty="0"/>
                <a:t>2013</a:t>
              </a:r>
            </a:p>
          </p:txBody>
        </p:sp>
        <p:sp>
          <p:nvSpPr>
            <p:cNvPr id="6" name="TextBox 5">
              <a:extLst>
                <a:ext uri="{FF2B5EF4-FFF2-40B4-BE49-F238E27FC236}">
                  <a16:creationId xmlns:a16="http://schemas.microsoft.com/office/drawing/2014/main" id="{D6376CB9-8C8F-4415-83DB-20DCA9A02834}"/>
                </a:ext>
              </a:extLst>
            </p:cNvPr>
            <p:cNvSpPr txBox="1"/>
            <p:nvPr/>
          </p:nvSpPr>
          <p:spPr>
            <a:xfrm>
              <a:off x="4785813" y="3720378"/>
              <a:ext cx="3250418" cy="1138773"/>
            </a:xfrm>
            <a:prstGeom prst="rect">
              <a:avLst/>
            </a:prstGeom>
            <a:noFill/>
          </p:spPr>
          <p:txBody>
            <a:bodyPr wrap="square" rtlCol="0">
              <a:spAutoFit/>
            </a:bodyPr>
            <a:lstStyle/>
            <a:p>
              <a:r>
                <a:rPr lang="en-US" b="1" i="1" dirty="0"/>
                <a:t>Genotype-Allelic-Only (GAO, Li, et al.)</a:t>
              </a:r>
            </a:p>
            <a:p>
              <a:pPr marL="285750" indent="-285750">
                <a:buFont typeface="Arial" panose="020B0604020202020204" pitchFamily="34" charset="0"/>
                <a:buChar char="•"/>
              </a:pPr>
              <a:r>
                <a:rPr lang="en-US" sz="1600" dirty="0"/>
                <a:t>Only include global PCs</a:t>
              </a:r>
            </a:p>
            <a:p>
              <a:pPr marL="285750" indent="-285750">
                <a:buFont typeface="Arial" panose="020B0604020202020204" pitchFamily="34" charset="0"/>
                <a:buChar char="•"/>
              </a:pPr>
              <a:r>
                <a:rPr lang="en-US" sz="1600" b="1" i="1" dirty="0">
                  <a:solidFill>
                    <a:srgbClr val="FF0000"/>
                  </a:solidFill>
                </a:rPr>
                <a:t>Standard GWAS models</a:t>
              </a:r>
            </a:p>
          </p:txBody>
        </p:sp>
      </p:grpSp>
      <p:grpSp>
        <p:nvGrpSpPr>
          <p:cNvPr id="41" name="Group 40">
            <a:extLst>
              <a:ext uri="{FF2B5EF4-FFF2-40B4-BE49-F238E27FC236}">
                <a16:creationId xmlns:a16="http://schemas.microsoft.com/office/drawing/2014/main" id="{C5144E15-30CE-97A5-AC90-0E61F8F5EFBA}"/>
              </a:ext>
            </a:extLst>
          </p:cNvPr>
          <p:cNvGrpSpPr/>
          <p:nvPr/>
        </p:nvGrpSpPr>
        <p:grpSpPr>
          <a:xfrm>
            <a:off x="8466125" y="3440110"/>
            <a:ext cx="3131463" cy="1661677"/>
            <a:chOff x="8466125" y="3440110"/>
            <a:chExt cx="3131463" cy="1661677"/>
          </a:xfrm>
        </p:grpSpPr>
        <p:sp>
          <p:nvSpPr>
            <p:cNvPr id="10" name="TextBox 9">
              <a:extLst>
                <a:ext uri="{FF2B5EF4-FFF2-40B4-BE49-F238E27FC236}">
                  <a16:creationId xmlns:a16="http://schemas.microsoft.com/office/drawing/2014/main" id="{944A8280-5D35-BCA1-3931-628438EDDB8F}"/>
                </a:ext>
              </a:extLst>
            </p:cNvPr>
            <p:cNvSpPr txBox="1"/>
            <p:nvPr/>
          </p:nvSpPr>
          <p:spPr>
            <a:xfrm>
              <a:off x="9708691" y="3440110"/>
              <a:ext cx="646331" cy="369332"/>
            </a:xfrm>
            <a:prstGeom prst="rect">
              <a:avLst/>
            </a:prstGeom>
            <a:noFill/>
          </p:spPr>
          <p:txBody>
            <a:bodyPr wrap="none" rtlCol="0">
              <a:spAutoFit/>
            </a:bodyPr>
            <a:lstStyle/>
            <a:p>
              <a:r>
                <a:rPr lang="en-US" dirty="0"/>
                <a:t>2014</a:t>
              </a:r>
            </a:p>
          </p:txBody>
        </p:sp>
        <p:sp>
          <p:nvSpPr>
            <p:cNvPr id="14" name="TextBox 13">
              <a:extLst>
                <a:ext uri="{FF2B5EF4-FFF2-40B4-BE49-F238E27FC236}">
                  <a16:creationId xmlns:a16="http://schemas.microsoft.com/office/drawing/2014/main" id="{5187EB11-1CF9-78DB-8E7A-53138CB20228}"/>
                </a:ext>
              </a:extLst>
            </p:cNvPr>
            <p:cNvSpPr txBox="1"/>
            <p:nvPr/>
          </p:nvSpPr>
          <p:spPr>
            <a:xfrm>
              <a:off x="8466125" y="3716792"/>
              <a:ext cx="3131463" cy="1384995"/>
            </a:xfrm>
            <a:prstGeom prst="rect">
              <a:avLst/>
            </a:prstGeom>
            <a:noFill/>
          </p:spPr>
          <p:txBody>
            <a:bodyPr wrap="square" rtlCol="0">
              <a:spAutoFit/>
            </a:bodyPr>
            <a:lstStyle/>
            <a:p>
              <a:r>
                <a:rPr lang="en-US" b="1" i="1" dirty="0"/>
                <a:t>Local-Ancestry-Only (LAO, Chen, et al.)</a:t>
              </a:r>
            </a:p>
            <a:p>
              <a:pPr marL="285750" indent="-285750">
                <a:buFont typeface="Arial" panose="020B0604020202020204" pitchFamily="34" charset="0"/>
                <a:buChar char="•"/>
              </a:pPr>
              <a:r>
                <a:rPr lang="en-US" sz="1600" dirty="0"/>
                <a:t>Only adjust local ancestry from population of interest</a:t>
              </a:r>
            </a:p>
            <a:p>
              <a:pPr marL="285750" indent="-285750">
                <a:buFont typeface="Arial" panose="020B0604020202020204" pitchFamily="34" charset="0"/>
                <a:buChar char="•"/>
              </a:pPr>
              <a:r>
                <a:rPr lang="en-US" sz="1600" dirty="0"/>
                <a:t>Admixture mapping models</a:t>
              </a:r>
            </a:p>
          </p:txBody>
        </p:sp>
      </p:grpSp>
      <p:grpSp>
        <p:nvGrpSpPr>
          <p:cNvPr id="37" name="Group 36">
            <a:extLst>
              <a:ext uri="{FF2B5EF4-FFF2-40B4-BE49-F238E27FC236}">
                <a16:creationId xmlns:a16="http://schemas.microsoft.com/office/drawing/2014/main" id="{36C5DADB-D5D7-4481-C431-4A8A05DF6DD6}"/>
              </a:ext>
            </a:extLst>
          </p:cNvPr>
          <p:cNvGrpSpPr/>
          <p:nvPr/>
        </p:nvGrpSpPr>
        <p:grpSpPr>
          <a:xfrm>
            <a:off x="611763" y="3440110"/>
            <a:ext cx="3809214" cy="1630899"/>
            <a:chOff x="611763" y="3440110"/>
            <a:chExt cx="3809214" cy="1630899"/>
          </a:xfrm>
        </p:grpSpPr>
        <p:sp>
          <p:nvSpPr>
            <p:cNvPr id="17" name="TextBox 16">
              <a:extLst>
                <a:ext uri="{FF2B5EF4-FFF2-40B4-BE49-F238E27FC236}">
                  <a16:creationId xmlns:a16="http://schemas.microsoft.com/office/drawing/2014/main" id="{BE16178C-8BDE-4C20-3F29-EF1CF3DC81BB}"/>
                </a:ext>
              </a:extLst>
            </p:cNvPr>
            <p:cNvSpPr txBox="1"/>
            <p:nvPr/>
          </p:nvSpPr>
          <p:spPr>
            <a:xfrm>
              <a:off x="2197501" y="3440110"/>
              <a:ext cx="637739" cy="369332"/>
            </a:xfrm>
            <a:prstGeom prst="rect">
              <a:avLst/>
            </a:prstGeom>
            <a:noFill/>
          </p:spPr>
          <p:txBody>
            <a:bodyPr wrap="none" rtlCol="0">
              <a:spAutoFit/>
            </a:bodyPr>
            <a:lstStyle/>
            <a:p>
              <a:r>
                <a:rPr lang="en-US" dirty="0"/>
                <a:t>2011</a:t>
              </a:r>
            </a:p>
          </p:txBody>
        </p:sp>
        <p:sp>
          <p:nvSpPr>
            <p:cNvPr id="23" name="TextBox 22">
              <a:extLst>
                <a:ext uri="{FF2B5EF4-FFF2-40B4-BE49-F238E27FC236}">
                  <a16:creationId xmlns:a16="http://schemas.microsoft.com/office/drawing/2014/main" id="{C9A8D840-E893-D497-1A46-D95B36AD9A5F}"/>
                </a:ext>
              </a:extLst>
            </p:cNvPr>
            <p:cNvSpPr txBox="1"/>
            <p:nvPr/>
          </p:nvSpPr>
          <p:spPr>
            <a:xfrm>
              <a:off x="611763" y="3716792"/>
              <a:ext cx="3809214" cy="1354217"/>
            </a:xfrm>
            <a:prstGeom prst="rect">
              <a:avLst/>
            </a:prstGeom>
            <a:noFill/>
          </p:spPr>
          <p:txBody>
            <a:bodyPr wrap="square" rtlCol="0">
              <a:spAutoFit/>
            </a:bodyPr>
            <a:lstStyle/>
            <a:p>
              <a:r>
                <a:rPr lang="en-US" b="1" i="1" dirty="0"/>
                <a:t>Logistic-Local (Wang, et al.)</a:t>
              </a:r>
            </a:p>
            <a:p>
              <a:pPr marL="285750" indent="-285750">
                <a:buFont typeface="Arial" panose="020B0604020202020204" pitchFamily="34" charset="0"/>
                <a:buChar char="•"/>
              </a:pPr>
              <a:r>
                <a:rPr lang="en-US" sz="1600" dirty="0"/>
                <a:t>Model conditional phenotypic distribution with dosage allele numbers</a:t>
              </a:r>
            </a:p>
            <a:p>
              <a:pPr marL="285750" indent="-285750">
                <a:buFont typeface="Arial" panose="020B0604020202020204" pitchFamily="34" charset="0"/>
                <a:buChar char="•"/>
              </a:pPr>
              <a:r>
                <a:rPr lang="en-US" sz="1600" dirty="0"/>
                <a:t>Adjust local ancestry from flanking regions</a:t>
              </a:r>
            </a:p>
          </p:txBody>
        </p:sp>
      </p:grpSp>
      <p:grpSp>
        <p:nvGrpSpPr>
          <p:cNvPr id="43" name="Group 42">
            <a:extLst>
              <a:ext uri="{FF2B5EF4-FFF2-40B4-BE49-F238E27FC236}">
                <a16:creationId xmlns:a16="http://schemas.microsoft.com/office/drawing/2014/main" id="{EB14ADE0-CA90-C278-5655-BC10B9E98813}"/>
              </a:ext>
            </a:extLst>
          </p:cNvPr>
          <p:cNvGrpSpPr/>
          <p:nvPr/>
        </p:nvGrpSpPr>
        <p:grpSpPr>
          <a:xfrm>
            <a:off x="4699091" y="5084606"/>
            <a:ext cx="3423863" cy="1661677"/>
            <a:chOff x="4699091" y="5084606"/>
            <a:chExt cx="3423863" cy="1661677"/>
          </a:xfrm>
        </p:grpSpPr>
        <p:sp>
          <p:nvSpPr>
            <p:cNvPr id="24" name="TextBox 23">
              <a:extLst>
                <a:ext uri="{FF2B5EF4-FFF2-40B4-BE49-F238E27FC236}">
                  <a16:creationId xmlns:a16="http://schemas.microsoft.com/office/drawing/2014/main" id="{8E0CF5C9-2B7B-43EA-FCD0-4CA830FC0D04}"/>
                </a:ext>
              </a:extLst>
            </p:cNvPr>
            <p:cNvSpPr txBox="1"/>
            <p:nvPr/>
          </p:nvSpPr>
          <p:spPr>
            <a:xfrm>
              <a:off x="6087857" y="5084606"/>
              <a:ext cx="646331" cy="369332"/>
            </a:xfrm>
            <a:prstGeom prst="rect">
              <a:avLst/>
            </a:prstGeom>
            <a:noFill/>
          </p:spPr>
          <p:txBody>
            <a:bodyPr wrap="none" rtlCol="0">
              <a:spAutoFit/>
            </a:bodyPr>
            <a:lstStyle/>
            <a:p>
              <a:r>
                <a:rPr lang="en-US" dirty="0"/>
                <a:t>2017</a:t>
              </a:r>
            </a:p>
          </p:txBody>
        </p:sp>
        <p:sp>
          <p:nvSpPr>
            <p:cNvPr id="25" name="TextBox 24">
              <a:extLst>
                <a:ext uri="{FF2B5EF4-FFF2-40B4-BE49-F238E27FC236}">
                  <a16:creationId xmlns:a16="http://schemas.microsoft.com/office/drawing/2014/main" id="{10F6163E-F057-3A0C-0FF0-DA29E05A6312}"/>
                </a:ext>
              </a:extLst>
            </p:cNvPr>
            <p:cNvSpPr txBox="1"/>
            <p:nvPr/>
          </p:nvSpPr>
          <p:spPr>
            <a:xfrm>
              <a:off x="4699091" y="5361288"/>
              <a:ext cx="3423863" cy="1384995"/>
            </a:xfrm>
            <a:prstGeom prst="rect">
              <a:avLst/>
            </a:prstGeom>
            <a:noFill/>
          </p:spPr>
          <p:txBody>
            <a:bodyPr wrap="square" rtlCol="0">
              <a:spAutoFit/>
            </a:bodyPr>
            <a:lstStyle/>
            <a:p>
              <a:r>
                <a:rPr lang="en-US" b="1" i="1" dirty="0"/>
                <a:t>Local Ancestry Adjusted Allelic (LAAA, Duan)</a:t>
              </a:r>
            </a:p>
            <a:p>
              <a:pPr marL="285750" indent="-285750">
                <a:buFont typeface="Arial" panose="020B0604020202020204" pitchFamily="34" charset="0"/>
                <a:buChar char="•"/>
              </a:pPr>
              <a:r>
                <a:rPr lang="en-US" sz="1600" dirty="0"/>
                <a:t>Extension of APA model</a:t>
              </a:r>
            </a:p>
            <a:p>
              <a:pPr marL="285750" indent="-285750">
                <a:buFont typeface="Arial" panose="020B0604020202020204" pitchFamily="34" charset="0"/>
                <a:buChar char="•"/>
              </a:pPr>
              <a:r>
                <a:rPr lang="en-US" sz="1600" dirty="0"/>
                <a:t>Additionally adjusted with ancestry-specific allelic effects</a:t>
              </a:r>
            </a:p>
          </p:txBody>
        </p:sp>
      </p:grpSp>
      <p:grpSp>
        <p:nvGrpSpPr>
          <p:cNvPr id="44" name="Group 43">
            <a:extLst>
              <a:ext uri="{FF2B5EF4-FFF2-40B4-BE49-F238E27FC236}">
                <a16:creationId xmlns:a16="http://schemas.microsoft.com/office/drawing/2014/main" id="{0094532E-89FF-0AA0-3A12-EF0080B72C0B}"/>
              </a:ext>
            </a:extLst>
          </p:cNvPr>
          <p:cNvGrpSpPr/>
          <p:nvPr/>
        </p:nvGrpSpPr>
        <p:grpSpPr>
          <a:xfrm>
            <a:off x="8391581" y="5081020"/>
            <a:ext cx="3280550" cy="1384678"/>
            <a:chOff x="8391581" y="5081020"/>
            <a:chExt cx="3280550" cy="1384678"/>
          </a:xfrm>
        </p:grpSpPr>
        <p:sp>
          <p:nvSpPr>
            <p:cNvPr id="26" name="TextBox 25">
              <a:extLst>
                <a:ext uri="{FF2B5EF4-FFF2-40B4-BE49-F238E27FC236}">
                  <a16:creationId xmlns:a16="http://schemas.microsoft.com/office/drawing/2014/main" id="{ED38212E-5F33-F6EC-72D3-097C529CFDBC}"/>
                </a:ext>
              </a:extLst>
            </p:cNvPr>
            <p:cNvSpPr txBox="1"/>
            <p:nvPr/>
          </p:nvSpPr>
          <p:spPr>
            <a:xfrm>
              <a:off x="9708691" y="5081020"/>
              <a:ext cx="646331" cy="369332"/>
            </a:xfrm>
            <a:prstGeom prst="rect">
              <a:avLst/>
            </a:prstGeom>
            <a:noFill/>
          </p:spPr>
          <p:txBody>
            <a:bodyPr wrap="none" rtlCol="0">
              <a:spAutoFit/>
            </a:bodyPr>
            <a:lstStyle/>
            <a:p>
              <a:r>
                <a:rPr lang="en-US" dirty="0"/>
                <a:t>2021</a:t>
              </a:r>
            </a:p>
          </p:txBody>
        </p:sp>
        <p:sp>
          <p:nvSpPr>
            <p:cNvPr id="27" name="TextBox 26">
              <a:extLst>
                <a:ext uri="{FF2B5EF4-FFF2-40B4-BE49-F238E27FC236}">
                  <a16:creationId xmlns:a16="http://schemas.microsoft.com/office/drawing/2014/main" id="{9961BB1D-460F-78AE-9D69-D4CB287820AD}"/>
                </a:ext>
              </a:extLst>
            </p:cNvPr>
            <p:cNvSpPr txBox="1"/>
            <p:nvPr/>
          </p:nvSpPr>
          <p:spPr>
            <a:xfrm>
              <a:off x="8391581" y="5357702"/>
              <a:ext cx="3280550" cy="1107996"/>
            </a:xfrm>
            <a:prstGeom prst="rect">
              <a:avLst/>
            </a:prstGeom>
            <a:noFill/>
          </p:spPr>
          <p:txBody>
            <a:bodyPr wrap="square" rtlCol="0">
              <a:spAutoFit/>
            </a:bodyPr>
            <a:lstStyle/>
            <a:p>
              <a:r>
                <a:rPr lang="en-US" b="1" i="1" dirty="0"/>
                <a:t>Tractor (Atkinson)</a:t>
              </a:r>
            </a:p>
            <a:p>
              <a:pPr marL="285750" indent="-285750">
                <a:buFont typeface="Arial" panose="020B0604020202020204" pitchFamily="34" charset="0"/>
                <a:buChar char="•"/>
              </a:pPr>
              <a:r>
                <a:rPr lang="en-US" sz="1600" dirty="0"/>
                <a:t>Extension of admixture mapping</a:t>
              </a:r>
            </a:p>
            <a:p>
              <a:pPr marL="285750" indent="-285750">
                <a:buFont typeface="Arial" panose="020B0604020202020204" pitchFamily="34" charset="0"/>
                <a:buChar char="•"/>
              </a:pPr>
              <a:r>
                <a:rPr lang="en-US" sz="1600" dirty="0"/>
                <a:t>Adjust both ancestry-specific genotype and local ancestry</a:t>
              </a:r>
            </a:p>
          </p:txBody>
        </p:sp>
      </p:grpSp>
      <p:grpSp>
        <p:nvGrpSpPr>
          <p:cNvPr id="42" name="Group 41">
            <a:extLst>
              <a:ext uri="{FF2B5EF4-FFF2-40B4-BE49-F238E27FC236}">
                <a16:creationId xmlns:a16="http://schemas.microsoft.com/office/drawing/2014/main" id="{752C7E05-C4B9-0681-A6B6-370640921928}"/>
              </a:ext>
            </a:extLst>
          </p:cNvPr>
          <p:cNvGrpSpPr/>
          <p:nvPr/>
        </p:nvGrpSpPr>
        <p:grpSpPr>
          <a:xfrm>
            <a:off x="718590" y="5081020"/>
            <a:ext cx="3595560" cy="892235"/>
            <a:chOff x="718590" y="5081020"/>
            <a:chExt cx="3595560" cy="892235"/>
          </a:xfrm>
        </p:grpSpPr>
        <p:sp>
          <p:nvSpPr>
            <p:cNvPr id="28" name="TextBox 27">
              <a:extLst>
                <a:ext uri="{FF2B5EF4-FFF2-40B4-BE49-F238E27FC236}">
                  <a16:creationId xmlns:a16="http://schemas.microsoft.com/office/drawing/2014/main" id="{2C5F2970-8521-A277-C134-E4D803F40BB2}"/>
                </a:ext>
              </a:extLst>
            </p:cNvPr>
            <p:cNvSpPr txBox="1"/>
            <p:nvPr/>
          </p:nvSpPr>
          <p:spPr>
            <a:xfrm>
              <a:off x="2193205" y="5081020"/>
              <a:ext cx="646331" cy="369332"/>
            </a:xfrm>
            <a:prstGeom prst="rect">
              <a:avLst/>
            </a:prstGeom>
            <a:noFill/>
          </p:spPr>
          <p:txBody>
            <a:bodyPr wrap="none" rtlCol="0">
              <a:spAutoFit/>
            </a:bodyPr>
            <a:lstStyle/>
            <a:p>
              <a:r>
                <a:rPr lang="en-US" dirty="0"/>
                <a:t>2014</a:t>
              </a:r>
            </a:p>
          </p:txBody>
        </p:sp>
        <p:sp>
          <p:nvSpPr>
            <p:cNvPr id="30" name="TextBox 29">
              <a:extLst>
                <a:ext uri="{FF2B5EF4-FFF2-40B4-BE49-F238E27FC236}">
                  <a16:creationId xmlns:a16="http://schemas.microsoft.com/office/drawing/2014/main" id="{6BD5867F-8F48-9314-5E45-B90DA2873E7C}"/>
                </a:ext>
              </a:extLst>
            </p:cNvPr>
            <p:cNvSpPr txBox="1"/>
            <p:nvPr/>
          </p:nvSpPr>
          <p:spPr>
            <a:xfrm>
              <a:off x="718590" y="5357702"/>
              <a:ext cx="3595560" cy="615553"/>
            </a:xfrm>
            <a:prstGeom prst="rect">
              <a:avLst/>
            </a:prstGeom>
            <a:noFill/>
          </p:spPr>
          <p:txBody>
            <a:bodyPr wrap="square" rtlCol="0">
              <a:spAutoFit/>
            </a:bodyPr>
            <a:lstStyle/>
            <a:p>
              <a:r>
                <a:rPr lang="en-US" b="1" i="1" dirty="0"/>
                <a:t>Ancestry Plus Allelic (APA, Levin)</a:t>
              </a:r>
            </a:p>
            <a:p>
              <a:pPr marL="285750" indent="-285750">
                <a:buFont typeface="Arial" panose="020B0604020202020204" pitchFamily="34" charset="0"/>
                <a:buChar char="•"/>
              </a:pPr>
              <a:r>
                <a:rPr lang="en-US" sz="1600" dirty="0"/>
                <a:t>Combine GAO and LAO models</a:t>
              </a:r>
            </a:p>
          </p:txBody>
        </p:sp>
      </p:grpSp>
      <p:sp>
        <p:nvSpPr>
          <p:cNvPr id="32" name="TextBox 31">
            <a:extLst>
              <a:ext uri="{FF2B5EF4-FFF2-40B4-BE49-F238E27FC236}">
                <a16:creationId xmlns:a16="http://schemas.microsoft.com/office/drawing/2014/main" id="{2799DA5F-9CA2-FF1A-C340-BCE53761E0AE}"/>
              </a:ext>
            </a:extLst>
          </p:cNvPr>
          <p:cNvSpPr txBox="1"/>
          <p:nvPr/>
        </p:nvSpPr>
        <p:spPr>
          <a:xfrm>
            <a:off x="450348" y="1308952"/>
            <a:ext cx="4363117" cy="369332"/>
          </a:xfrm>
          <a:prstGeom prst="rect">
            <a:avLst/>
          </a:prstGeom>
          <a:noFill/>
        </p:spPr>
        <p:txBody>
          <a:bodyPr wrap="none" rtlCol="0">
            <a:spAutoFit/>
          </a:bodyPr>
          <a:lstStyle/>
          <a:p>
            <a:r>
              <a:rPr lang="en-US" i="1" u="sng" dirty="0"/>
              <a:t>Stage 1: adjust global population structures  </a:t>
            </a:r>
          </a:p>
        </p:txBody>
      </p:sp>
      <p:sp>
        <p:nvSpPr>
          <p:cNvPr id="33" name="TextBox 32">
            <a:extLst>
              <a:ext uri="{FF2B5EF4-FFF2-40B4-BE49-F238E27FC236}">
                <a16:creationId xmlns:a16="http://schemas.microsoft.com/office/drawing/2014/main" id="{1A25615A-DE33-673F-6783-0FB6B9309606}"/>
              </a:ext>
            </a:extLst>
          </p:cNvPr>
          <p:cNvSpPr txBox="1"/>
          <p:nvPr/>
        </p:nvSpPr>
        <p:spPr>
          <a:xfrm>
            <a:off x="450348" y="3055712"/>
            <a:ext cx="4234877" cy="369332"/>
          </a:xfrm>
          <a:prstGeom prst="rect">
            <a:avLst/>
          </a:prstGeom>
          <a:noFill/>
        </p:spPr>
        <p:txBody>
          <a:bodyPr wrap="none" rtlCol="0">
            <a:spAutoFit/>
          </a:bodyPr>
          <a:lstStyle/>
          <a:p>
            <a:r>
              <a:rPr lang="en-US" i="1" u="sng" dirty="0"/>
              <a:t>Stage 2: adjust local population structures  </a:t>
            </a:r>
          </a:p>
        </p:txBody>
      </p:sp>
    </p:spTree>
    <p:extLst>
      <p:ext uri="{BB962C8B-B14F-4D97-AF65-F5344CB8AC3E}">
        <p14:creationId xmlns:p14="http://schemas.microsoft.com/office/powerpoint/2010/main" val="2966257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2410212" cy="584775"/>
          </a:xfrm>
          <a:prstGeom prst="rect">
            <a:avLst/>
          </a:prstGeom>
          <a:noFill/>
        </p:spPr>
        <p:txBody>
          <a:bodyPr wrap="none" rtlCol="0">
            <a:spAutoFit/>
          </a:bodyPr>
          <a:lstStyle/>
          <a:p>
            <a:r>
              <a:rPr lang="en-US" sz="3200" b="1" dirty="0"/>
              <a:t>Introduction</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29" name="Slide Number Placeholder 28">
            <a:extLst>
              <a:ext uri="{FF2B5EF4-FFF2-40B4-BE49-F238E27FC236}">
                <a16:creationId xmlns:a16="http://schemas.microsoft.com/office/drawing/2014/main" id="{1D027784-A23D-42BB-8677-EDFE274A255A}"/>
              </a:ext>
            </a:extLst>
          </p:cNvPr>
          <p:cNvSpPr>
            <a:spLocks noGrp="1"/>
          </p:cNvSpPr>
          <p:nvPr>
            <p:ph type="sldNum" sz="quarter" idx="12"/>
          </p:nvPr>
        </p:nvSpPr>
        <p:spPr/>
        <p:txBody>
          <a:bodyPr/>
          <a:lstStyle/>
          <a:p>
            <a:fld id="{6C2A8267-FE4D-664B-B243-EB3CC96C58DA}" type="slidenum">
              <a:rPr lang="en-US" smtClean="0"/>
              <a:t>6</a:t>
            </a:fld>
            <a:endParaRPr lang="en-US" dirty="0"/>
          </a:p>
        </p:txBody>
      </p:sp>
      <p:sp>
        <p:nvSpPr>
          <p:cNvPr id="23" name="TextBox 22">
            <a:extLst>
              <a:ext uri="{FF2B5EF4-FFF2-40B4-BE49-F238E27FC236}">
                <a16:creationId xmlns:a16="http://schemas.microsoft.com/office/drawing/2014/main" id="{6AF7FC12-25F1-E5B3-C1F0-3088B077BA14}"/>
              </a:ext>
            </a:extLst>
          </p:cNvPr>
          <p:cNvSpPr txBox="1"/>
          <p:nvPr/>
        </p:nvSpPr>
        <p:spPr>
          <a:xfrm>
            <a:off x="4376491" y="3782633"/>
            <a:ext cx="3439018" cy="307777"/>
          </a:xfrm>
          <a:prstGeom prst="rect">
            <a:avLst/>
          </a:prstGeom>
          <a:noFill/>
        </p:spPr>
        <p:txBody>
          <a:bodyPr wrap="none" rtlCol="0">
            <a:spAutoFit/>
          </a:bodyPr>
          <a:lstStyle/>
          <a:p>
            <a:pPr algn="ctr"/>
            <a:r>
              <a:rPr lang="en-US" sz="1400" dirty="0"/>
              <a:t>Table 4. General formulae of existing models</a:t>
            </a:r>
          </a:p>
        </p:txBody>
      </p:sp>
      <p:sp>
        <p:nvSpPr>
          <p:cNvPr id="50" name="TextBox 49">
            <a:extLst>
              <a:ext uri="{FF2B5EF4-FFF2-40B4-BE49-F238E27FC236}">
                <a16:creationId xmlns:a16="http://schemas.microsoft.com/office/drawing/2014/main" id="{85CD5D00-5C01-89D5-E532-8F641CB2F489}"/>
              </a:ext>
            </a:extLst>
          </p:cNvPr>
          <p:cNvSpPr txBox="1"/>
          <p:nvPr/>
        </p:nvSpPr>
        <p:spPr>
          <a:xfrm>
            <a:off x="444453" y="998620"/>
            <a:ext cx="11297653" cy="369332"/>
          </a:xfrm>
          <a:prstGeom prst="rect">
            <a:avLst/>
          </a:prstGeom>
          <a:noFill/>
        </p:spPr>
        <p:txBody>
          <a:bodyPr wrap="square" rtlCol="0">
            <a:spAutoFit/>
          </a:bodyPr>
          <a:lstStyle/>
          <a:p>
            <a:r>
              <a:rPr lang="en-US" b="1" dirty="0"/>
              <a:t>Development of approaches to control population structure</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D81F7971-B535-CA1F-E617-141214B82A47}"/>
                  </a:ext>
                </a:extLst>
              </p:cNvPr>
              <p:cNvGraphicFramePr>
                <a:graphicFrameLocks noGrp="1"/>
              </p:cNvGraphicFramePr>
              <p:nvPr>
                <p:extLst>
                  <p:ext uri="{D42A27DB-BD31-4B8C-83A1-F6EECF244321}">
                    <p14:modId xmlns:p14="http://schemas.microsoft.com/office/powerpoint/2010/main" val="3760110221"/>
                  </p:ext>
                </p:extLst>
              </p:nvPr>
            </p:nvGraphicFramePr>
            <p:xfrm>
              <a:off x="729483" y="4116897"/>
              <a:ext cx="10488168" cy="1568834"/>
            </p:xfrm>
            <a:graphic>
              <a:graphicData uri="http://schemas.openxmlformats.org/drawingml/2006/table">
                <a:tbl>
                  <a:tblPr bandRow="1">
                    <a:tableStyleId>{5C22544A-7EE6-4342-B048-85BDC9FD1C3A}</a:tableStyleId>
                  </a:tblPr>
                  <a:tblGrid>
                    <a:gridCol w="1508760">
                      <a:extLst>
                        <a:ext uri="{9D8B030D-6E8A-4147-A177-3AD203B41FA5}">
                          <a16:colId xmlns:a16="http://schemas.microsoft.com/office/drawing/2014/main" val="1180986096"/>
                        </a:ext>
                      </a:extLst>
                    </a:gridCol>
                    <a:gridCol w="731520">
                      <a:extLst>
                        <a:ext uri="{9D8B030D-6E8A-4147-A177-3AD203B41FA5}">
                          <a16:colId xmlns:a16="http://schemas.microsoft.com/office/drawing/2014/main" val="860063274"/>
                        </a:ext>
                      </a:extLst>
                    </a:gridCol>
                    <a:gridCol w="1463040">
                      <a:extLst>
                        <a:ext uri="{9D8B030D-6E8A-4147-A177-3AD203B41FA5}">
                          <a16:colId xmlns:a16="http://schemas.microsoft.com/office/drawing/2014/main" val="2856485320"/>
                        </a:ext>
                      </a:extLst>
                    </a:gridCol>
                    <a:gridCol w="1417320">
                      <a:extLst>
                        <a:ext uri="{9D8B030D-6E8A-4147-A177-3AD203B41FA5}">
                          <a16:colId xmlns:a16="http://schemas.microsoft.com/office/drawing/2014/main" val="3526646906"/>
                        </a:ext>
                      </a:extLst>
                    </a:gridCol>
                    <a:gridCol w="2788920">
                      <a:extLst>
                        <a:ext uri="{9D8B030D-6E8A-4147-A177-3AD203B41FA5}">
                          <a16:colId xmlns:a16="http://schemas.microsoft.com/office/drawing/2014/main" val="2922347971"/>
                        </a:ext>
                      </a:extLst>
                    </a:gridCol>
                    <a:gridCol w="2578608">
                      <a:extLst>
                        <a:ext uri="{9D8B030D-6E8A-4147-A177-3AD203B41FA5}">
                          <a16:colId xmlns:a16="http://schemas.microsoft.com/office/drawing/2014/main" val="926113351"/>
                        </a:ext>
                      </a:extLst>
                    </a:gridCol>
                  </a:tblGrid>
                  <a:tr h="182880">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Authors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Model</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Target traits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Model</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Formula</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Focus</a:t>
                          </a: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7353556"/>
                      </a:ext>
                    </a:extLst>
                  </a:tr>
                  <a:tr h="182880">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Wang et al. (2011)</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Logistic-local</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Binary</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GWAS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14:m>
                            <m:oMath xmlns:m="http://schemas.openxmlformats.org/officeDocument/2006/math">
                              <m:r>
                                <a:rPr lang="en-US" sz="1200">
                                  <a:effectLst/>
                                  <a:latin typeface="Cambria Math" panose="02040503050406030204" pitchFamily="18" charset="0"/>
                                </a:rPr>
                                <m:t>𝑙𝑜𝑔𝑖𝑡</m:t>
                              </m:r>
                              <m:d>
                                <m:dPr>
                                  <m:ctrlPr>
                                    <a:rPr lang="en-US" sz="1200" i="1">
                                      <a:effectLst/>
                                      <a:latin typeface="Cambria Math" panose="02040503050406030204" pitchFamily="18" charset="0"/>
                                    </a:rPr>
                                  </m:ctrlPr>
                                </m:dPr>
                                <m:e>
                                  <m:r>
                                    <a:rPr lang="en-US" sz="1200">
                                      <a:effectLst/>
                                      <a:latin typeface="Cambria Math" panose="02040503050406030204" pitchFamily="18" charset="0"/>
                                    </a:rPr>
                                    <m:t>𝐸</m:t>
                                  </m:r>
                                  <m:d>
                                    <m:dPr>
                                      <m:ctrlPr>
                                        <a:rPr lang="en-US" sz="1200" i="1">
                                          <a:effectLst/>
                                          <a:latin typeface="Cambria Math" panose="02040503050406030204" pitchFamily="18" charset="0"/>
                                        </a:rPr>
                                      </m:ctrlPr>
                                    </m:dPr>
                                    <m:e>
                                      <m:r>
                                        <a:rPr lang="en-US" sz="1200">
                                          <a:effectLst/>
                                          <a:latin typeface="Cambria Math" panose="02040503050406030204" pitchFamily="18" charset="0"/>
                                        </a:rPr>
                                        <m:t>𝑌</m:t>
                                      </m:r>
                                    </m:e>
                                  </m:d>
                                </m:e>
                              </m:d>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𝛽</m:t>
                                  </m:r>
                                </m:e>
                                <m:sub>
                                  <m:r>
                                    <a:rPr lang="en-US" sz="1200">
                                      <a:effectLst/>
                                      <a:latin typeface="Cambria Math" panose="02040503050406030204" pitchFamily="18" charset="0"/>
                                    </a:rPr>
                                    <m:t>0</m:t>
                                  </m:r>
                                </m:sub>
                              </m:sSub>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𝛽</m:t>
                                  </m:r>
                                </m:e>
                                <m:sub>
                                  <m:r>
                                    <a:rPr lang="en-US" sz="1200">
                                      <a:effectLst/>
                                      <a:latin typeface="Cambria Math" panose="02040503050406030204" pitchFamily="18" charset="0"/>
                                    </a:rPr>
                                    <m:t>1</m:t>
                                  </m:r>
                                </m:sub>
                              </m:sSub>
                              <m:r>
                                <a:rPr lang="en-US" sz="1200">
                                  <a:effectLst/>
                                  <a:latin typeface="Cambria Math" panose="02040503050406030204" pitchFamily="18" charset="0"/>
                                </a:rPr>
                                <m:t>𝑃</m:t>
                              </m:r>
                              <m:d>
                                <m:dPr>
                                  <m:ctrlPr>
                                    <a:rPr lang="en-US" sz="1200" i="1">
                                      <a:effectLst/>
                                      <a:latin typeface="Cambria Math" panose="02040503050406030204" pitchFamily="18" charset="0"/>
                                    </a:rPr>
                                  </m:ctrlPr>
                                </m:dPr>
                                <m:e>
                                  <m:r>
                                    <a:rPr lang="en-US" sz="1200">
                                      <a:effectLst/>
                                      <a:latin typeface="Cambria Math" panose="02040503050406030204" pitchFamily="18" charset="0"/>
                                    </a:rPr>
                                    <m:t>𝐺</m:t>
                                  </m:r>
                                  <m:r>
                                    <a:rPr lang="en-US" sz="1200">
                                      <a:effectLst/>
                                      <a:latin typeface="Cambria Math" panose="02040503050406030204" pitchFamily="18" charset="0"/>
                                    </a:rPr>
                                    <m:t>=1</m:t>
                                  </m:r>
                                </m:e>
                              </m:d>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𝛽</m:t>
                                  </m:r>
                                </m:e>
                                <m:sub>
                                  <m:r>
                                    <a:rPr lang="en-US" sz="1200">
                                      <a:effectLst/>
                                      <a:latin typeface="Cambria Math" panose="02040503050406030204" pitchFamily="18" charset="0"/>
                                    </a:rPr>
                                    <m:t>2</m:t>
                                  </m:r>
                                </m:sub>
                              </m:sSub>
                              <m:r>
                                <a:rPr lang="en-US" sz="1200">
                                  <a:effectLst/>
                                  <a:latin typeface="Cambria Math" panose="02040503050406030204" pitchFamily="18" charset="0"/>
                                </a:rPr>
                                <m:t>𝑃</m:t>
                              </m:r>
                              <m:d>
                                <m:dPr>
                                  <m:ctrlPr>
                                    <a:rPr lang="en-US" sz="1200" i="1">
                                      <a:effectLst/>
                                      <a:latin typeface="Cambria Math" panose="02040503050406030204" pitchFamily="18" charset="0"/>
                                    </a:rPr>
                                  </m:ctrlPr>
                                </m:dPr>
                                <m:e>
                                  <m:r>
                                    <a:rPr lang="en-US" sz="1200">
                                      <a:effectLst/>
                                      <a:latin typeface="Cambria Math" panose="02040503050406030204" pitchFamily="18" charset="0"/>
                                    </a:rPr>
                                    <m:t>𝐺</m:t>
                                  </m:r>
                                  <m:r>
                                    <a:rPr lang="en-US" sz="1200">
                                      <a:effectLst/>
                                      <a:latin typeface="Cambria Math" panose="02040503050406030204" pitchFamily="18" charset="0"/>
                                    </a:rPr>
                                    <m:t>=2</m:t>
                                  </m:r>
                                </m:e>
                              </m:d>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𝑋</m:t>
                                  </m:r>
                                </m:e>
                                <m:sub>
                                  <m:r>
                                    <a:rPr lang="en-US" sz="1200">
                                      <a:effectLst/>
                                      <a:latin typeface="Cambria Math" panose="02040503050406030204" pitchFamily="18" charset="0"/>
                                    </a:rPr>
                                    <m:t>𝑙</m:t>
                                  </m:r>
                                </m:sub>
                              </m:sSub>
                            </m:oMath>
                          </a14:m>
                          <a:r>
                            <a:rPr lang="en-US" sz="1200" baseline="30000" dirty="0">
                              <a:effectLst/>
                              <a:latin typeface="Times New Roman" panose="02020603050405020304" pitchFamily="18" charset="0"/>
                              <a:cs typeface="Times New Roman" panose="02020603050405020304" pitchFamily="18" charset="0"/>
                            </a:rPr>
                            <a:t>1</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317871681"/>
                      </a:ext>
                    </a:extLst>
                  </a:tr>
                  <a:tr h="182880">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Li et al. (2013)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GAO</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Binary / Quantitative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GWAS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𝐸</m:t>
                                </m:r>
                                <m:d>
                                  <m:dPr>
                                    <m:ctrlPr>
                                      <a:rPr lang="en-US" sz="1200" i="1">
                                        <a:effectLst/>
                                        <a:latin typeface="Cambria Math" panose="02040503050406030204" pitchFamily="18" charset="0"/>
                                      </a:rPr>
                                    </m:ctrlPr>
                                  </m:dPr>
                                  <m:e>
                                    <m:r>
                                      <a:rPr lang="en-US" sz="1200">
                                        <a:effectLst/>
                                        <a:latin typeface="Cambria Math" panose="02040503050406030204" pitchFamily="18" charset="0"/>
                                      </a:rPr>
                                      <m:t>𝑌</m:t>
                                    </m:r>
                                  </m:e>
                                </m:d>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𝛼</m:t>
                                    </m:r>
                                  </m:e>
                                  <m:sub>
                                    <m:r>
                                      <a:rPr lang="en-US" sz="1200">
                                        <a:effectLst/>
                                        <a:latin typeface="Cambria Math" panose="02040503050406030204" pitchFamily="18" charset="0"/>
                                      </a:rPr>
                                      <m:t>𝐶</m:t>
                                    </m:r>
                                  </m:sub>
                                </m:sSub>
                                <m:r>
                                  <a:rPr lang="en-US" sz="1200">
                                    <a:effectLst/>
                                    <a:latin typeface="Cambria Math" panose="02040503050406030204" pitchFamily="18" charset="0"/>
                                  </a:rPr>
                                  <m:t>𝐶</m:t>
                                </m:r>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𝛼</m:t>
                                    </m:r>
                                  </m:e>
                                  <m:sub>
                                    <m:r>
                                      <a:rPr lang="en-US" sz="1200">
                                        <a:effectLst/>
                                        <a:latin typeface="Cambria Math" panose="02040503050406030204" pitchFamily="18" charset="0"/>
                                      </a:rPr>
                                      <m:t>𝐺</m:t>
                                    </m:r>
                                  </m:sub>
                                </m:sSub>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𝑋</m:t>
                                    </m:r>
                                  </m:e>
                                  <m:sub>
                                    <m:r>
                                      <a:rPr lang="en-US" sz="1200">
                                        <a:effectLst/>
                                        <a:latin typeface="Cambria Math" panose="02040503050406030204" pitchFamily="18" charset="0"/>
                                      </a:rPr>
                                      <m:t>𝑔</m:t>
                                    </m:r>
                                  </m:sub>
                                </m:sSub>
                                <m:r>
                                  <a:rPr lang="en-US" sz="1200">
                                    <a:effectLst/>
                                    <a:latin typeface="Cambria Math" panose="02040503050406030204" pitchFamily="18" charset="0"/>
                                  </a:rPr>
                                  <m:t>+</m:t>
                                </m:r>
                                <m:r>
                                  <a:rPr lang="en-US" sz="1200">
                                    <a:effectLst/>
                                    <a:latin typeface="Cambria Math" panose="02040503050406030204" pitchFamily="18" charset="0"/>
                                  </a:rPr>
                                  <m:t>𝛽</m:t>
                                </m:r>
                                <m:r>
                                  <a:rPr lang="en-US" sz="1200">
                                    <a:effectLst/>
                                    <a:latin typeface="Cambria Math" panose="02040503050406030204" pitchFamily="18" charset="0"/>
                                  </a:rPr>
                                  <m:t>𝐺</m:t>
                                </m:r>
                              </m:oMath>
                            </m:oMathPara>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2062306785"/>
                      </a:ext>
                    </a:extLst>
                  </a:tr>
                  <a:tr h="182880">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Chen et al. (2013)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LAO</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Binary / Quantitative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Admixture mapping</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14:m>
                            <m:oMath xmlns:m="http://schemas.openxmlformats.org/officeDocument/2006/math">
                              <m:r>
                                <a:rPr lang="en-US" sz="1200">
                                  <a:effectLst/>
                                  <a:latin typeface="Cambria Math" panose="02040503050406030204" pitchFamily="18" charset="0"/>
                                </a:rPr>
                                <m:t>𝐸</m:t>
                              </m:r>
                              <m:d>
                                <m:dPr>
                                  <m:ctrlPr>
                                    <a:rPr lang="en-US" sz="1200" i="1">
                                      <a:effectLst/>
                                      <a:latin typeface="Cambria Math" panose="02040503050406030204" pitchFamily="18" charset="0"/>
                                    </a:rPr>
                                  </m:ctrlPr>
                                </m:dPr>
                                <m:e>
                                  <m:r>
                                    <a:rPr lang="en-US" sz="1200">
                                      <a:effectLst/>
                                      <a:latin typeface="Cambria Math" panose="02040503050406030204" pitchFamily="18" charset="0"/>
                                    </a:rPr>
                                    <m:t>𝑌</m:t>
                                  </m:r>
                                </m:e>
                              </m:d>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𝛼</m:t>
                                  </m:r>
                                </m:e>
                                <m:sub>
                                  <m:r>
                                    <a:rPr lang="en-US" sz="1200">
                                      <a:effectLst/>
                                      <a:latin typeface="Cambria Math" panose="02040503050406030204" pitchFamily="18" charset="0"/>
                                    </a:rPr>
                                    <m:t>𝐶</m:t>
                                  </m:r>
                                </m:sub>
                              </m:sSub>
                              <m:r>
                                <a:rPr lang="en-US" sz="1200">
                                  <a:effectLst/>
                                  <a:latin typeface="Cambria Math" panose="02040503050406030204" pitchFamily="18" charset="0"/>
                                </a:rPr>
                                <m:t>𝐶</m:t>
                              </m:r>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𝛼</m:t>
                                  </m:r>
                                </m:e>
                                <m:sub>
                                  <m:r>
                                    <a:rPr lang="en-US" sz="1200">
                                      <a:effectLst/>
                                      <a:latin typeface="Cambria Math" panose="02040503050406030204" pitchFamily="18" charset="0"/>
                                    </a:rPr>
                                    <m:t>𝐺</m:t>
                                  </m:r>
                                </m:sub>
                              </m:sSub>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𝑋</m:t>
                                  </m:r>
                                </m:e>
                                <m:sub>
                                  <m:r>
                                    <a:rPr lang="en-US" sz="1200">
                                      <a:effectLst/>
                                      <a:latin typeface="Cambria Math" panose="02040503050406030204" pitchFamily="18" charset="0"/>
                                    </a:rPr>
                                    <m:t>𝑔</m:t>
                                  </m:r>
                                </m:sub>
                              </m:sSub>
                              <m:r>
                                <a:rPr lang="en-US" sz="1200">
                                  <a:effectLst/>
                                  <a:latin typeface="Cambria Math" panose="02040503050406030204" pitchFamily="18" charset="0"/>
                                </a:rPr>
                                <m:t>+</m:t>
                              </m:r>
                              <m:r>
                                <a:rPr lang="en-US" sz="1200">
                                  <a:effectLst/>
                                  <a:latin typeface="Cambria Math" panose="02040503050406030204" pitchFamily="18" charset="0"/>
                                </a:rPr>
                                <m:t>𝛾</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𝑋</m:t>
                                  </m:r>
                                </m:e>
                                <m:sub>
                                  <m:r>
                                    <a:rPr lang="en-US" sz="1200">
                                      <a:effectLst/>
                                      <a:latin typeface="Cambria Math" panose="02040503050406030204" pitchFamily="18" charset="0"/>
                                    </a:rPr>
                                    <m:t>𝑙</m:t>
                                  </m:r>
                                </m:sub>
                              </m:sSub>
                            </m:oMath>
                          </a14:m>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962901612"/>
                      </a:ext>
                    </a:extLst>
                  </a:tr>
                  <a:tr h="182880">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Levin et al. (2014)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APA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Binary / Quantitative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GWAS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14:m>
                            <m:oMath xmlns:m="http://schemas.openxmlformats.org/officeDocument/2006/math">
                              <m:r>
                                <a:rPr lang="en-US" sz="1200">
                                  <a:effectLst/>
                                  <a:latin typeface="Cambria Math" panose="02040503050406030204" pitchFamily="18" charset="0"/>
                                </a:rPr>
                                <m:t>𝐸</m:t>
                              </m:r>
                              <m:d>
                                <m:dPr>
                                  <m:ctrlPr>
                                    <a:rPr lang="en-US" sz="1200" i="1">
                                      <a:effectLst/>
                                      <a:latin typeface="Cambria Math" panose="02040503050406030204" pitchFamily="18" charset="0"/>
                                    </a:rPr>
                                  </m:ctrlPr>
                                </m:dPr>
                                <m:e>
                                  <m:r>
                                    <a:rPr lang="en-US" sz="1200">
                                      <a:effectLst/>
                                      <a:latin typeface="Cambria Math" panose="02040503050406030204" pitchFamily="18" charset="0"/>
                                    </a:rPr>
                                    <m:t>𝑌</m:t>
                                  </m:r>
                                </m:e>
                              </m:d>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𝛼</m:t>
                                  </m:r>
                                </m:e>
                                <m:sub>
                                  <m:r>
                                    <a:rPr lang="en-US" sz="1200">
                                      <a:effectLst/>
                                      <a:latin typeface="Cambria Math" panose="02040503050406030204" pitchFamily="18" charset="0"/>
                                    </a:rPr>
                                    <m:t>𝐶</m:t>
                                  </m:r>
                                </m:sub>
                              </m:sSub>
                              <m:r>
                                <a:rPr lang="en-US" sz="1200">
                                  <a:effectLst/>
                                  <a:latin typeface="Cambria Math" panose="02040503050406030204" pitchFamily="18" charset="0"/>
                                </a:rPr>
                                <m:t>𝐶</m:t>
                              </m:r>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𝛼</m:t>
                                  </m:r>
                                </m:e>
                                <m:sub>
                                  <m:r>
                                    <a:rPr lang="en-US" sz="1200">
                                      <a:effectLst/>
                                      <a:latin typeface="Cambria Math" panose="02040503050406030204" pitchFamily="18" charset="0"/>
                                    </a:rPr>
                                    <m:t>𝐺</m:t>
                                  </m:r>
                                </m:sub>
                              </m:sSub>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𝑋</m:t>
                                  </m:r>
                                </m:e>
                                <m:sub>
                                  <m:r>
                                    <a:rPr lang="en-US" sz="1200">
                                      <a:effectLst/>
                                      <a:latin typeface="Cambria Math" panose="02040503050406030204" pitchFamily="18" charset="0"/>
                                    </a:rPr>
                                    <m:t>𝑔</m:t>
                                  </m:r>
                                </m:sub>
                              </m:sSub>
                              <m:r>
                                <a:rPr lang="en-US" sz="1200">
                                  <a:effectLst/>
                                  <a:latin typeface="Cambria Math" panose="02040503050406030204" pitchFamily="18" charset="0"/>
                                </a:rPr>
                                <m:t>+</m:t>
                              </m:r>
                              <m:r>
                                <a:rPr lang="en-US" sz="1200">
                                  <a:effectLst/>
                                  <a:latin typeface="Cambria Math" panose="02040503050406030204" pitchFamily="18" charset="0"/>
                                </a:rPr>
                                <m:t>𝛽</m:t>
                              </m:r>
                              <m:r>
                                <a:rPr lang="en-US" sz="1200">
                                  <a:effectLst/>
                                  <a:latin typeface="Cambria Math" panose="02040503050406030204" pitchFamily="18" charset="0"/>
                                </a:rPr>
                                <m:t>𝐺</m:t>
                              </m:r>
                              <m:r>
                                <a:rPr lang="en-US" sz="1200">
                                  <a:effectLst/>
                                  <a:latin typeface="Cambria Math" panose="02040503050406030204" pitchFamily="18" charset="0"/>
                                </a:rPr>
                                <m:t>+</m:t>
                              </m:r>
                              <m:r>
                                <a:rPr lang="en-US" sz="1200">
                                  <a:effectLst/>
                                  <a:latin typeface="Cambria Math" panose="02040503050406030204" pitchFamily="18" charset="0"/>
                                </a:rPr>
                                <m:t>𝛾</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𝑋</m:t>
                                  </m:r>
                                </m:e>
                                <m:sub>
                                  <m:r>
                                    <a:rPr lang="en-US" sz="1200">
                                      <a:effectLst/>
                                      <a:latin typeface="Cambria Math" panose="02040503050406030204" pitchFamily="18" charset="0"/>
                                    </a:rPr>
                                    <m:t>𝑙</m:t>
                                  </m:r>
                                </m:sub>
                              </m:sSub>
                            </m:oMath>
                          </a14:m>
                          <a:r>
                            <a:rPr lang="en-US" sz="1200" baseline="30000">
                              <a:effectLst/>
                              <a:latin typeface="Times New Roman" panose="02020603050405020304" pitchFamily="18" charset="0"/>
                              <a:cs typeface="Times New Roman" panose="02020603050405020304" pitchFamily="18" charset="0"/>
                            </a:rPr>
                            <a:t>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rowSpan="3">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Ancestry-specific p-values, population effect size heterogeneity, interactions between allelic and ancestry effects</a:t>
                          </a:r>
                        </a:p>
                      </a:txBody>
                      <a:tcPr marL="68580" marR="6858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5390815"/>
                      </a:ext>
                    </a:extLst>
                  </a:tr>
                  <a:tr h="182880">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Duan et al. (2017)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LAAA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Binary / Quantitative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GWAS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14:m>
                            <m:oMath xmlns:m="http://schemas.openxmlformats.org/officeDocument/2006/math">
                              <m:r>
                                <a:rPr lang="en-US" sz="1200">
                                  <a:effectLst/>
                                  <a:latin typeface="Cambria Math" panose="02040503050406030204" pitchFamily="18" charset="0"/>
                                </a:rPr>
                                <m:t>𝐸</m:t>
                              </m:r>
                              <m:d>
                                <m:dPr>
                                  <m:ctrlPr>
                                    <a:rPr lang="en-US" sz="1200" i="1">
                                      <a:effectLst/>
                                      <a:latin typeface="Cambria Math" panose="02040503050406030204" pitchFamily="18" charset="0"/>
                                    </a:rPr>
                                  </m:ctrlPr>
                                </m:dPr>
                                <m:e>
                                  <m:r>
                                    <a:rPr lang="en-US" sz="1200">
                                      <a:effectLst/>
                                      <a:latin typeface="Cambria Math" panose="02040503050406030204" pitchFamily="18" charset="0"/>
                                    </a:rPr>
                                    <m:t>𝑌</m:t>
                                  </m:r>
                                </m:e>
                              </m:d>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𝛼</m:t>
                                  </m:r>
                                </m:e>
                                <m:sub>
                                  <m:r>
                                    <a:rPr lang="en-US" sz="1200">
                                      <a:effectLst/>
                                      <a:latin typeface="Cambria Math" panose="02040503050406030204" pitchFamily="18" charset="0"/>
                                    </a:rPr>
                                    <m:t>𝐶</m:t>
                                  </m:r>
                                </m:sub>
                              </m:sSub>
                              <m:r>
                                <a:rPr lang="en-US" sz="1200">
                                  <a:effectLst/>
                                  <a:latin typeface="Cambria Math" panose="02040503050406030204" pitchFamily="18" charset="0"/>
                                </a:rPr>
                                <m:t>𝐶</m:t>
                              </m:r>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𝛼</m:t>
                                  </m:r>
                                </m:e>
                                <m:sub>
                                  <m:r>
                                    <a:rPr lang="en-US" sz="1200">
                                      <a:effectLst/>
                                      <a:latin typeface="Cambria Math" panose="02040503050406030204" pitchFamily="18" charset="0"/>
                                    </a:rPr>
                                    <m:t>𝐺</m:t>
                                  </m:r>
                                </m:sub>
                              </m:sSub>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𝑋</m:t>
                                  </m:r>
                                </m:e>
                                <m:sub>
                                  <m:r>
                                    <a:rPr lang="en-US" sz="1200">
                                      <a:effectLst/>
                                      <a:latin typeface="Cambria Math" panose="02040503050406030204" pitchFamily="18" charset="0"/>
                                    </a:rPr>
                                    <m:t>𝑔</m:t>
                                  </m:r>
                                </m:sub>
                              </m:sSub>
                              <m:r>
                                <a:rPr lang="en-US" sz="1200">
                                  <a:effectLst/>
                                  <a:latin typeface="Cambria Math" panose="02040503050406030204" pitchFamily="18" charset="0"/>
                                </a:rPr>
                                <m:t>+</m:t>
                              </m:r>
                              <m:r>
                                <a:rPr lang="en-US" sz="1200">
                                  <a:effectLst/>
                                  <a:latin typeface="Cambria Math" panose="02040503050406030204" pitchFamily="18" charset="0"/>
                                </a:rPr>
                                <m:t>𝛽</m:t>
                              </m:r>
                              <m:r>
                                <a:rPr lang="en-US" sz="1200">
                                  <a:effectLst/>
                                  <a:latin typeface="Cambria Math" panose="02040503050406030204" pitchFamily="18" charset="0"/>
                                </a:rPr>
                                <m:t>𝐺</m:t>
                              </m:r>
                              <m:r>
                                <a:rPr lang="en-US" sz="1200">
                                  <a:effectLst/>
                                  <a:latin typeface="Cambria Math" panose="02040503050406030204" pitchFamily="18" charset="0"/>
                                </a:rPr>
                                <m:t>+</m:t>
                              </m:r>
                              <m:r>
                                <a:rPr lang="en-US" sz="1200">
                                  <a:effectLst/>
                                  <a:latin typeface="Cambria Math" panose="02040503050406030204" pitchFamily="18" charset="0"/>
                                </a:rPr>
                                <m:t>𝛾</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𝑋</m:t>
                                  </m:r>
                                </m:e>
                                <m:sub>
                                  <m:r>
                                    <a:rPr lang="en-US" sz="1200">
                                      <a:effectLst/>
                                      <a:latin typeface="Cambria Math" panose="02040503050406030204" pitchFamily="18" charset="0"/>
                                    </a:rPr>
                                    <m:t>𝑙</m:t>
                                  </m:r>
                                </m:sub>
                              </m:sSub>
                              <m:r>
                                <a:rPr lang="en-US" sz="1200">
                                  <a:effectLst/>
                                  <a:latin typeface="Cambria Math" panose="02040503050406030204" pitchFamily="18" charset="0"/>
                                </a:rPr>
                                <m:t>+</m:t>
                              </m:r>
                              <m:r>
                                <a:rPr lang="en-US" sz="1200">
                                  <a:effectLst/>
                                  <a:latin typeface="Cambria Math" panose="02040503050406030204" pitchFamily="18" charset="0"/>
                                </a:rPr>
                                <m:t>𝜂</m:t>
                              </m:r>
                              <m:sSup>
                                <m:sSupPr>
                                  <m:ctrlPr>
                                    <a:rPr lang="en-US" sz="1200" i="1">
                                      <a:effectLst/>
                                      <a:latin typeface="Cambria Math" panose="02040503050406030204" pitchFamily="18" charset="0"/>
                                    </a:rPr>
                                  </m:ctrlPr>
                                </m:sSupPr>
                                <m:e>
                                  <m:r>
                                    <a:rPr lang="en-US" sz="1200">
                                      <a:effectLst/>
                                      <a:latin typeface="Cambria Math" panose="02040503050406030204" pitchFamily="18" charset="0"/>
                                    </a:rPr>
                                    <m:t>𝐺</m:t>
                                  </m:r>
                                </m:e>
                                <m:sup>
                                  <m:r>
                                    <a:rPr lang="en-US" sz="1200">
                                      <a:effectLst/>
                                      <a:latin typeface="Cambria Math" panose="02040503050406030204" pitchFamily="18" charset="0"/>
                                    </a:rPr>
                                    <m:t>𝐽</m:t>
                                  </m:r>
                                </m:sup>
                              </m:sSup>
                            </m:oMath>
                          </a14:m>
                          <a:r>
                            <a:rPr lang="en-US" sz="1200" baseline="30000">
                              <a:effectLst/>
                              <a:latin typeface="Times New Roman" panose="02020603050405020304" pitchFamily="18" charset="0"/>
                              <a:cs typeface="Times New Roman" panose="02020603050405020304" pitchFamily="18" charset="0"/>
                            </a:rPr>
                            <a:t>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vMerge="1">
                      <a:txBody>
                        <a:bodyPr/>
                        <a:lstStyle/>
                        <a:p>
                          <a:pPr marL="0" marR="0" algn="ctr">
                            <a:spcBef>
                              <a:spcPts val="0"/>
                            </a:spcBef>
                            <a:spcAft>
                              <a:spcPts val="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78779816"/>
                      </a:ext>
                    </a:extLst>
                  </a:tr>
                  <a:tr h="182880">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Atkinson et al. (2021)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Tractor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Binary</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GWAS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14:m>
                            <m:oMath xmlns:m="http://schemas.openxmlformats.org/officeDocument/2006/math">
                              <m:r>
                                <a:rPr lang="en-US" sz="1200">
                                  <a:effectLst/>
                                  <a:latin typeface="Cambria Math" panose="02040503050406030204" pitchFamily="18" charset="0"/>
                                </a:rPr>
                                <m:t>𝑙𝑜𝑔𝑖𝑡</m:t>
                              </m:r>
                              <m:d>
                                <m:dPr>
                                  <m:ctrlPr>
                                    <a:rPr lang="en-US" sz="1200" i="1">
                                      <a:effectLst/>
                                      <a:latin typeface="Cambria Math" panose="02040503050406030204" pitchFamily="18" charset="0"/>
                                    </a:rPr>
                                  </m:ctrlPr>
                                </m:dPr>
                                <m:e>
                                  <m:r>
                                    <a:rPr lang="en-US" sz="1200">
                                      <a:effectLst/>
                                      <a:latin typeface="Cambria Math" panose="02040503050406030204" pitchFamily="18" charset="0"/>
                                    </a:rPr>
                                    <m:t>𝐸</m:t>
                                  </m:r>
                                  <m:r>
                                    <a:rPr lang="en-US" sz="1200">
                                      <a:effectLst/>
                                      <a:latin typeface="Cambria Math" panose="02040503050406030204" pitchFamily="18" charset="0"/>
                                    </a:rPr>
                                    <m:t>(</m:t>
                                  </m:r>
                                  <m:r>
                                    <a:rPr lang="en-US" sz="1200">
                                      <a:effectLst/>
                                      <a:latin typeface="Cambria Math" panose="02040503050406030204" pitchFamily="18" charset="0"/>
                                    </a:rPr>
                                    <m:t>𝑌</m:t>
                                  </m:r>
                                </m:e>
                              </m:d>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𝛼</m:t>
                                  </m:r>
                                </m:e>
                                <m:sub>
                                  <m:r>
                                    <a:rPr lang="en-US" sz="1200">
                                      <a:effectLst/>
                                      <a:latin typeface="Cambria Math" panose="02040503050406030204" pitchFamily="18" charset="0"/>
                                    </a:rPr>
                                    <m:t>𝐶</m:t>
                                  </m:r>
                                </m:sub>
                              </m:sSub>
                              <m:r>
                                <a:rPr lang="en-US" sz="1200">
                                  <a:effectLst/>
                                  <a:latin typeface="Cambria Math" panose="02040503050406030204" pitchFamily="18" charset="0"/>
                                </a:rPr>
                                <m:t>𝐶</m:t>
                              </m:r>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𝛼</m:t>
                                  </m:r>
                                </m:e>
                                <m:sub>
                                  <m:r>
                                    <a:rPr lang="en-US" sz="1200">
                                      <a:effectLst/>
                                      <a:latin typeface="Cambria Math" panose="02040503050406030204" pitchFamily="18" charset="0"/>
                                    </a:rPr>
                                    <m:t>𝐺</m:t>
                                  </m:r>
                                </m:sub>
                              </m:sSub>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𝑋</m:t>
                                  </m:r>
                                </m:e>
                                <m:sub>
                                  <m:r>
                                    <a:rPr lang="en-US" sz="1200">
                                      <a:effectLst/>
                                      <a:latin typeface="Cambria Math" panose="02040503050406030204" pitchFamily="18" charset="0"/>
                                    </a:rPr>
                                    <m:t>𝑔</m:t>
                                  </m:r>
                                </m:sub>
                              </m:sSub>
                              <m:r>
                                <a:rPr lang="en-US" sz="1200">
                                  <a:effectLst/>
                                  <a:latin typeface="Cambria Math" panose="02040503050406030204" pitchFamily="18" charset="0"/>
                                </a:rPr>
                                <m:t>+</m:t>
                              </m:r>
                              <m:r>
                                <a:rPr lang="en-US" sz="1200">
                                  <a:effectLst/>
                                  <a:latin typeface="Cambria Math" panose="02040503050406030204" pitchFamily="18" charset="0"/>
                                </a:rPr>
                                <m:t>𝛽</m:t>
                              </m:r>
                              <m:sSup>
                                <m:sSupPr>
                                  <m:ctrlPr>
                                    <a:rPr lang="en-US" sz="1200" i="1">
                                      <a:effectLst/>
                                      <a:latin typeface="Cambria Math" panose="02040503050406030204" pitchFamily="18" charset="0"/>
                                    </a:rPr>
                                  </m:ctrlPr>
                                </m:sSupPr>
                                <m:e>
                                  <m:r>
                                    <a:rPr lang="en-US" sz="1200">
                                      <a:effectLst/>
                                      <a:latin typeface="Cambria Math" panose="02040503050406030204" pitchFamily="18" charset="0"/>
                                    </a:rPr>
                                    <m:t>𝐺</m:t>
                                  </m:r>
                                </m:e>
                                <m:sup>
                                  <m:r>
                                    <a:rPr lang="en-US" sz="1200">
                                      <a:effectLst/>
                                      <a:latin typeface="Cambria Math" panose="02040503050406030204" pitchFamily="18" charset="0"/>
                                    </a:rPr>
                                    <m:t>𝐽</m:t>
                                  </m:r>
                                </m:sup>
                              </m:sSup>
                              <m:r>
                                <a:rPr lang="en-US" sz="1200">
                                  <a:effectLst/>
                                  <a:latin typeface="Cambria Math" panose="02040503050406030204" pitchFamily="18" charset="0"/>
                                </a:rPr>
                                <m:t>+</m:t>
                              </m:r>
                              <m:r>
                                <a:rPr lang="en-US" sz="1200">
                                  <a:effectLst/>
                                  <a:latin typeface="Cambria Math" panose="02040503050406030204" pitchFamily="18" charset="0"/>
                                </a:rPr>
                                <m:t>𝛾</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𝑋</m:t>
                                  </m:r>
                                </m:e>
                                <m:sub>
                                  <m:r>
                                    <a:rPr lang="en-US" sz="1200">
                                      <a:effectLst/>
                                      <a:latin typeface="Cambria Math" panose="02040503050406030204" pitchFamily="18" charset="0"/>
                                    </a:rPr>
                                    <m:t>𝑙</m:t>
                                  </m:r>
                                </m:sub>
                              </m:sSub>
                            </m:oMath>
                          </a14:m>
                          <a:r>
                            <a:rPr lang="en-US" sz="1200" dirty="0">
                              <a:effectLst/>
                              <a:latin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vMerge="1">
                      <a:txBody>
                        <a:bodyPr/>
                        <a:lstStyle/>
                        <a:p>
                          <a:pPr marL="0" marR="0" algn="ctr">
                            <a:spcBef>
                              <a:spcPts val="0"/>
                            </a:spcBef>
                            <a:spcAft>
                              <a:spcPts val="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59911172"/>
                      </a:ext>
                    </a:extLst>
                  </a:tr>
                </a:tbl>
              </a:graphicData>
            </a:graphic>
          </p:graphicFrame>
        </mc:Choice>
        <mc:Fallback xmlns="">
          <p:graphicFrame>
            <p:nvGraphicFramePr>
              <p:cNvPr id="3" name="Table 2">
                <a:extLst>
                  <a:ext uri="{FF2B5EF4-FFF2-40B4-BE49-F238E27FC236}">
                    <a16:creationId xmlns:a16="http://schemas.microsoft.com/office/drawing/2014/main" id="{D81F7971-B535-CA1F-E617-141214B82A47}"/>
                  </a:ext>
                </a:extLst>
              </p:cNvPr>
              <p:cNvGraphicFramePr>
                <a:graphicFrameLocks noGrp="1"/>
              </p:cNvGraphicFramePr>
              <p:nvPr>
                <p:extLst>
                  <p:ext uri="{D42A27DB-BD31-4B8C-83A1-F6EECF244321}">
                    <p14:modId xmlns:p14="http://schemas.microsoft.com/office/powerpoint/2010/main" val="3760110221"/>
                  </p:ext>
                </p:extLst>
              </p:nvPr>
            </p:nvGraphicFramePr>
            <p:xfrm>
              <a:off x="729483" y="4116897"/>
              <a:ext cx="10488168" cy="1588580"/>
            </p:xfrm>
            <a:graphic>
              <a:graphicData uri="http://schemas.openxmlformats.org/drawingml/2006/table">
                <a:tbl>
                  <a:tblPr bandRow="1">
                    <a:tableStyleId>{5C22544A-7EE6-4342-B048-85BDC9FD1C3A}</a:tableStyleId>
                  </a:tblPr>
                  <a:tblGrid>
                    <a:gridCol w="1508760">
                      <a:extLst>
                        <a:ext uri="{9D8B030D-6E8A-4147-A177-3AD203B41FA5}">
                          <a16:colId xmlns:a16="http://schemas.microsoft.com/office/drawing/2014/main" val="1180986096"/>
                        </a:ext>
                      </a:extLst>
                    </a:gridCol>
                    <a:gridCol w="731520">
                      <a:extLst>
                        <a:ext uri="{9D8B030D-6E8A-4147-A177-3AD203B41FA5}">
                          <a16:colId xmlns:a16="http://schemas.microsoft.com/office/drawing/2014/main" val="860063274"/>
                        </a:ext>
                      </a:extLst>
                    </a:gridCol>
                    <a:gridCol w="1463040">
                      <a:extLst>
                        <a:ext uri="{9D8B030D-6E8A-4147-A177-3AD203B41FA5}">
                          <a16:colId xmlns:a16="http://schemas.microsoft.com/office/drawing/2014/main" val="2856485320"/>
                        </a:ext>
                      </a:extLst>
                    </a:gridCol>
                    <a:gridCol w="1417320">
                      <a:extLst>
                        <a:ext uri="{9D8B030D-6E8A-4147-A177-3AD203B41FA5}">
                          <a16:colId xmlns:a16="http://schemas.microsoft.com/office/drawing/2014/main" val="3526646906"/>
                        </a:ext>
                      </a:extLst>
                    </a:gridCol>
                    <a:gridCol w="2788920">
                      <a:extLst>
                        <a:ext uri="{9D8B030D-6E8A-4147-A177-3AD203B41FA5}">
                          <a16:colId xmlns:a16="http://schemas.microsoft.com/office/drawing/2014/main" val="2922347971"/>
                        </a:ext>
                      </a:extLst>
                    </a:gridCol>
                    <a:gridCol w="2578608">
                      <a:extLst>
                        <a:ext uri="{9D8B030D-6E8A-4147-A177-3AD203B41FA5}">
                          <a16:colId xmlns:a16="http://schemas.microsoft.com/office/drawing/2014/main" val="926113351"/>
                        </a:ext>
                      </a:extLst>
                    </a:gridCol>
                  </a:tblGrid>
                  <a:tr h="182880">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Authors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Model</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Target traits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Model</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Formula</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Focus</a:t>
                          </a: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7353556"/>
                      </a:ext>
                    </a:extLst>
                  </a:tr>
                  <a:tr h="389319">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Wang et al. (2011)</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Logistic-local</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Binary</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GWAS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endParaRPr lang="en-US"/>
                        </a:p>
                      </a:txBody>
                      <a:tcPr marL="68580" marR="68580" marT="0" marB="0" anchor="ctr">
                        <a:lnT w="12700" cap="flat" cmpd="sng" algn="ctr">
                          <a:solidFill>
                            <a:schemeClr val="tx1"/>
                          </a:solidFill>
                          <a:prstDash val="solid"/>
                          <a:round/>
                          <a:headEnd type="none" w="med" len="med"/>
                          <a:tailEnd type="none" w="med" len="med"/>
                        </a:lnT>
                        <a:blipFill>
                          <a:blip r:embed="rId3"/>
                          <a:stretch>
                            <a:fillRect l="-184091" t="-63333" r="-92727" b="-293333"/>
                          </a:stretch>
                        </a:blipFill>
                      </a:tcPr>
                    </a:tc>
                    <a:tc>
                      <a:txBody>
                        <a:bodyPr/>
                        <a:lstStyle/>
                        <a:p>
                          <a:pPr marL="0" marR="0" algn="ctr">
                            <a:spcBef>
                              <a:spcPts val="0"/>
                            </a:spcBef>
                            <a:spcAft>
                              <a:spcPts val="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317871681"/>
                      </a:ext>
                    </a:extLst>
                  </a:tr>
                  <a:tr h="200279">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Li et al. (2013)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GAO</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Binary / Quantitative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GWAS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endParaRPr lang="en-US"/>
                        </a:p>
                      </a:txBody>
                      <a:tcPr marL="68580" marR="68580" marT="0" marB="0" anchor="ctr">
                        <a:blipFill>
                          <a:blip r:embed="rId3"/>
                          <a:stretch>
                            <a:fillRect l="-184091" t="-306250" r="-92727" b="-450000"/>
                          </a:stretch>
                        </a:blipFill>
                      </a:tcPr>
                    </a:tc>
                    <a:tc>
                      <a:txBody>
                        <a:bodyPr/>
                        <a:lstStyle/>
                        <a:p>
                          <a:pPr marL="0" marR="0" algn="ctr">
                            <a:spcBef>
                              <a:spcPts val="0"/>
                            </a:spcBef>
                            <a:spcAft>
                              <a:spcPts val="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2062306785"/>
                      </a:ext>
                    </a:extLst>
                  </a:tr>
                  <a:tr h="200279">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Chen et al. (2013)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LAO</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Binary / Quantitative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Admixture mapping</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endParaRPr lang="en-US"/>
                        </a:p>
                      </a:txBody>
                      <a:tcPr marL="68580" marR="68580" marT="0" marB="0" anchor="ctr">
                        <a:blipFill>
                          <a:blip r:embed="rId3"/>
                          <a:stretch>
                            <a:fillRect l="-184091" t="-406250" r="-92727" b="-350000"/>
                          </a:stretch>
                        </a:blipFill>
                      </a:tcPr>
                    </a:tc>
                    <a:tc>
                      <a:txBody>
                        <a:bodyPr/>
                        <a:lstStyle/>
                        <a:p>
                          <a:pPr marL="0" marR="0" algn="ctr">
                            <a:spcBef>
                              <a:spcPts val="0"/>
                            </a:spcBef>
                            <a:spcAft>
                              <a:spcPts val="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962901612"/>
                      </a:ext>
                    </a:extLst>
                  </a:tr>
                  <a:tr h="200279">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Levin et al. (2014)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APA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Binary / Quantitative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GWAS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endParaRPr lang="en-US"/>
                        </a:p>
                      </a:txBody>
                      <a:tcPr marL="68580" marR="68580" marT="0" marB="0" anchor="ctr">
                        <a:blipFill>
                          <a:blip r:embed="rId3"/>
                          <a:stretch>
                            <a:fillRect l="-184091" t="-506250" r="-92727" b="-250000"/>
                          </a:stretch>
                        </a:blipFill>
                      </a:tcPr>
                    </a:tc>
                    <a:tc rowSpan="3">
                      <a:txBody>
                        <a:bodyPr/>
                        <a:lstStyle/>
                        <a:p>
                          <a:pPr marL="0" marR="0" algn="ctr">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Ancestry-specific p-values, population effect size heterogeneity, interactions between allelic and ancestry effects</a:t>
                          </a:r>
                        </a:p>
                      </a:txBody>
                      <a:tcPr marL="68580" marR="6858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5390815"/>
                      </a:ext>
                    </a:extLst>
                  </a:tr>
                  <a:tr h="207772">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Duan et al. (2017)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LAAA</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Binary / Quantitative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GWAS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endParaRPr lang="en-US"/>
                        </a:p>
                      </a:txBody>
                      <a:tcPr marL="68580" marR="68580" marT="0" marB="0" anchor="ctr">
                        <a:blipFill>
                          <a:blip r:embed="rId3"/>
                          <a:stretch>
                            <a:fillRect l="-184091" t="-570588" r="-92727" b="-135294"/>
                          </a:stretch>
                        </a:blipFill>
                      </a:tcPr>
                    </a:tc>
                    <a:tc vMerge="1">
                      <a:txBody>
                        <a:bodyPr/>
                        <a:lstStyle/>
                        <a:p>
                          <a:pPr marL="0" marR="0" algn="ctr">
                            <a:spcBef>
                              <a:spcPts val="0"/>
                            </a:spcBef>
                            <a:spcAft>
                              <a:spcPts val="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78779816"/>
                      </a:ext>
                    </a:extLst>
                  </a:tr>
                  <a:tr h="207772">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Atkinson et al. (2021)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Tractor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Binary</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GWAS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endParaRPr lang="en-US"/>
                        </a:p>
                      </a:txBody>
                      <a:tcPr marL="68580" marR="68580" marT="0" marB="0" anchor="ctr">
                        <a:lnB w="12700" cap="flat" cmpd="sng" algn="ctr">
                          <a:solidFill>
                            <a:schemeClr val="tx1"/>
                          </a:solidFill>
                          <a:prstDash val="solid"/>
                          <a:round/>
                          <a:headEnd type="none" w="med" len="med"/>
                          <a:tailEnd type="none" w="med" len="med"/>
                        </a:lnB>
                        <a:blipFill>
                          <a:blip r:embed="rId3"/>
                          <a:stretch>
                            <a:fillRect l="-184091" t="-712500" r="-92727" b="-43750"/>
                          </a:stretch>
                        </a:blipFill>
                      </a:tcPr>
                    </a:tc>
                    <a:tc vMerge="1">
                      <a:txBody>
                        <a:bodyPr/>
                        <a:lstStyle/>
                        <a:p>
                          <a:pPr marL="0" marR="0" algn="ctr">
                            <a:spcBef>
                              <a:spcPts val="0"/>
                            </a:spcBef>
                            <a:spcAft>
                              <a:spcPts val="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59911172"/>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0180C1D-091E-D71D-FDAE-4AC3499771A4}"/>
                  </a:ext>
                </a:extLst>
              </p:cNvPr>
              <p:cNvSpPr txBox="1"/>
              <p:nvPr/>
            </p:nvSpPr>
            <p:spPr>
              <a:xfrm>
                <a:off x="729483" y="5729029"/>
                <a:ext cx="6097978" cy="646331"/>
              </a:xfrm>
              <a:prstGeom prst="rect">
                <a:avLst/>
              </a:prstGeom>
              <a:noFill/>
            </p:spPr>
            <p:txBody>
              <a:bodyPr wrap="square">
                <a:spAutoFit/>
              </a:bodyPr>
              <a:lstStyle/>
              <a:p>
                <a:pPr marL="0" marR="0">
                  <a:spcBef>
                    <a:spcPts val="0"/>
                  </a:spcBef>
                  <a:spcAft>
                    <a:spcPts val="0"/>
                  </a:spcAft>
                </a:pPr>
                <a:r>
                  <a:rPr lang="en-US" sz="1200" baseline="30000" dirty="0">
                    <a:effectLst/>
                    <a:latin typeface="Times New Roman" panose="02020603050405020304" pitchFamily="18" charset="0"/>
                    <a:ea typeface="Calibri" panose="020F0502020204030204" pitchFamily="34" charset="0"/>
                  </a:rPr>
                  <a:t>1</a:t>
                </a:r>
                <a:r>
                  <a:rPr lang="en-US" sz="1200" dirty="0">
                    <a:effectLst/>
                    <a:latin typeface="Times New Roman" panose="02020603050405020304" pitchFamily="18" charset="0"/>
                    <a:ea typeface="Calibri" panose="020F0502020204030204" pitchFamily="34" charset="0"/>
                  </a:rPr>
                  <a:t>: </a:t>
                </a:r>
                <a14:m>
                  <m:oMath xmlns:m="http://schemas.openxmlformats.org/officeDocument/2006/math">
                    <m:r>
                      <a:rPr lang="en-US" sz="1200" i="1">
                        <a:effectLst/>
                        <a:latin typeface="Cambria Math" panose="02040503050406030204" pitchFamily="18" charset="0"/>
                        <a:ea typeface="Calibri" panose="020F0502020204030204" pitchFamily="34" charset="0"/>
                        <a:cs typeface="Times New Roman" panose="02020603050405020304" pitchFamily="18" charset="0"/>
                      </a:rPr>
                      <m:t>𝐸</m:t>
                    </m:r>
                    <m:d>
                      <m:d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𝑌</m:t>
                        </m:r>
                      </m:e>
                    </m:d>
                    <m:r>
                      <a:rPr lang="en-US" sz="1200" i="1">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𝑃</m:t>
                    </m:r>
                    <m:r>
                      <a:rPr lang="en-US" sz="1200" i="1">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𝑌</m:t>
                    </m:r>
                    <m:r>
                      <a:rPr lang="en-US" sz="1200" i="1">
                        <a:effectLst/>
                        <a:latin typeface="Cambria Math" panose="02040503050406030204" pitchFamily="18" charset="0"/>
                        <a:ea typeface="Calibri" panose="020F0502020204030204" pitchFamily="34" charset="0"/>
                        <a:cs typeface="Times New Roman" panose="02020603050405020304" pitchFamily="18" charset="0"/>
                      </a:rPr>
                      <m:t>=1|</m:t>
                    </m:r>
                    <m:r>
                      <a:rPr lang="en-US" sz="1200" i="1">
                        <a:effectLst/>
                        <a:latin typeface="Cambria Math" panose="02040503050406030204" pitchFamily="18" charset="0"/>
                        <a:ea typeface="Calibri" panose="020F0502020204030204" pitchFamily="34" charset="0"/>
                        <a:cs typeface="Times New Roman" panose="02020603050405020304" pitchFamily="18" charset="0"/>
                      </a:rPr>
                      <m:t>𝐺</m:t>
                    </m:r>
                    <m:r>
                      <a:rPr lang="en-US"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𝑙</m:t>
                        </m:r>
                      </m:sub>
                    </m:sSub>
                    <m:r>
                      <a:rPr lang="en-US" sz="12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200" dirty="0">
                    <a:effectLst/>
                    <a:latin typeface="Times New Roman" panose="02020603050405020304" pitchFamily="18" charset="0"/>
                    <a:ea typeface="Calibri" panose="020F0502020204030204" pitchFamily="34" charset="0"/>
                  </a:rPr>
                  <a:t>, it will jointly test </a:t>
                </a:r>
                <a14:m>
                  <m:oMath xmlns:m="http://schemas.openxmlformats.org/officeDocument/2006/math">
                    <m:sSub>
                      <m:sSubPr>
                        <m:ctrlPr>
                          <a:rPr lang="en-US" sz="1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a:effectLst/>
                            <a:latin typeface="Cambria Math" panose="02040503050406030204" pitchFamily="18" charset="0"/>
                            <a:ea typeface="Cambria Math" panose="02040503050406030204" pitchFamily="18" charset="0"/>
                            <a:cs typeface="Times New Roman" panose="02020603050405020304" pitchFamily="18" charset="0"/>
                          </a:rPr>
                          <m:t>𝐻</m:t>
                        </m:r>
                      </m:e>
                      <m:sub>
                        <m:r>
                          <a:rPr lang="en-US" sz="1200" i="1">
                            <a:effectLst/>
                            <a:latin typeface="Cambria Math" panose="02040503050406030204" pitchFamily="18" charset="0"/>
                            <a:ea typeface="Cambria Math" panose="02040503050406030204" pitchFamily="18" charset="0"/>
                            <a:cs typeface="Times New Roman" panose="02020603050405020304" pitchFamily="18" charset="0"/>
                          </a:rPr>
                          <m:t>0</m:t>
                        </m:r>
                      </m:sub>
                    </m:sSub>
                    <m:r>
                      <a:rPr lang="en-US" sz="1200" i="1">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a:effectLst/>
                            <a:latin typeface="Cambria Math" panose="02040503050406030204" pitchFamily="18" charset="0"/>
                            <a:ea typeface="Cambria Math" panose="02040503050406030204" pitchFamily="18" charset="0"/>
                            <a:cs typeface="Times New Roman" panose="02020603050405020304" pitchFamily="18" charset="0"/>
                          </a:rPr>
                          <m:t>𝛽</m:t>
                        </m:r>
                      </m:e>
                      <m:sub>
                        <m:r>
                          <a:rPr lang="en-US" sz="1200" i="1">
                            <a:effectLst/>
                            <a:latin typeface="Cambria Math" panose="02040503050406030204" pitchFamily="18" charset="0"/>
                            <a:ea typeface="Cambria Math" panose="02040503050406030204" pitchFamily="18" charset="0"/>
                            <a:cs typeface="Times New Roman" panose="02020603050405020304" pitchFamily="18" charset="0"/>
                          </a:rPr>
                          <m:t>1</m:t>
                        </m:r>
                      </m:sub>
                    </m:sSub>
                    <m:r>
                      <a:rPr lang="en-US" sz="1200" i="1">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a:effectLst/>
                            <a:latin typeface="Cambria Math" panose="02040503050406030204" pitchFamily="18" charset="0"/>
                            <a:ea typeface="Cambria Math" panose="02040503050406030204" pitchFamily="18" charset="0"/>
                            <a:cs typeface="Times New Roman" panose="02020603050405020304" pitchFamily="18" charset="0"/>
                          </a:rPr>
                          <m:t>𝛽</m:t>
                        </m:r>
                      </m:e>
                      <m:sub>
                        <m:r>
                          <a:rPr lang="en-US" sz="1200" i="1">
                            <a:effectLst/>
                            <a:latin typeface="Cambria Math" panose="02040503050406030204" pitchFamily="18" charset="0"/>
                            <a:ea typeface="Cambria Math" panose="02040503050406030204" pitchFamily="18" charset="0"/>
                            <a:cs typeface="Times New Roman" panose="02020603050405020304" pitchFamily="18" charset="0"/>
                          </a:rPr>
                          <m:t>2</m:t>
                        </m:r>
                      </m:sub>
                    </m:sSub>
                    <m:r>
                      <a:rPr lang="en-US" sz="1200" i="1">
                        <a:effectLst/>
                        <a:latin typeface="Cambria Math" panose="02040503050406030204" pitchFamily="18" charset="0"/>
                        <a:ea typeface="Cambria Math" panose="02040503050406030204" pitchFamily="18" charset="0"/>
                        <a:cs typeface="Times New Roman" panose="02020603050405020304" pitchFamily="18" charset="0"/>
                      </a:rPr>
                      <m:t>=0</m:t>
                    </m:r>
                  </m:oMath>
                </a14:m>
                <a:r>
                  <a:rPr lang="en-US" sz="1200" dirty="0">
                    <a:effectLst/>
                    <a:latin typeface="Times New Roman" panose="02020603050405020304" pitchFamily="18" charset="0"/>
                    <a:ea typeface="Calibri" panose="020F0502020204030204" pitchFamily="34" charset="0"/>
                  </a:rPr>
                  <a:t>.</a:t>
                </a:r>
                <a:endParaRPr lang="en-US" sz="12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200" baseline="30000" dirty="0">
                    <a:effectLst/>
                    <a:latin typeface="Times New Roman" panose="02020603050405020304" pitchFamily="18" charset="0"/>
                    <a:ea typeface="Calibri" panose="020F0502020204030204" pitchFamily="34" charset="0"/>
                  </a:rPr>
                  <a:t>2</a:t>
                </a:r>
                <a:r>
                  <a:rPr lang="en-US" sz="1200" dirty="0">
                    <a:effectLst/>
                    <a:latin typeface="Times New Roman" panose="02020603050405020304" pitchFamily="18" charset="0"/>
                    <a:ea typeface="Calibri" panose="020F0502020204030204" pitchFamily="34" charset="0"/>
                  </a:rPr>
                  <a:t>: Jointly test </a:t>
                </a:r>
                <a14:m>
                  <m:oMath xmlns:m="http://schemas.openxmlformats.org/officeDocument/2006/math">
                    <m:sSub>
                      <m:sSubPr>
                        <m:ctrlPr>
                          <a:rPr lang="en-US" sz="1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a:effectLst/>
                            <a:latin typeface="Cambria Math" panose="02040503050406030204" pitchFamily="18" charset="0"/>
                            <a:ea typeface="Cambria Math" panose="02040503050406030204" pitchFamily="18" charset="0"/>
                            <a:cs typeface="Times New Roman" panose="02020603050405020304" pitchFamily="18" charset="0"/>
                          </a:rPr>
                          <m:t>𝐻</m:t>
                        </m:r>
                      </m:e>
                      <m:sub>
                        <m:r>
                          <a:rPr lang="en-US" sz="1200" i="1">
                            <a:effectLst/>
                            <a:latin typeface="Cambria Math" panose="02040503050406030204" pitchFamily="18" charset="0"/>
                            <a:ea typeface="Cambria Math" panose="02040503050406030204" pitchFamily="18" charset="0"/>
                            <a:cs typeface="Times New Roman" panose="02020603050405020304" pitchFamily="18" charset="0"/>
                          </a:rPr>
                          <m:t>0</m:t>
                        </m:r>
                      </m:sub>
                    </m:sSub>
                    <m:r>
                      <a:rPr lang="en-US" sz="1200" i="1">
                        <a:effectLst/>
                        <a:latin typeface="Cambria Math" panose="02040503050406030204" pitchFamily="18" charset="0"/>
                        <a:ea typeface="Cambria Math" panose="02040503050406030204" pitchFamily="18" charset="0"/>
                        <a:cs typeface="Times New Roman" panose="02020603050405020304" pitchFamily="18" charset="0"/>
                      </a:rPr>
                      <m:t>:</m:t>
                    </m:r>
                    <m:r>
                      <a:rPr lang="en-US" sz="1200" i="1">
                        <a:effectLst/>
                        <a:latin typeface="Cambria Math" panose="02040503050406030204" pitchFamily="18" charset="0"/>
                        <a:ea typeface="Cambria Math" panose="02040503050406030204" pitchFamily="18" charset="0"/>
                        <a:cs typeface="Times New Roman" panose="02020603050405020304" pitchFamily="18" charset="0"/>
                      </a:rPr>
                      <m:t>𝛽</m:t>
                    </m:r>
                    <m:r>
                      <a:rPr lang="en-US" sz="1200" i="1">
                        <a:effectLst/>
                        <a:latin typeface="Cambria Math" panose="02040503050406030204" pitchFamily="18" charset="0"/>
                        <a:ea typeface="Cambria Math" panose="02040503050406030204" pitchFamily="18" charset="0"/>
                        <a:cs typeface="Times New Roman" panose="02020603050405020304" pitchFamily="18" charset="0"/>
                      </a:rPr>
                      <m:t>=</m:t>
                    </m:r>
                    <m:r>
                      <a:rPr lang="en-US" sz="1200" i="1">
                        <a:effectLst/>
                        <a:latin typeface="Cambria Math" panose="02040503050406030204" pitchFamily="18" charset="0"/>
                        <a:ea typeface="Cambria Math" panose="02040503050406030204" pitchFamily="18" charset="0"/>
                        <a:cs typeface="Times New Roman" panose="02020603050405020304" pitchFamily="18" charset="0"/>
                      </a:rPr>
                      <m:t>𝛾</m:t>
                    </m:r>
                    <m:r>
                      <a:rPr lang="en-US" sz="1200" i="1">
                        <a:effectLst/>
                        <a:latin typeface="Cambria Math" panose="02040503050406030204" pitchFamily="18" charset="0"/>
                        <a:ea typeface="Cambria Math" panose="02040503050406030204" pitchFamily="18" charset="0"/>
                        <a:cs typeface="Times New Roman" panose="02020603050405020304" pitchFamily="18" charset="0"/>
                      </a:rPr>
                      <m:t>=0</m:t>
                    </m:r>
                  </m:oMath>
                </a14:m>
                <a:r>
                  <a:rPr lang="en-US" sz="1200" dirty="0">
                    <a:effectLst/>
                    <a:latin typeface="Times New Roman" panose="02020603050405020304" pitchFamily="18" charset="0"/>
                    <a:ea typeface="Calibri" panose="020F0502020204030204" pitchFamily="34" charset="0"/>
                  </a:rPr>
                  <a:t>.</a:t>
                </a:r>
                <a:endParaRPr lang="en-US" sz="12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200" baseline="30000" dirty="0">
                    <a:effectLst/>
                    <a:latin typeface="Times New Roman" panose="02020603050405020304" pitchFamily="18" charset="0"/>
                    <a:ea typeface="Calibri" panose="020F0502020204030204" pitchFamily="34" charset="0"/>
                  </a:rPr>
                  <a:t>3</a:t>
                </a:r>
                <a:r>
                  <a:rPr lang="en-US" sz="1200" dirty="0">
                    <a:effectLst/>
                    <a:latin typeface="Times New Roman" panose="02020603050405020304" pitchFamily="18" charset="0"/>
                    <a:ea typeface="Calibri" panose="020F0502020204030204" pitchFamily="34" charset="0"/>
                  </a:rPr>
                  <a:t>: Jointly test </a:t>
                </a:r>
                <a14:m>
                  <m:oMath xmlns:m="http://schemas.openxmlformats.org/officeDocument/2006/math">
                    <m:sSub>
                      <m:sSubPr>
                        <m:ctrlPr>
                          <a:rPr lang="en-US" sz="1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a:effectLst/>
                            <a:latin typeface="Cambria Math" panose="02040503050406030204" pitchFamily="18" charset="0"/>
                            <a:ea typeface="Cambria Math" panose="02040503050406030204" pitchFamily="18" charset="0"/>
                            <a:cs typeface="Times New Roman" panose="02020603050405020304" pitchFamily="18" charset="0"/>
                          </a:rPr>
                          <m:t>𝐻</m:t>
                        </m:r>
                      </m:e>
                      <m:sub>
                        <m:r>
                          <a:rPr lang="en-US" sz="1200" i="1">
                            <a:effectLst/>
                            <a:latin typeface="Cambria Math" panose="02040503050406030204" pitchFamily="18" charset="0"/>
                            <a:ea typeface="Cambria Math" panose="02040503050406030204" pitchFamily="18" charset="0"/>
                            <a:cs typeface="Times New Roman" panose="02020603050405020304" pitchFamily="18" charset="0"/>
                          </a:rPr>
                          <m:t>0</m:t>
                        </m:r>
                      </m:sub>
                    </m:sSub>
                    <m:r>
                      <a:rPr lang="en-US" sz="1200" i="1">
                        <a:effectLst/>
                        <a:latin typeface="Cambria Math" panose="02040503050406030204" pitchFamily="18" charset="0"/>
                        <a:ea typeface="Cambria Math" panose="02040503050406030204" pitchFamily="18" charset="0"/>
                        <a:cs typeface="Times New Roman" panose="02020603050405020304" pitchFamily="18" charset="0"/>
                      </a:rPr>
                      <m:t>:</m:t>
                    </m:r>
                    <m:r>
                      <a:rPr lang="en-US" sz="1200" i="1">
                        <a:effectLst/>
                        <a:latin typeface="Cambria Math" panose="02040503050406030204" pitchFamily="18" charset="0"/>
                        <a:ea typeface="Cambria Math" panose="02040503050406030204" pitchFamily="18" charset="0"/>
                        <a:cs typeface="Times New Roman" panose="02020603050405020304" pitchFamily="18" charset="0"/>
                      </a:rPr>
                      <m:t>𝛽</m:t>
                    </m:r>
                    <m:r>
                      <a:rPr lang="en-US" sz="1200" i="1">
                        <a:effectLst/>
                        <a:latin typeface="Cambria Math" panose="02040503050406030204" pitchFamily="18" charset="0"/>
                        <a:ea typeface="Cambria Math" panose="02040503050406030204" pitchFamily="18" charset="0"/>
                        <a:cs typeface="Times New Roman" panose="02020603050405020304" pitchFamily="18" charset="0"/>
                      </a:rPr>
                      <m:t>=</m:t>
                    </m:r>
                    <m:r>
                      <a:rPr lang="en-US" sz="1200" i="1">
                        <a:effectLst/>
                        <a:latin typeface="Cambria Math" panose="02040503050406030204" pitchFamily="18" charset="0"/>
                        <a:ea typeface="Cambria Math" panose="02040503050406030204" pitchFamily="18" charset="0"/>
                        <a:cs typeface="Times New Roman" panose="02020603050405020304" pitchFamily="18" charset="0"/>
                      </a:rPr>
                      <m:t>𝛾</m:t>
                    </m:r>
                    <m:r>
                      <a:rPr lang="en-US" sz="1200" i="1">
                        <a:effectLst/>
                        <a:latin typeface="Cambria Math" panose="02040503050406030204" pitchFamily="18" charset="0"/>
                        <a:ea typeface="Cambria Math" panose="02040503050406030204" pitchFamily="18" charset="0"/>
                        <a:cs typeface="Times New Roman" panose="02020603050405020304" pitchFamily="18" charset="0"/>
                      </a:rPr>
                      <m:t>=</m:t>
                    </m:r>
                    <m:r>
                      <a:rPr lang="en-US" sz="1200" i="1">
                        <a:effectLst/>
                        <a:latin typeface="Cambria Math" panose="02040503050406030204" pitchFamily="18" charset="0"/>
                        <a:ea typeface="Cambria Math" panose="02040503050406030204" pitchFamily="18" charset="0"/>
                        <a:cs typeface="Times New Roman" panose="02020603050405020304" pitchFamily="18" charset="0"/>
                      </a:rPr>
                      <m:t>𝜂</m:t>
                    </m:r>
                    <m:r>
                      <a:rPr lang="en-US" sz="1200" i="1">
                        <a:effectLst/>
                        <a:latin typeface="Cambria Math" panose="02040503050406030204" pitchFamily="18" charset="0"/>
                        <a:ea typeface="Cambria Math" panose="02040503050406030204" pitchFamily="18" charset="0"/>
                        <a:cs typeface="Times New Roman" panose="02020603050405020304" pitchFamily="18" charset="0"/>
                      </a:rPr>
                      <m:t>=0</m:t>
                    </m:r>
                  </m:oMath>
                </a14:m>
                <a:r>
                  <a:rPr lang="en-US" sz="1200" dirty="0">
                    <a:effectLst/>
                    <a:latin typeface="Times New Roman" panose="02020603050405020304" pitchFamily="18" charset="0"/>
                    <a:ea typeface="Calibri" panose="020F0502020204030204" pitchFamily="34" charset="0"/>
                  </a:rPr>
                  <a:t>.</a:t>
                </a:r>
                <a:endParaRPr lang="en-US" sz="1200" dirty="0">
                  <a:effectLst/>
                  <a:latin typeface="Calibri" panose="020F0502020204030204" pitchFamily="34" charset="0"/>
                  <a:ea typeface="Calibri" panose="020F0502020204030204" pitchFamily="34" charset="0"/>
                </a:endParaRPr>
              </a:p>
            </p:txBody>
          </p:sp>
        </mc:Choice>
        <mc:Fallback xmlns="">
          <p:sp>
            <p:nvSpPr>
              <p:cNvPr id="5" name="TextBox 4">
                <a:extLst>
                  <a:ext uri="{FF2B5EF4-FFF2-40B4-BE49-F238E27FC236}">
                    <a16:creationId xmlns:a16="http://schemas.microsoft.com/office/drawing/2014/main" id="{80180C1D-091E-D71D-FDAE-4AC3499771A4}"/>
                  </a:ext>
                </a:extLst>
              </p:cNvPr>
              <p:cNvSpPr txBox="1">
                <a:spLocks noRot="1" noChangeAspect="1" noMove="1" noResize="1" noEditPoints="1" noAdjustHandles="1" noChangeArrowheads="1" noChangeShapeType="1" noTextEdit="1"/>
              </p:cNvSpPr>
              <p:nvPr/>
            </p:nvSpPr>
            <p:spPr>
              <a:xfrm>
                <a:off x="729483" y="5729029"/>
                <a:ext cx="6097978" cy="646331"/>
              </a:xfrm>
              <a:prstGeom prst="rect">
                <a:avLst/>
              </a:prstGeom>
              <a:blipFill>
                <a:blip r:embed="rId4"/>
                <a:stretch>
                  <a:fillRect t="-3846"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FFA7E66-AB98-DB1F-D124-C3659606E63F}"/>
                  </a:ext>
                </a:extLst>
              </p:cNvPr>
              <p:cNvSpPr txBox="1"/>
              <p:nvPr/>
            </p:nvSpPr>
            <p:spPr>
              <a:xfrm>
                <a:off x="635076" y="6362373"/>
                <a:ext cx="11149494" cy="478272"/>
              </a:xfrm>
              <a:prstGeom prst="rect">
                <a:avLst/>
              </a:prstGeom>
              <a:noFill/>
            </p:spPr>
            <p:txBody>
              <a:bodyPr wrap="square">
                <a:spAutoFit/>
              </a:bodyPr>
              <a:lstStyle/>
              <a:p>
                <a14:m>
                  <m:oMath xmlns:m="http://schemas.openxmlformats.org/officeDocument/2006/math">
                    <m:r>
                      <a:rPr lang="en-US" sz="1200" b="0" i="1" smtClean="0">
                        <a:latin typeface="Cambria Math" panose="02040503050406030204" pitchFamily="18" charset="0"/>
                      </a:rPr>
                      <m:t>𝑌</m:t>
                    </m:r>
                    <m:r>
                      <a:rPr lang="en-US" sz="1200" b="0" i="1" smtClean="0">
                        <a:latin typeface="Cambria Math" panose="02040503050406030204" pitchFamily="18" charset="0"/>
                      </a:rPr>
                      <m:t>=</m:t>
                    </m:r>
                    <m:r>
                      <a:rPr lang="en-US" sz="1200" b="0" i="1" smtClean="0">
                        <a:latin typeface="Cambria Math" panose="02040503050406030204" pitchFamily="18" charset="0"/>
                      </a:rPr>
                      <m:t>𝑝h𝑒𝑛𝑜𝑡𝑦𝑝𝑒</m:t>
                    </m:r>
                    <m:r>
                      <a:rPr lang="en-US" sz="1200" b="0" i="1" smtClean="0">
                        <a:latin typeface="Cambria Math" panose="02040503050406030204" pitchFamily="18" charset="0"/>
                      </a:rPr>
                      <m:t> </m:t>
                    </m:r>
                    <m:r>
                      <a:rPr lang="en-US" sz="1200" b="0" i="1" smtClean="0">
                        <a:latin typeface="Cambria Math" panose="02040503050406030204" pitchFamily="18" charset="0"/>
                      </a:rPr>
                      <m:t>𝑜𝑓</m:t>
                    </m:r>
                    <m:r>
                      <a:rPr lang="en-US" sz="1200" b="0" i="1" smtClean="0">
                        <a:latin typeface="Cambria Math" panose="02040503050406030204" pitchFamily="18" charset="0"/>
                      </a:rPr>
                      <m:t> </m:t>
                    </m:r>
                    <m:r>
                      <a:rPr lang="en-US" sz="1200" b="0" i="1" smtClean="0">
                        <a:latin typeface="Cambria Math" panose="02040503050406030204" pitchFamily="18" charset="0"/>
                      </a:rPr>
                      <m:t>𝑖𝑛𝑡𝑒𝑟𝑒𝑠𝑡</m:t>
                    </m:r>
                    <m:r>
                      <a:rPr lang="en-US" sz="1200" b="0" i="1" smtClean="0">
                        <a:latin typeface="Cambria Math" panose="02040503050406030204" pitchFamily="18" charset="0"/>
                      </a:rPr>
                      <m:t>,</m:t>
                    </m:r>
                    <m:r>
                      <a:rPr lang="en-US" sz="1200" b="0" i="1" smtClean="0">
                        <a:latin typeface="Cambria Math" panose="02040503050406030204" pitchFamily="18" charset="0"/>
                      </a:rPr>
                      <m:t>𝐺</m:t>
                    </m:r>
                    <m:r>
                      <a:rPr lang="en-US" sz="1200" i="1">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0, 1, 2</m:t>
                        </m:r>
                      </m:e>
                    </m:d>
                    <m:r>
                      <a:rPr lang="en-US" sz="1200" b="0" i="1" smtClean="0">
                        <a:latin typeface="Cambria Math" panose="02040503050406030204" pitchFamily="18" charset="0"/>
                      </a:rPr>
                      <m:t>=</m:t>
                    </m:r>
                    <m:r>
                      <a:rPr lang="en-US" sz="1200" b="0" i="1" smtClean="0">
                        <a:latin typeface="Cambria Math" panose="02040503050406030204" pitchFamily="18" charset="0"/>
                      </a:rPr>
                      <m:t>𝑛𝑢𝑚𝑏𝑒𝑟</m:t>
                    </m:r>
                    <m:r>
                      <a:rPr lang="en-US" sz="1200" b="0" i="1" smtClean="0">
                        <a:latin typeface="Cambria Math" panose="02040503050406030204" pitchFamily="18" charset="0"/>
                      </a:rPr>
                      <m:t> </m:t>
                    </m:r>
                    <m:r>
                      <a:rPr lang="en-US" sz="1200" b="0" i="1" smtClean="0">
                        <a:latin typeface="Cambria Math" panose="02040503050406030204" pitchFamily="18" charset="0"/>
                      </a:rPr>
                      <m:t>𝑜𝑓</m:t>
                    </m:r>
                    <m:r>
                      <a:rPr lang="en-US" sz="1200" b="0" i="1" smtClean="0">
                        <a:latin typeface="Cambria Math" panose="02040503050406030204" pitchFamily="18" charset="0"/>
                      </a:rPr>
                      <m:t> </m:t>
                    </m:r>
                    <m:r>
                      <a:rPr lang="en-US" sz="1200" b="0" i="1" smtClean="0">
                        <a:latin typeface="Cambria Math" panose="02040503050406030204" pitchFamily="18" charset="0"/>
                      </a:rPr>
                      <m:t>𝑑𝑜𝑠𝑎𝑔𝑒</m:t>
                    </m:r>
                    <m:r>
                      <a:rPr lang="en-US" sz="1200" b="0" i="1" smtClean="0">
                        <a:latin typeface="Cambria Math" panose="02040503050406030204" pitchFamily="18" charset="0"/>
                      </a:rPr>
                      <m:t> </m:t>
                    </m:r>
                    <m:r>
                      <a:rPr lang="en-US" sz="1200" b="0" i="1" smtClean="0">
                        <a:latin typeface="Cambria Math" panose="02040503050406030204" pitchFamily="18" charset="0"/>
                      </a:rPr>
                      <m:t>𝑎𝑙𝑙𝑒𝑙𝑒</m:t>
                    </m:r>
                    <m:r>
                      <a:rPr lang="en-US" sz="1200" b="0" i="1" smtClean="0">
                        <a:latin typeface="Cambria Math" panose="02040503050406030204" pitchFamily="18" charset="0"/>
                      </a:rPr>
                      <m:t> </m:t>
                    </m:r>
                    <m:r>
                      <a:rPr lang="en-US" sz="1200" b="0" i="1" smtClean="0">
                        <a:latin typeface="Cambria Math" panose="02040503050406030204" pitchFamily="18" charset="0"/>
                      </a:rPr>
                      <m:t>𝑎𝑡</m:t>
                    </m:r>
                    <m:r>
                      <a:rPr lang="en-US" sz="1200" b="0" i="1" smtClean="0">
                        <a:latin typeface="Cambria Math" panose="02040503050406030204" pitchFamily="18" charset="0"/>
                      </a:rPr>
                      <m:t> </m:t>
                    </m:r>
                    <m:r>
                      <a:rPr lang="en-US" sz="1200" b="0" i="1" smtClean="0">
                        <a:latin typeface="Cambria Math" panose="02040503050406030204" pitchFamily="18" charset="0"/>
                      </a:rPr>
                      <m:t>𝑎</m:t>
                    </m:r>
                    <m:r>
                      <a:rPr lang="en-US" sz="1200" b="0" i="1" smtClean="0">
                        <a:latin typeface="Cambria Math" panose="02040503050406030204" pitchFamily="18" charset="0"/>
                      </a:rPr>
                      <m:t> </m:t>
                    </m:r>
                    <m:r>
                      <a:rPr lang="en-US" sz="1200" b="0" i="1" smtClean="0">
                        <a:latin typeface="Cambria Math" panose="02040503050406030204" pitchFamily="18" charset="0"/>
                      </a:rPr>
                      <m:t>𝑠𝑝𝑒𝑐𝑖𝑓𝑖𝑐</m:t>
                    </m:r>
                    <m:r>
                      <a:rPr lang="en-US" sz="1200" b="0" i="1" smtClean="0">
                        <a:latin typeface="Cambria Math" panose="02040503050406030204" pitchFamily="18" charset="0"/>
                      </a:rPr>
                      <m:t> </m:t>
                    </m:r>
                    <m:r>
                      <a:rPr lang="en-US" sz="1200" b="0" i="1" smtClean="0">
                        <a:latin typeface="Cambria Math" panose="02040503050406030204" pitchFamily="18" charset="0"/>
                      </a:rPr>
                      <m:t>𝑔𝑒𝑛𝑜𝑚𝑖𝑐</m:t>
                    </m:r>
                    <m:r>
                      <a:rPr lang="en-US" sz="1200" b="0" i="1" smtClean="0">
                        <a:latin typeface="Cambria Math" panose="02040503050406030204" pitchFamily="18" charset="0"/>
                      </a:rPr>
                      <m:t> </m:t>
                    </m:r>
                    <m:r>
                      <a:rPr lang="en-US" sz="1200" b="0" i="1" smtClean="0">
                        <a:latin typeface="Cambria Math" panose="02040503050406030204" pitchFamily="18" charset="0"/>
                      </a:rPr>
                      <m:t>𝑝𝑜𝑠𝑖𝑡𝑖𝑜𝑛</m:t>
                    </m:r>
                    <m:r>
                      <a:rPr lang="en-US" sz="1200" b="0" i="1" smtClean="0">
                        <a:latin typeface="Cambria Math" panose="02040503050406030204" pitchFamily="18" charset="0"/>
                      </a:rPr>
                      <m:t>, </m:t>
                    </m:r>
                    <m:r>
                      <a:rPr lang="en-US" sz="1200" b="0" i="1" smtClean="0">
                        <a:latin typeface="Cambria Math" panose="02040503050406030204" pitchFamily="18" charset="0"/>
                      </a:rPr>
                      <m:t>𝐽</m:t>
                    </m:r>
                    <m:r>
                      <a:rPr lang="en-US" sz="1200" b="0" i="1" smtClean="0">
                        <a:latin typeface="Cambria Math" panose="02040503050406030204" pitchFamily="18" charset="0"/>
                      </a:rPr>
                      <m:t>=</m:t>
                    </m:r>
                    <m:r>
                      <a:rPr lang="en-US" sz="1200" b="0" i="1" smtClean="0">
                        <a:latin typeface="Cambria Math" panose="02040503050406030204" pitchFamily="18" charset="0"/>
                      </a:rPr>
                      <m:t>𝑎𝑛𝑐𝑒𝑠𝑡𝑟𝑦</m:t>
                    </m:r>
                    <m:r>
                      <a:rPr lang="en-US" sz="1200" b="0" i="1" smtClean="0">
                        <a:latin typeface="Cambria Math" panose="02040503050406030204" pitchFamily="18" charset="0"/>
                      </a:rPr>
                      <m:t> </m:t>
                    </m:r>
                    <m:r>
                      <a:rPr lang="en-US" sz="1200" b="0" i="1" smtClean="0">
                        <a:latin typeface="Cambria Math" panose="02040503050406030204" pitchFamily="18" charset="0"/>
                      </a:rPr>
                      <m:t>𝑜𝑓</m:t>
                    </m:r>
                    <m:r>
                      <a:rPr lang="en-US" sz="1200" b="0" i="1" smtClean="0">
                        <a:latin typeface="Cambria Math" panose="02040503050406030204" pitchFamily="18" charset="0"/>
                      </a:rPr>
                      <m:t> </m:t>
                    </m:r>
                    <m:r>
                      <a:rPr lang="en-US" sz="1200" b="0" i="1" smtClean="0">
                        <a:latin typeface="Cambria Math" panose="02040503050406030204" pitchFamily="18" charset="0"/>
                      </a:rPr>
                      <m:t>𝑖𝑛𝑡𝑒𝑟𝑒𝑠𝑡</m:t>
                    </m:r>
                  </m:oMath>
                </a14:m>
                <a:r>
                  <a:rPr lang="en-US" sz="1200" b="0" i="1" dirty="0">
                    <a:latin typeface="Cambria Math" panose="02040503050406030204" pitchFamily="18" charset="0"/>
                  </a:rPr>
                  <a:t> </a:t>
                </a:r>
              </a:p>
              <a:p>
                <a14:m>
                  <m:oMath xmlns:m="http://schemas.openxmlformats.org/officeDocument/2006/math">
                    <m:r>
                      <a:rPr lang="en-US" sz="1200" b="0" i="1" smtClean="0">
                        <a:latin typeface="Cambria Math" panose="02040503050406030204" pitchFamily="18" charset="0"/>
                      </a:rPr>
                      <m:t>𝐶</m:t>
                    </m:r>
                    <m:r>
                      <a:rPr lang="en-US" sz="1200" b="0" i="1" smtClean="0">
                        <a:latin typeface="Cambria Math" panose="02040503050406030204" pitchFamily="18" charset="0"/>
                      </a:rPr>
                      <m:t>=</m:t>
                    </m:r>
                    <m:r>
                      <a:rPr lang="en-US" sz="1200" b="0" i="1" smtClean="0">
                        <a:latin typeface="Cambria Math" panose="02040503050406030204" pitchFamily="18" charset="0"/>
                      </a:rPr>
                      <m:t>𝑐𝑜𝑣𝑎𝑟𝑖𝑎𝑡𝑒𝑠</m:t>
                    </m:r>
                    <m:r>
                      <a:rPr lang="en-US" sz="1200" i="1">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𝑔</m:t>
                        </m:r>
                        <m:r>
                          <a:rPr lang="en-US" sz="1200" b="0" i="1" smtClean="0">
                            <a:latin typeface="Cambria Math" panose="02040503050406030204" pitchFamily="18" charset="0"/>
                          </a:rPr>
                          <m:t>/</m:t>
                        </m:r>
                        <m:r>
                          <a:rPr lang="en-US" sz="1200" b="0" i="1" smtClean="0">
                            <a:latin typeface="Cambria Math" panose="02040503050406030204" pitchFamily="18" charset="0"/>
                          </a:rPr>
                          <m:t>𝑙</m:t>
                        </m:r>
                      </m:sub>
                    </m:sSub>
                    <m:r>
                      <a:rPr lang="en-US" sz="1200" i="1">
                        <a:latin typeface="Cambria Math" panose="02040503050406030204" pitchFamily="18" charset="0"/>
                      </a:rPr>
                      <m:t>=</m:t>
                    </m:r>
                    <m:r>
                      <a:rPr lang="en-US" sz="1200" i="1">
                        <a:latin typeface="Cambria Math" panose="02040503050406030204" pitchFamily="18" charset="0"/>
                      </a:rPr>
                      <m:t>𝑔𝑙𝑜𝑏𝑎𝑙</m:t>
                    </m:r>
                    <m:r>
                      <a:rPr lang="en-US" sz="1200" b="0" i="1" smtClean="0">
                        <a:latin typeface="Cambria Math" panose="02040503050406030204" pitchFamily="18" charset="0"/>
                      </a:rPr>
                      <m:t>/</m:t>
                    </m:r>
                    <m:r>
                      <a:rPr lang="en-US" sz="1200" i="1">
                        <a:latin typeface="Cambria Math" panose="02040503050406030204" pitchFamily="18" charset="0"/>
                      </a:rPr>
                      <m:t>𝑙𝑜𝑐𝑎𝑙</m:t>
                    </m:r>
                    <m:r>
                      <a:rPr lang="en-US" sz="1200" i="1">
                        <a:latin typeface="Cambria Math" panose="02040503050406030204" pitchFamily="18" charset="0"/>
                      </a:rPr>
                      <m:t> </m:t>
                    </m:r>
                    <m:r>
                      <a:rPr lang="en-US" sz="1200" i="1">
                        <a:latin typeface="Cambria Math" panose="02040503050406030204" pitchFamily="18" charset="0"/>
                      </a:rPr>
                      <m:t>𝑎𝑛𝑐𝑒𝑠𝑡𝑟𝑦</m:t>
                    </m:r>
                    <m:r>
                      <a:rPr lang="en-US" sz="1200" i="1">
                        <a:latin typeface="Cambria Math" panose="02040503050406030204" pitchFamily="18" charset="0"/>
                      </a:rPr>
                      <m:t> </m:t>
                    </m:r>
                    <m:r>
                      <a:rPr lang="en-US" sz="1200" b="0" i="1" smtClean="0">
                        <a:latin typeface="Cambria Math" panose="02040503050406030204" pitchFamily="18" charset="0"/>
                      </a:rPr>
                      <m:t>𝑟𝑒𝑙𝑎𝑡𝑒𝑑</m:t>
                    </m:r>
                    <m:r>
                      <a:rPr lang="en-US" sz="1200" b="0" i="1" smtClean="0">
                        <a:latin typeface="Cambria Math" panose="02040503050406030204" pitchFamily="18" charset="0"/>
                      </a:rPr>
                      <m:t> </m:t>
                    </m:r>
                    <m:r>
                      <a:rPr lang="en-US" sz="1200" b="0" i="1" smtClean="0">
                        <a:latin typeface="Cambria Math" panose="02040503050406030204" pitchFamily="18" charset="0"/>
                      </a:rPr>
                      <m:t>𝑒𝑠𝑡𝑖𝑚𝑎𝑡𝑒𝑠</m:t>
                    </m:r>
                    <m:r>
                      <a:rPr lang="en-US" sz="1200" b="0" i="1" smtClean="0">
                        <a:latin typeface="Cambria Math" panose="02040503050406030204" pitchFamily="18" charset="0"/>
                      </a:rPr>
                      <m:t>, </m:t>
                    </m:r>
                    <m:r>
                      <a:rPr lang="en-US" sz="1200" b="0" i="1" smtClean="0">
                        <a:latin typeface="Cambria Math" panose="02040503050406030204" pitchFamily="18" charset="0"/>
                      </a:rPr>
                      <m:t>𝑒</m:t>
                    </m:r>
                    <m:r>
                      <a:rPr lang="en-US" sz="1200" b="0" i="1" smtClean="0">
                        <a:latin typeface="Cambria Math" panose="02040503050406030204" pitchFamily="18" charset="0"/>
                      </a:rPr>
                      <m:t>.</m:t>
                    </m:r>
                    <m:r>
                      <a:rPr lang="en-US" sz="1200" b="0" i="1" smtClean="0">
                        <a:latin typeface="Cambria Math" panose="02040503050406030204" pitchFamily="18" charset="0"/>
                      </a:rPr>
                      <m:t>𝑔</m:t>
                    </m:r>
                    <m:r>
                      <a:rPr lang="en-US" sz="1200" b="0" i="1" smtClean="0">
                        <a:latin typeface="Cambria Math" panose="02040503050406030204" pitchFamily="18" charset="0"/>
                      </a:rPr>
                      <m:t>. </m:t>
                    </m:r>
                    <m:r>
                      <a:rPr lang="en-US" sz="1200" b="0" i="1" smtClean="0">
                        <a:latin typeface="Cambria Math" panose="02040503050406030204" pitchFamily="18" charset="0"/>
                      </a:rPr>
                      <m:t>𝑔𝑙𝑜𝑏𝑎𝑙</m:t>
                    </m:r>
                    <m:r>
                      <a:rPr lang="en-US" sz="1200" b="0" i="1" smtClean="0">
                        <a:latin typeface="Cambria Math" panose="02040503050406030204" pitchFamily="18" charset="0"/>
                      </a:rPr>
                      <m:t> </m:t>
                    </m:r>
                    <m:r>
                      <a:rPr lang="en-US" sz="1200" b="0" i="1" smtClean="0">
                        <a:latin typeface="Cambria Math" panose="02040503050406030204" pitchFamily="18" charset="0"/>
                      </a:rPr>
                      <m:t>𝑃𝐶𝑠</m:t>
                    </m:r>
                  </m:oMath>
                </a14:m>
                <a:r>
                  <a:rPr lang="en-US" sz="1200" i="1" dirty="0"/>
                  <a:t> </a:t>
                </a:r>
              </a:p>
            </p:txBody>
          </p:sp>
        </mc:Choice>
        <mc:Fallback xmlns="">
          <p:sp>
            <p:nvSpPr>
              <p:cNvPr id="8" name="TextBox 7">
                <a:extLst>
                  <a:ext uri="{FF2B5EF4-FFF2-40B4-BE49-F238E27FC236}">
                    <a16:creationId xmlns:a16="http://schemas.microsoft.com/office/drawing/2014/main" id="{FFFA7E66-AB98-DB1F-D124-C3659606E63F}"/>
                  </a:ext>
                </a:extLst>
              </p:cNvPr>
              <p:cNvSpPr txBox="1">
                <a:spLocks noRot="1" noChangeAspect="1" noMove="1" noResize="1" noEditPoints="1" noAdjustHandles="1" noChangeArrowheads="1" noChangeShapeType="1" noTextEdit="1"/>
              </p:cNvSpPr>
              <p:nvPr/>
            </p:nvSpPr>
            <p:spPr>
              <a:xfrm>
                <a:off x="635076" y="6362373"/>
                <a:ext cx="11149494" cy="478272"/>
              </a:xfrm>
              <a:prstGeom prst="rect">
                <a:avLst/>
              </a:prstGeom>
              <a:blipFill>
                <a:blip r:embed="rId5"/>
                <a:stretch>
                  <a:fillRect b="-2632"/>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2AC95C41-8B07-A6A0-9CFA-2DD09C4F974B}"/>
              </a:ext>
            </a:extLst>
          </p:cNvPr>
          <p:cNvCxnSpPr>
            <a:cxnSpLocks/>
          </p:cNvCxnSpPr>
          <p:nvPr/>
        </p:nvCxnSpPr>
        <p:spPr>
          <a:xfrm>
            <a:off x="447174" y="6362373"/>
            <a:ext cx="11297653" cy="0"/>
          </a:xfrm>
          <a:prstGeom prst="line">
            <a:avLst/>
          </a:prstGeom>
          <a:ln w="9525"/>
        </p:spPr>
        <p:style>
          <a:lnRef idx="1">
            <a:schemeClr val="dk1"/>
          </a:lnRef>
          <a:fillRef idx="0">
            <a:schemeClr val="dk1"/>
          </a:fillRef>
          <a:effectRef idx="0">
            <a:schemeClr val="dk1"/>
          </a:effectRef>
          <a:fontRef idx="minor">
            <a:schemeClr val="tx1"/>
          </a:fontRef>
        </p:style>
      </p:cxnSp>
      <p:grpSp>
        <p:nvGrpSpPr>
          <p:cNvPr id="24" name="Group 23">
            <a:extLst>
              <a:ext uri="{FF2B5EF4-FFF2-40B4-BE49-F238E27FC236}">
                <a16:creationId xmlns:a16="http://schemas.microsoft.com/office/drawing/2014/main" id="{4532DC51-84F3-DCDD-D50B-94FF17D4FA0C}"/>
              </a:ext>
            </a:extLst>
          </p:cNvPr>
          <p:cNvGrpSpPr/>
          <p:nvPr/>
        </p:nvGrpSpPr>
        <p:grpSpPr>
          <a:xfrm>
            <a:off x="640564" y="1332621"/>
            <a:ext cx="10910872" cy="2456004"/>
            <a:chOff x="551645" y="1332621"/>
            <a:chExt cx="10910872" cy="2456004"/>
          </a:xfrm>
        </p:grpSpPr>
        <p:cxnSp>
          <p:nvCxnSpPr>
            <p:cNvPr id="32" name="Straight Arrow Connector 31">
              <a:extLst>
                <a:ext uri="{FF2B5EF4-FFF2-40B4-BE49-F238E27FC236}">
                  <a16:creationId xmlns:a16="http://schemas.microsoft.com/office/drawing/2014/main" id="{9C8C636A-C138-F164-6A6D-8896657D6A51}"/>
                </a:ext>
              </a:extLst>
            </p:cNvPr>
            <p:cNvCxnSpPr>
              <a:cxnSpLocks/>
              <a:stCxn id="34" idx="0"/>
            </p:cNvCxnSpPr>
            <p:nvPr/>
          </p:nvCxnSpPr>
          <p:spPr>
            <a:xfrm flipV="1">
              <a:off x="1351465" y="1667662"/>
              <a:ext cx="0" cy="1289966"/>
            </a:xfrm>
            <a:prstGeom prst="straightConnector1">
              <a:avLst/>
            </a:prstGeom>
            <a:ln>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1D3A74AC-EECC-BB1B-8861-838DC8AA259F}"/>
                </a:ext>
              </a:extLst>
            </p:cNvPr>
            <p:cNvCxnSpPr>
              <a:cxnSpLocks/>
              <a:stCxn id="36" idx="0"/>
            </p:cNvCxnSpPr>
            <p:nvPr/>
          </p:nvCxnSpPr>
          <p:spPr>
            <a:xfrm flipV="1">
              <a:off x="3548759" y="1656678"/>
              <a:ext cx="0" cy="1289966"/>
            </a:xfrm>
            <a:prstGeom prst="straightConnector1">
              <a:avLst/>
            </a:prstGeom>
            <a:ln>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D41F3E8A-D951-0C33-6FA7-7DC52B30B80E}"/>
                </a:ext>
              </a:extLst>
            </p:cNvPr>
            <p:cNvCxnSpPr>
              <a:cxnSpLocks/>
            </p:cNvCxnSpPr>
            <p:nvPr/>
          </p:nvCxnSpPr>
          <p:spPr>
            <a:xfrm flipV="1">
              <a:off x="5654912" y="1655531"/>
              <a:ext cx="0" cy="1280160"/>
            </a:xfrm>
            <a:prstGeom prst="straightConnector1">
              <a:avLst/>
            </a:prstGeom>
            <a:ln>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7F1383B-5B90-7157-282B-64673C800271}"/>
                </a:ext>
              </a:extLst>
            </p:cNvPr>
            <p:cNvCxnSpPr>
              <a:cxnSpLocks/>
            </p:cNvCxnSpPr>
            <p:nvPr/>
          </p:nvCxnSpPr>
          <p:spPr>
            <a:xfrm flipV="1">
              <a:off x="10442195" y="1656163"/>
              <a:ext cx="0" cy="1280160"/>
            </a:xfrm>
            <a:prstGeom prst="straightConnector1">
              <a:avLst/>
            </a:prstGeom>
            <a:ln>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6BEF7E74-0C33-C256-AF16-BC7AF3D4E4A0}"/>
                </a:ext>
              </a:extLst>
            </p:cNvPr>
            <p:cNvCxnSpPr>
              <a:cxnSpLocks/>
            </p:cNvCxnSpPr>
            <p:nvPr/>
          </p:nvCxnSpPr>
          <p:spPr>
            <a:xfrm flipV="1">
              <a:off x="9124763" y="1656163"/>
              <a:ext cx="0" cy="1280160"/>
            </a:xfrm>
            <a:prstGeom prst="straightConnector1">
              <a:avLst/>
            </a:prstGeom>
            <a:ln>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F614E14B-7445-57E3-7B7D-9B96DD545B51}"/>
                </a:ext>
              </a:extLst>
            </p:cNvPr>
            <p:cNvCxnSpPr>
              <a:cxnSpLocks/>
            </p:cNvCxnSpPr>
            <p:nvPr/>
          </p:nvCxnSpPr>
          <p:spPr>
            <a:xfrm flipV="1">
              <a:off x="7664045" y="1655531"/>
              <a:ext cx="0" cy="1280160"/>
            </a:xfrm>
            <a:prstGeom prst="straightConnector1">
              <a:avLst/>
            </a:prstGeom>
            <a:ln>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DE5334A9-CC5B-F548-B5E0-066E92004DA9}"/>
                </a:ext>
              </a:extLst>
            </p:cNvPr>
            <p:cNvCxnSpPr>
              <a:cxnSpLocks/>
            </p:cNvCxnSpPr>
            <p:nvPr/>
          </p:nvCxnSpPr>
          <p:spPr>
            <a:xfrm flipV="1">
              <a:off x="7005743" y="1652424"/>
              <a:ext cx="0" cy="1280160"/>
            </a:xfrm>
            <a:prstGeom prst="straightConnector1">
              <a:avLst/>
            </a:prstGeom>
            <a:ln>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62" name="Ink 61">
                  <a:extLst>
                    <a:ext uri="{FF2B5EF4-FFF2-40B4-BE49-F238E27FC236}">
                      <a16:creationId xmlns:a16="http://schemas.microsoft.com/office/drawing/2014/main" id="{1112522D-0C91-8197-FBE2-D7FCA8274DD1}"/>
                    </a:ext>
                  </a:extLst>
                </p14:cNvPr>
                <p14:cNvContentPartPr/>
                <p14:nvPr/>
              </p14:nvContentPartPr>
              <p14:xfrm>
                <a:off x="5312425" y="2636782"/>
                <a:ext cx="360" cy="4680"/>
              </p14:xfrm>
            </p:contentPart>
          </mc:Choice>
          <mc:Fallback xmlns="">
            <p:pic>
              <p:nvPicPr>
                <p:cNvPr id="62" name="Ink 61">
                  <a:extLst>
                    <a:ext uri="{FF2B5EF4-FFF2-40B4-BE49-F238E27FC236}">
                      <a16:creationId xmlns:a16="http://schemas.microsoft.com/office/drawing/2014/main" id="{1112522D-0C91-8197-FBE2-D7FCA8274DD1}"/>
                    </a:ext>
                  </a:extLst>
                </p:cNvPr>
                <p:cNvPicPr/>
                <p:nvPr/>
              </p:nvPicPr>
              <p:blipFill>
                <a:blip r:embed="rId7"/>
                <a:stretch>
                  <a:fillRect/>
                </a:stretch>
              </p:blipFill>
              <p:spPr>
                <a:xfrm>
                  <a:off x="5303425" y="2627782"/>
                  <a:ext cx="18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3" name="Ink 62">
                  <a:extLst>
                    <a:ext uri="{FF2B5EF4-FFF2-40B4-BE49-F238E27FC236}">
                      <a16:creationId xmlns:a16="http://schemas.microsoft.com/office/drawing/2014/main" id="{8F80B454-ACCB-DBC5-F1E2-F3311B2CC51F}"/>
                    </a:ext>
                  </a:extLst>
                </p14:cNvPr>
                <p14:cNvContentPartPr/>
                <p14:nvPr/>
              </p14:nvContentPartPr>
              <p14:xfrm>
                <a:off x="1119145" y="1667662"/>
                <a:ext cx="360" cy="360"/>
              </p14:xfrm>
            </p:contentPart>
          </mc:Choice>
          <mc:Fallback xmlns="">
            <p:pic>
              <p:nvPicPr>
                <p:cNvPr id="63" name="Ink 62">
                  <a:extLst>
                    <a:ext uri="{FF2B5EF4-FFF2-40B4-BE49-F238E27FC236}">
                      <a16:creationId xmlns:a16="http://schemas.microsoft.com/office/drawing/2014/main" id="{8F80B454-ACCB-DBC5-F1E2-F3311B2CC51F}"/>
                    </a:ext>
                  </a:extLst>
                </p:cNvPr>
                <p:cNvPicPr/>
                <p:nvPr/>
              </p:nvPicPr>
              <p:blipFill>
                <a:blip r:embed="rId9"/>
                <a:stretch>
                  <a:fillRect/>
                </a:stretch>
              </p:blipFill>
              <p:spPr>
                <a:xfrm>
                  <a:off x="1110145" y="1658662"/>
                  <a:ext cx="18000" cy="18000"/>
                </a:xfrm>
                <a:prstGeom prst="rect">
                  <a:avLst/>
                </a:prstGeom>
              </p:spPr>
            </p:pic>
          </mc:Fallback>
        </mc:AlternateContent>
        <p:cxnSp>
          <p:nvCxnSpPr>
            <p:cNvPr id="6" name="Straight Arrow Connector 5">
              <a:extLst>
                <a:ext uri="{FF2B5EF4-FFF2-40B4-BE49-F238E27FC236}">
                  <a16:creationId xmlns:a16="http://schemas.microsoft.com/office/drawing/2014/main" id="{942BCBDA-B4D8-6057-39DC-519D6A3241AF}"/>
                </a:ext>
              </a:extLst>
            </p:cNvPr>
            <p:cNvCxnSpPr/>
            <p:nvPr/>
          </p:nvCxnSpPr>
          <p:spPr>
            <a:xfrm>
              <a:off x="794027" y="1667662"/>
              <a:ext cx="4572000"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577A7EAD-8CFF-272D-744B-0273F7B8D33C}"/>
                </a:ext>
              </a:extLst>
            </p:cNvPr>
            <p:cNvCxnSpPr/>
            <p:nvPr/>
          </p:nvCxnSpPr>
          <p:spPr>
            <a:xfrm>
              <a:off x="5312425" y="1667662"/>
              <a:ext cx="5486400"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FF23AA3-F2F1-6DD7-8BB8-1A3C9649BB7C}"/>
                </a:ext>
              </a:extLst>
            </p:cNvPr>
            <p:cNvCxnSpPr>
              <a:cxnSpLocks/>
            </p:cNvCxnSpPr>
            <p:nvPr/>
          </p:nvCxnSpPr>
          <p:spPr>
            <a:xfrm>
              <a:off x="5357395" y="1640395"/>
              <a:ext cx="0" cy="1054832"/>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F1F5FB1C-0720-BCC8-5EA8-CE4276A11EA6}"/>
                </a:ext>
              </a:extLst>
            </p:cNvPr>
            <p:cNvCxnSpPr/>
            <p:nvPr/>
          </p:nvCxnSpPr>
          <p:spPr>
            <a:xfrm>
              <a:off x="794027" y="2029925"/>
              <a:ext cx="4572000"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B73E2AC5-7D55-CFDC-B0F8-D4F2CC02689B}"/>
                </a:ext>
              </a:extLst>
            </p:cNvPr>
            <p:cNvSpPr/>
            <p:nvPr/>
          </p:nvSpPr>
          <p:spPr>
            <a:xfrm>
              <a:off x="1992347" y="1761287"/>
              <a:ext cx="2445395" cy="584775"/>
            </a:xfrm>
            <a:prstGeom prst="rect">
              <a:avLst/>
            </a:prstGeom>
            <a:solidFill>
              <a:schemeClr val="bg1"/>
            </a:solidFill>
          </p:spPr>
          <p:txBody>
            <a:bodyPr wrap="square">
              <a:spAutoFit/>
            </a:bodyPr>
            <a:lstStyle/>
            <a:p>
              <a:pPr algn="ctr"/>
              <a:r>
                <a:rPr lang="en-US" sz="1600" dirty="0"/>
                <a:t>Adjusting variation in global population structure</a:t>
              </a:r>
            </a:p>
          </p:txBody>
        </p:sp>
        <p:cxnSp>
          <p:nvCxnSpPr>
            <p:cNvPr id="17" name="Straight Connector 16">
              <a:extLst>
                <a:ext uri="{FF2B5EF4-FFF2-40B4-BE49-F238E27FC236}">
                  <a16:creationId xmlns:a16="http://schemas.microsoft.com/office/drawing/2014/main" id="{BB901525-32CB-1E41-548D-BFAF10018424}"/>
                </a:ext>
              </a:extLst>
            </p:cNvPr>
            <p:cNvCxnSpPr>
              <a:cxnSpLocks/>
            </p:cNvCxnSpPr>
            <p:nvPr/>
          </p:nvCxnSpPr>
          <p:spPr>
            <a:xfrm>
              <a:off x="7014945" y="1640395"/>
              <a:ext cx="0" cy="1054832"/>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0209461-F1BD-67B1-4EBF-4CB1A6214C97}"/>
                </a:ext>
              </a:extLst>
            </p:cNvPr>
            <p:cNvCxnSpPr/>
            <p:nvPr/>
          </p:nvCxnSpPr>
          <p:spPr>
            <a:xfrm>
              <a:off x="5357395" y="2029925"/>
              <a:ext cx="5486400"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3CA127FE-B15E-9E55-10C7-24E13B12B6D3}"/>
                </a:ext>
              </a:extLst>
            </p:cNvPr>
            <p:cNvSpPr/>
            <p:nvPr/>
          </p:nvSpPr>
          <p:spPr>
            <a:xfrm>
              <a:off x="6239229" y="1722833"/>
              <a:ext cx="3632792" cy="584775"/>
            </a:xfrm>
            <a:prstGeom prst="rect">
              <a:avLst/>
            </a:prstGeom>
            <a:solidFill>
              <a:schemeClr val="bg1"/>
            </a:solidFill>
          </p:spPr>
          <p:txBody>
            <a:bodyPr wrap="square">
              <a:spAutoFit/>
            </a:bodyPr>
            <a:lstStyle/>
            <a:p>
              <a:pPr algn="ctr"/>
              <a:r>
                <a:rPr lang="en-US" sz="1600" dirty="0"/>
                <a:t>Adjusting mosaic chromatin effects among admixed population</a:t>
              </a:r>
            </a:p>
          </p:txBody>
        </p:sp>
        <p:cxnSp>
          <p:nvCxnSpPr>
            <p:cNvPr id="16" name="Straight Arrow Connector 15">
              <a:extLst>
                <a:ext uri="{FF2B5EF4-FFF2-40B4-BE49-F238E27FC236}">
                  <a16:creationId xmlns:a16="http://schemas.microsoft.com/office/drawing/2014/main" id="{117782AE-F441-CD71-41F8-A913DD0DEDB2}"/>
                </a:ext>
              </a:extLst>
            </p:cNvPr>
            <p:cNvCxnSpPr/>
            <p:nvPr/>
          </p:nvCxnSpPr>
          <p:spPr>
            <a:xfrm>
              <a:off x="5366027" y="2432900"/>
              <a:ext cx="1648918"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D7BC24C-74A2-6E39-EE83-CE75F4E82A9E}"/>
                </a:ext>
              </a:extLst>
            </p:cNvPr>
            <p:cNvCxnSpPr>
              <a:cxnSpLocks/>
            </p:cNvCxnSpPr>
            <p:nvPr/>
          </p:nvCxnSpPr>
          <p:spPr>
            <a:xfrm>
              <a:off x="7014945" y="2432900"/>
              <a:ext cx="3840480"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8455C020-B5B1-BAF8-27A9-9B6427B21A91}"/>
                </a:ext>
              </a:extLst>
            </p:cNvPr>
            <p:cNvSpPr/>
            <p:nvPr/>
          </p:nvSpPr>
          <p:spPr>
            <a:xfrm>
              <a:off x="5424757" y="2115647"/>
              <a:ext cx="1518949" cy="830997"/>
            </a:xfrm>
            <a:prstGeom prst="rect">
              <a:avLst/>
            </a:prstGeom>
            <a:solidFill>
              <a:schemeClr val="bg1"/>
            </a:solidFill>
          </p:spPr>
          <p:txBody>
            <a:bodyPr wrap="square">
              <a:spAutoFit/>
            </a:bodyPr>
            <a:lstStyle/>
            <a:p>
              <a:pPr algn="ctr"/>
              <a:r>
                <a:rPr lang="en-US" sz="1600" dirty="0"/>
                <a:t>Proxy local ancestry in flanking regions</a:t>
              </a:r>
            </a:p>
          </p:txBody>
        </p:sp>
        <p:sp>
          <p:nvSpPr>
            <p:cNvPr id="26" name="Rectangle 25">
              <a:extLst>
                <a:ext uri="{FF2B5EF4-FFF2-40B4-BE49-F238E27FC236}">
                  <a16:creationId xmlns:a16="http://schemas.microsoft.com/office/drawing/2014/main" id="{14D0C5AC-B68D-8915-CF70-3061C5CEA96E}"/>
                </a:ext>
              </a:extLst>
            </p:cNvPr>
            <p:cNvSpPr/>
            <p:nvPr/>
          </p:nvSpPr>
          <p:spPr>
            <a:xfrm>
              <a:off x="7498421" y="2277172"/>
              <a:ext cx="2768685" cy="338554"/>
            </a:xfrm>
            <a:prstGeom prst="rect">
              <a:avLst/>
            </a:prstGeom>
            <a:solidFill>
              <a:schemeClr val="bg1"/>
            </a:solidFill>
          </p:spPr>
          <p:txBody>
            <a:bodyPr wrap="square">
              <a:spAutoFit/>
            </a:bodyPr>
            <a:lstStyle/>
            <a:p>
              <a:pPr algn="ctr"/>
              <a:r>
                <a:rPr lang="en-US" sz="1600" dirty="0"/>
                <a:t>Real local ancestry estimates</a:t>
              </a:r>
            </a:p>
          </p:txBody>
        </p:sp>
        <p:sp>
          <p:nvSpPr>
            <p:cNvPr id="27" name="TextBox 26">
              <a:extLst>
                <a:ext uri="{FF2B5EF4-FFF2-40B4-BE49-F238E27FC236}">
                  <a16:creationId xmlns:a16="http://schemas.microsoft.com/office/drawing/2014/main" id="{EB64E775-2459-1320-4975-338BA60CB8E4}"/>
                </a:ext>
              </a:extLst>
            </p:cNvPr>
            <p:cNvSpPr txBox="1"/>
            <p:nvPr/>
          </p:nvSpPr>
          <p:spPr>
            <a:xfrm>
              <a:off x="5059877" y="1332621"/>
              <a:ext cx="595035" cy="338554"/>
            </a:xfrm>
            <a:prstGeom prst="rect">
              <a:avLst/>
            </a:prstGeom>
            <a:noFill/>
          </p:spPr>
          <p:txBody>
            <a:bodyPr wrap="none" rtlCol="0">
              <a:spAutoFit/>
            </a:bodyPr>
            <a:lstStyle/>
            <a:p>
              <a:r>
                <a:rPr lang="en-US" sz="1600" dirty="0"/>
                <a:t>2010</a:t>
              </a:r>
            </a:p>
          </p:txBody>
        </p:sp>
        <p:sp>
          <p:nvSpPr>
            <p:cNvPr id="28" name="TextBox 27">
              <a:extLst>
                <a:ext uri="{FF2B5EF4-FFF2-40B4-BE49-F238E27FC236}">
                  <a16:creationId xmlns:a16="http://schemas.microsoft.com/office/drawing/2014/main" id="{1684991E-1F53-9080-0FE0-DE011EDC4DEC}"/>
                </a:ext>
              </a:extLst>
            </p:cNvPr>
            <p:cNvSpPr txBox="1"/>
            <p:nvPr/>
          </p:nvSpPr>
          <p:spPr>
            <a:xfrm>
              <a:off x="6717427" y="1332621"/>
              <a:ext cx="595035" cy="338554"/>
            </a:xfrm>
            <a:prstGeom prst="rect">
              <a:avLst/>
            </a:prstGeom>
            <a:noFill/>
          </p:spPr>
          <p:txBody>
            <a:bodyPr wrap="none" rtlCol="0">
              <a:spAutoFit/>
            </a:bodyPr>
            <a:lstStyle/>
            <a:p>
              <a:r>
                <a:rPr lang="en-US" sz="1600" dirty="0"/>
                <a:t>2013</a:t>
              </a:r>
            </a:p>
          </p:txBody>
        </p:sp>
        <p:sp>
          <p:nvSpPr>
            <p:cNvPr id="34" name="TextBox 33">
              <a:extLst>
                <a:ext uri="{FF2B5EF4-FFF2-40B4-BE49-F238E27FC236}">
                  <a16:creationId xmlns:a16="http://schemas.microsoft.com/office/drawing/2014/main" id="{423B4061-5877-D581-415A-F1D5FA63FA6E}"/>
                </a:ext>
              </a:extLst>
            </p:cNvPr>
            <p:cNvSpPr txBox="1"/>
            <p:nvPr/>
          </p:nvSpPr>
          <p:spPr>
            <a:xfrm>
              <a:off x="729483" y="2957628"/>
              <a:ext cx="1243964" cy="830997"/>
            </a:xfrm>
            <a:prstGeom prst="rect">
              <a:avLst/>
            </a:prstGeom>
            <a:noFill/>
          </p:spPr>
          <p:txBody>
            <a:bodyPr wrap="square" rtlCol="0">
              <a:spAutoFit/>
            </a:bodyPr>
            <a:lstStyle/>
            <a:p>
              <a:pPr algn="ctr"/>
              <a:r>
                <a:rPr lang="en-US" sz="1600" dirty="0"/>
                <a:t>Genome Control (1999)</a:t>
              </a:r>
            </a:p>
          </p:txBody>
        </p:sp>
        <p:sp>
          <p:nvSpPr>
            <p:cNvPr id="36" name="TextBox 35">
              <a:extLst>
                <a:ext uri="{FF2B5EF4-FFF2-40B4-BE49-F238E27FC236}">
                  <a16:creationId xmlns:a16="http://schemas.microsoft.com/office/drawing/2014/main" id="{DBE3F3BA-019A-642C-E2EB-EA1447D1492C}"/>
                </a:ext>
              </a:extLst>
            </p:cNvPr>
            <p:cNvSpPr txBox="1"/>
            <p:nvPr/>
          </p:nvSpPr>
          <p:spPr>
            <a:xfrm>
              <a:off x="2926777" y="2946644"/>
              <a:ext cx="1243964" cy="338554"/>
            </a:xfrm>
            <a:prstGeom prst="rect">
              <a:avLst/>
            </a:prstGeom>
            <a:noFill/>
          </p:spPr>
          <p:txBody>
            <a:bodyPr wrap="square" rtlCol="0">
              <a:spAutoFit/>
            </a:bodyPr>
            <a:lstStyle/>
            <a:p>
              <a:pPr algn="ctr"/>
              <a:r>
                <a:rPr lang="en-US" sz="1600" dirty="0"/>
                <a:t>PCA (2006)</a:t>
              </a:r>
            </a:p>
          </p:txBody>
        </p:sp>
        <p:sp>
          <p:nvSpPr>
            <p:cNvPr id="38" name="TextBox 37">
              <a:extLst>
                <a:ext uri="{FF2B5EF4-FFF2-40B4-BE49-F238E27FC236}">
                  <a16:creationId xmlns:a16="http://schemas.microsoft.com/office/drawing/2014/main" id="{A5E0DADA-D651-F94E-9A7E-009239D16362}"/>
                </a:ext>
              </a:extLst>
            </p:cNvPr>
            <p:cNvSpPr txBox="1"/>
            <p:nvPr/>
          </p:nvSpPr>
          <p:spPr>
            <a:xfrm>
              <a:off x="4902573" y="2903314"/>
              <a:ext cx="1517508" cy="584775"/>
            </a:xfrm>
            <a:prstGeom prst="rect">
              <a:avLst/>
            </a:prstGeom>
            <a:noFill/>
          </p:spPr>
          <p:txBody>
            <a:bodyPr wrap="square" rtlCol="0">
              <a:spAutoFit/>
            </a:bodyPr>
            <a:lstStyle/>
            <a:p>
              <a:pPr algn="ctr"/>
              <a:r>
                <a:rPr lang="en-US" sz="1600" dirty="0"/>
                <a:t>Logistic-local (2011)</a:t>
              </a:r>
            </a:p>
          </p:txBody>
        </p:sp>
        <p:sp>
          <p:nvSpPr>
            <p:cNvPr id="41" name="TextBox 40">
              <a:extLst>
                <a:ext uri="{FF2B5EF4-FFF2-40B4-BE49-F238E27FC236}">
                  <a16:creationId xmlns:a16="http://schemas.microsoft.com/office/drawing/2014/main" id="{5D5A6EBA-0893-8040-3425-6A6CBA1EE4F9}"/>
                </a:ext>
              </a:extLst>
            </p:cNvPr>
            <p:cNvSpPr txBox="1"/>
            <p:nvPr/>
          </p:nvSpPr>
          <p:spPr>
            <a:xfrm>
              <a:off x="9820213" y="2903314"/>
              <a:ext cx="1243964" cy="584775"/>
            </a:xfrm>
            <a:prstGeom prst="rect">
              <a:avLst/>
            </a:prstGeom>
            <a:noFill/>
          </p:spPr>
          <p:txBody>
            <a:bodyPr wrap="square" rtlCol="0">
              <a:spAutoFit/>
            </a:bodyPr>
            <a:lstStyle/>
            <a:p>
              <a:pPr algn="ctr"/>
              <a:r>
                <a:rPr lang="en-US" sz="1600" dirty="0"/>
                <a:t>Tractor (2021)</a:t>
              </a:r>
            </a:p>
          </p:txBody>
        </p:sp>
        <p:sp>
          <p:nvSpPr>
            <p:cNvPr id="43" name="TextBox 42">
              <a:extLst>
                <a:ext uri="{FF2B5EF4-FFF2-40B4-BE49-F238E27FC236}">
                  <a16:creationId xmlns:a16="http://schemas.microsoft.com/office/drawing/2014/main" id="{AE61C24A-3558-2BF5-FE73-0C1F0A695971}"/>
                </a:ext>
              </a:extLst>
            </p:cNvPr>
            <p:cNvSpPr txBox="1"/>
            <p:nvPr/>
          </p:nvSpPr>
          <p:spPr>
            <a:xfrm>
              <a:off x="8502781" y="2903314"/>
              <a:ext cx="1243964" cy="584775"/>
            </a:xfrm>
            <a:prstGeom prst="rect">
              <a:avLst/>
            </a:prstGeom>
            <a:noFill/>
          </p:spPr>
          <p:txBody>
            <a:bodyPr wrap="square" rtlCol="0">
              <a:spAutoFit/>
            </a:bodyPr>
            <a:lstStyle/>
            <a:p>
              <a:pPr algn="ctr"/>
              <a:r>
                <a:rPr lang="en-US" sz="1600" dirty="0"/>
                <a:t>LAAA (2017)</a:t>
              </a:r>
            </a:p>
          </p:txBody>
        </p:sp>
        <p:sp>
          <p:nvSpPr>
            <p:cNvPr id="45" name="TextBox 44">
              <a:extLst>
                <a:ext uri="{FF2B5EF4-FFF2-40B4-BE49-F238E27FC236}">
                  <a16:creationId xmlns:a16="http://schemas.microsoft.com/office/drawing/2014/main" id="{D6BFD788-283E-D6E4-CC67-3F80F63658E9}"/>
                </a:ext>
              </a:extLst>
            </p:cNvPr>
            <p:cNvSpPr txBox="1"/>
            <p:nvPr/>
          </p:nvSpPr>
          <p:spPr>
            <a:xfrm>
              <a:off x="7258958" y="2903798"/>
              <a:ext cx="838734" cy="584775"/>
            </a:xfrm>
            <a:prstGeom prst="rect">
              <a:avLst/>
            </a:prstGeom>
            <a:noFill/>
          </p:spPr>
          <p:txBody>
            <a:bodyPr wrap="square" rtlCol="0">
              <a:spAutoFit/>
            </a:bodyPr>
            <a:lstStyle/>
            <a:p>
              <a:pPr algn="ctr"/>
              <a:r>
                <a:rPr lang="en-US" sz="1600" dirty="0"/>
                <a:t>APA (2014)</a:t>
              </a:r>
            </a:p>
          </p:txBody>
        </p:sp>
        <p:sp>
          <p:nvSpPr>
            <p:cNvPr id="47" name="TextBox 46">
              <a:extLst>
                <a:ext uri="{FF2B5EF4-FFF2-40B4-BE49-F238E27FC236}">
                  <a16:creationId xmlns:a16="http://schemas.microsoft.com/office/drawing/2014/main" id="{81D5009D-01C8-26A1-00F3-14AA3A7A31E9}"/>
                </a:ext>
              </a:extLst>
            </p:cNvPr>
            <p:cNvSpPr txBox="1"/>
            <p:nvPr/>
          </p:nvSpPr>
          <p:spPr>
            <a:xfrm>
              <a:off x="6600656" y="2900691"/>
              <a:ext cx="838734" cy="830997"/>
            </a:xfrm>
            <a:prstGeom prst="rect">
              <a:avLst/>
            </a:prstGeom>
            <a:noFill/>
          </p:spPr>
          <p:txBody>
            <a:bodyPr wrap="square" rtlCol="0">
              <a:spAutoFit/>
            </a:bodyPr>
            <a:lstStyle/>
            <a:p>
              <a:pPr algn="ctr"/>
              <a:r>
                <a:rPr lang="en-US" sz="1600" dirty="0"/>
                <a:t>GAO, LAO (2013)</a:t>
              </a:r>
            </a:p>
          </p:txBody>
        </p:sp>
        <p:sp>
          <p:nvSpPr>
            <p:cNvPr id="48" name="TextBox 47">
              <a:extLst>
                <a:ext uri="{FF2B5EF4-FFF2-40B4-BE49-F238E27FC236}">
                  <a16:creationId xmlns:a16="http://schemas.microsoft.com/office/drawing/2014/main" id="{07163DD1-B502-AC96-6628-458E4BCFAE17}"/>
                </a:ext>
              </a:extLst>
            </p:cNvPr>
            <p:cNvSpPr txBox="1"/>
            <p:nvPr/>
          </p:nvSpPr>
          <p:spPr>
            <a:xfrm>
              <a:off x="10850683" y="1471118"/>
              <a:ext cx="611834" cy="338554"/>
            </a:xfrm>
            <a:prstGeom prst="rect">
              <a:avLst/>
            </a:prstGeom>
            <a:noFill/>
          </p:spPr>
          <p:txBody>
            <a:bodyPr wrap="none" rtlCol="0">
              <a:spAutoFit/>
            </a:bodyPr>
            <a:lstStyle/>
            <a:p>
              <a:r>
                <a:rPr lang="en-US" sz="1600" dirty="0"/>
                <a:t>Time</a:t>
              </a:r>
            </a:p>
          </p:txBody>
        </p:sp>
        <p:sp>
          <p:nvSpPr>
            <p:cNvPr id="22" name="Rectangle 21">
              <a:extLst>
                <a:ext uri="{FF2B5EF4-FFF2-40B4-BE49-F238E27FC236}">
                  <a16:creationId xmlns:a16="http://schemas.microsoft.com/office/drawing/2014/main" id="{1CCD19FA-4451-8BAF-026B-6E10BAC734B9}"/>
                </a:ext>
              </a:extLst>
            </p:cNvPr>
            <p:cNvSpPr/>
            <p:nvPr/>
          </p:nvSpPr>
          <p:spPr>
            <a:xfrm>
              <a:off x="551645" y="2088876"/>
              <a:ext cx="1518949" cy="830997"/>
            </a:xfrm>
            <a:prstGeom prst="rect">
              <a:avLst/>
            </a:prstGeom>
            <a:solidFill>
              <a:schemeClr val="bg1"/>
            </a:solidFill>
          </p:spPr>
          <p:txBody>
            <a:bodyPr wrap="square">
              <a:spAutoFit/>
            </a:bodyPr>
            <a:lstStyle/>
            <a:p>
              <a:pPr algn="ctr"/>
              <a:r>
                <a:rPr lang="en-US" sz="1600" dirty="0"/>
                <a:t>Proxy global  structure in flanking regions</a:t>
              </a:r>
            </a:p>
          </p:txBody>
        </p:sp>
      </p:grpSp>
    </p:spTree>
    <p:extLst>
      <p:ext uri="{BB962C8B-B14F-4D97-AF65-F5344CB8AC3E}">
        <p14:creationId xmlns:p14="http://schemas.microsoft.com/office/powerpoint/2010/main" val="2849399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2410212" cy="584775"/>
          </a:xfrm>
          <a:prstGeom prst="rect">
            <a:avLst/>
          </a:prstGeom>
          <a:noFill/>
        </p:spPr>
        <p:txBody>
          <a:bodyPr wrap="none" rtlCol="0">
            <a:spAutoFit/>
          </a:bodyPr>
          <a:lstStyle/>
          <a:p>
            <a:r>
              <a:rPr lang="en-US" sz="3200" b="1" dirty="0"/>
              <a:t>Introduction</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652F0A-CCC5-BD0C-4DE2-F2002A831F8E}"/>
                  </a:ext>
                </a:extLst>
              </p:cNvPr>
              <p:cNvSpPr txBox="1"/>
              <p:nvPr/>
            </p:nvSpPr>
            <p:spPr>
              <a:xfrm>
                <a:off x="444453" y="998620"/>
                <a:ext cx="5243965" cy="2540567"/>
              </a:xfrm>
              <a:prstGeom prst="rect">
                <a:avLst/>
              </a:prstGeom>
              <a:noFill/>
            </p:spPr>
            <p:txBody>
              <a:bodyPr wrap="square" rtlCol="0">
                <a:spAutoFit/>
              </a:bodyPr>
              <a:lstStyle/>
              <a:p>
                <a:r>
                  <a:rPr lang="en-US" b="1" dirty="0"/>
                  <a:t>Technical challenges</a:t>
                </a:r>
              </a:p>
              <a:p>
                <a:pPr marL="285750" indent="-285750">
                  <a:buFont typeface="Arial" panose="020B0604020202020204" pitchFamily="34" charset="0"/>
                  <a:buChar char="•"/>
                </a:pPr>
                <a:r>
                  <a:rPr lang="en-US" sz="1600" b="1" dirty="0"/>
                  <a:t>Refit null models at local ancestry breakpoints</a:t>
                </a:r>
              </a:p>
              <a:p>
                <a:pPr algn="ct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𝐻</m:t>
                        </m:r>
                      </m:e>
                      <m:sub>
                        <m:r>
                          <a:rPr lang="en-US" sz="1200" b="0" i="1" smtClean="0">
                            <a:latin typeface="Cambria Math" panose="02040503050406030204" pitchFamily="18" charset="0"/>
                          </a:rPr>
                          <m:t>0</m:t>
                        </m:r>
                      </m:sub>
                    </m:sSub>
                    <m:r>
                      <a:rPr lang="en-US" sz="1200" b="0" i="1" smtClean="0">
                        <a:latin typeface="Cambria Math" panose="02040503050406030204" pitchFamily="18" charset="0"/>
                      </a:rPr>
                      <m:t>:</m:t>
                    </m:r>
                    <m:r>
                      <a:rPr lang="en-US" sz="1200" b="0" i="1" smtClean="0">
                        <a:latin typeface="Cambria Math" panose="02040503050406030204" pitchFamily="18" charset="0"/>
                      </a:rPr>
                      <m:t>𝐸</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𝑌</m:t>
                        </m:r>
                      </m:e>
                    </m:d>
                    <m:r>
                      <a:rPr lang="en-US" sz="1200" b="0" i="1" smtClean="0">
                        <a:latin typeface="Cambria Math" panose="02040503050406030204" pitchFamily="18" charset="0"/>
                      </a:rPr>
                      <m:t>/</m:t>
                    </m:r>
                    <m:r>
                      <a:rPr lang="en-US" sz="1200" b="0" i="1" smtClean="0">
                        <a:latin typeface="Cambria Math" panose="02040503050406030204" pitchFamily="18" charset="0"/>
                      </a:rPr>
                      <m:t>𝑙𝑜𝑔𝑖𝑡</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𝐸</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𝑌</m:t>
                            </m:r>
                          </m:e>
                        </m:d>
                      </m:e>
                    </m:d>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𝛼</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𝐶</m:t>
                    </m:r>
                    <m:r>
                      <a:rPr lang="en-US" sz="1200" b="0" i="1" smtClean="0">
                        <a:latin typeface="Cambria Math" panose="02040503050406030204" pitchFamily="18" charset="0"/>
                      </a:rPr>
                      <m:t>+</m:t>
                    </m:r>
                    <m:r>
                      <a:rPr lang="en-US" sz="1200" b="0" i="1" smtClean="0">
                        <a:latin typeface="Cambria Math" panose="02040503050406030204" pitchFamily="18" charset="0"/>
                      </a:rPr>
                      <m:t>𝛾</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𝑙</m:t>
                        </m:r>
                      </m:sub>
                    </m:sSub>
                  </m:oMath>
                </a14:m>
                <a:r>
                  <a:rPr lang="en-US" sz="1200" dirty="0"/>
                  <a:t> </a:t>
                </a:r>
              </a:p>
              <a:p>
                <a:pPr algn="ct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𝐻</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r>
                      <a:rPr lang="en-US" sz="1200" b="0" i="1" smtClean="0">
                        <a:latin typeface="Cambria Math" panose="02040503050406030204" pitchFamily="18" charset="0"/>
                      </a:rPr>
                      <m:t>𝐸</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𝑌</m:t>
                        </m:r>
                      </m:e>
                    </m:d>
                    <m:r>
                      <a:rPr lang="en-US" sz="1200" b="0" i="1" smtClean="0">
                        <a:latin typeface="Cambria Math" panose="02040503050406030204" pitchFamily="18" charset="0"/>
                      </a:rPr>
                      <m:t>/</m:t>
                    </m:r>
                    <m:r>
                      <a:rPr lang="en-US" sz="1200" b="0" i="1" smtClean="0">
                        <a:latin typeface="Cambria Math" panose="02040503050406030204" pitchFamily="18" charset="0"/>
                      </a:rPr>
                      <m:t>𝑙𝑜𝑔𝑖𝑡</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𝐸</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𝑌</m:t>
                            </m:r>
                          </m:e>
                        </m:d>
                      </m:e>
                    </m:d>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𝛼</m:t>
                        </m:r>
                      </m:e>
                      <m:sub>
                        <m:r>
                          <a:rPr lang="en-US" sz="1200" b="0" i="1" smtClean="0">
                            <a:latin typeface="Cambria Math" panose="02040503050406030204" pitchFamily="18" charset="0"/>
                          </a:rPr>
                          <m:t>𝐶</m:t>
                        </m:r>
                      </m:sub>
                    </m:sSub>
                    <m:r>
                      <a:rPr lang="en-US" sz="1200" b="0" i="1" smtClean="0">
                        <a:latin typeface="Cambria Math" panose="02040503050406030204" pitchFamily="18" charset="0"/>
                      </a:rPr>
                      <m:t>𝐶</m:t>
                    </m:r>
                    <m:r>
                      <a:rPr lang="en-US" sz="1200" b="0" i="1" smtClean="0">
                        <a:latin typeface="Cambria Math" panose="02040503050406030204" pitchFamily="18" charset="0"/>
                      </a:rPr>
                      <m:t>+</m:t>
                    </m:r>
                    <m:r>
                      <a:rPr lang="en-US" sz="1200" b="0" i="1" smtClean="0">
                        <a:latin typeface="Cambria Math" panose="02040503050406030204" pitchFamily="18" charset="0"/>
                      </a:rPr>
                      <m:t>𝛽</m:t>
                    </m:r>
                    <m:r>
                      <a:rPr lang="en-US" sz="1200" b="0" i="1" smtClean="0">
                        <a:latin typeface="Cambria Math" panose="02040503050406030204" pitchFamily="18" charset="0"/>
                      </a:rPr>
                      <m:t>𝐺</m:t>
                    </m:r>
                    <m:r>
                      <a:rPr lang="en-US" sz="1200" b="0" i="1" smtClean="0">
                        <a:latin typeface="Cambria Math" panose="02040503050406030204" pitchFamily="18" charset="0"/>
                      </a:rPr>
                      <m:t>+</m:t>
                    </m:r>
                    <m:r>
                      <a:rPr lang="en-US" sz="1200" b="0" i="1" smtClean="0">
                        <a:latin typeface="Cambria Math" panose="02040503050406030204" pitchFamily="18" charset="0"/>
                      </a:rPr>
                      <m:t>𝛾</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𝑙</m:t>
                        </m:r>
                      </m:sub>
                    </m:sSub>
                  </m:oMath>
                </a14:m>
                <a:r>
                  <a:rPr lang="en-US" sz="1200" dirty="0"/>
                  <a:t> </a:t>
                </a:r>
              </a:p>
              <a:p>
                <a:r>
                  <a:rPr lang="en-US" b="1" dirty="0"/>
                  <a:t>Summary of existing methods</a:t>
                </a:r>
              </a:p>
              <a:p>
                <a:pPr marL="285750" indent="-285750">
                  <a:buFont typeface="Arial" panose="020B0604020202020204" pitchFamily="34" charset="0"/>
                  <a:buChar char="•"/>
                </a:pPr>
                <a:r>
                  <a:rPr lang="en-US" sz="1600" dirty="0"/>
                  <a:t>Produce ancestry-specific results</a:t>
                </a:r>
              </a:p>
              <a:p>
                <a:pPr marL="285750" indent="-285750">
                  <a:buFont typeface="Arial" panose="020B0604020202020204" pitchFamily="34" charset="0"/>
                  <a:buChar char="•"/>
                </a:pPr>
                <a:r>
                  <a:rPr lang="en-US" sz="1600" dirty="0"/>
                  <a:t>Discrete local ancestry assignment</a:t>
                </a:r>
              </a:p>
              <a:p>
                <a:pPr marL="742950" lvl="1" indent="-285750">
                  <a:buFont typeface="Arial" panose="020B0604020202020204" pitchFamily="34" charset="0"/>
                  <a:buChar char="•"/>
                </a:pPr>
                <a:r>
                  <a:rPr lang="en-US" sz="1600" dirty="0"/>
                  <a:t>May not correspond to genetic background</a:t>
                </a:r>
              </a:p>
              <a:p>
                <a:pPr marL="742950" lvl="1" indent="-285750">
                  <a:buFont typeface="Arial" panose="020B0604020202020204" pitchFamily="34" charset="0"/>
                  <a:buChar char="•"/>
                </a:pPr>
                <a:r>
                  <a:rPr lang="en-US" sz="1600" dirty="0"/>
                  <a:t>Highly influenced by LAI qualities</a:t>
                </a:r>
              </a:p>
              <a:p>
                <a:pPr marL="742950" lvl="1" indent="-285750">
                  <a:buFont typeface="Arial" panose="020B0604020202020204" pitchFamily="34" charset="0"/>
                  <a:buChar char="•"/>
                </a:pPr>
                <a:r>
                  <a:rPr lang="en-US" sz="1600" dirty="0"/>
                  <a:t>Overfitting risks and computational burden</a:t>
                </a:r>
              </a:p>
            </p:txBody>
          </p:sp>
        </mc:Choice>
        <mc:Fallback xmlns="">
          <p:sp>
            <p:nvSpPr>
              <p:cNvPr id="22" name="TextBox 21">
                <a:extLst>
                  <a:ext uri="{FF2B5EF4-FFF2-40B4-BE49-F238E27FC236}">
                    <a16:creationId xmlns:a16="http://schemas.microsoft.com/office/drawing/2014/main" id="{0C652F0A-CCC5-BD0C-4DE2-F2002A831F8E}"/>
                  </a:ext>
                </a:extLst>
              </p:cNvPr>
              <p:cNvSpPr txBox="1">
                <a:spLocks noRot="1" noChangeAspect="1" noMove="1" noResize="1" noEditPoints="1" noAdjustHandles="1" noChangeArrowheads="1" noChangeShapeType="1" noTextEdit="1"/>
              </p:cNvSpPr>
              <p:nvPr/>
            </p:nvSpPr>
            <p:spPr>
              <a:xfrm>
                <a:off x="444453" y="998620"/>
                <a:ext cx="5243965" cy="2540567"/>
              </a:xfrm>
              <a:prstGeom prst="rect">
                <a:avLst/>
              </a:prstGeom>
              <a:blipFill>
                <a:blip r:embed="rId3"/>
                <a:stretch>
                  <a:fillRect l="-1211" t="-995" b="-2488"/>
                </a:stretch>
              </a:blipFill>
            </p:spPr>
            <p:txBody>
              <a:bodyPr/>
              <a:lstStyle/>
              <a:p>
                <a:r>
                  <a:rPr lang="en-US">
                    <a:noFill/>
                  </a:rPr>
                  <a:t> </a:t>
                </a:r>
              </a:p>
            </p:txBody>
          </p:sp>
        </mc:Fallback>
      </mc:AlternateContent>
      <p:sp>
        <p:nvSpPr>
          <p:cNvPr id="29" name="Slide Number Placeholder 28">
            <a:extLst>
              <a:ext uri="{FF2B5EF4-FFF2-40B4-BE49-F238E27FC236}">
                <a16:creationId xmlns:a16="http://schemas.microsoft.com/office/drawing/2014/main" id="{1D027784-A23D-42BB-8677-EDFE274A255A}"/>
              </a:ext>
            </a:extLst>
          </p:cNvPr>
          <p:cNvSpPr>
            <a:spLocks noGrp="1"/>
          </p:cNvSpPr>
          <p:nvPr>
            <p:ph type="sldNum" sz="quarter" idx="12"/>
          </p:nvPr>
        </p:nvSpPr>
        <p:spPr/>
        <p:txBody>
          <a:bodyPr/>
          <a:lstStyle/>
          <a:p>
            <a:fld id="{6C2A8267-FE4D-664B-B243-EB3CC96C58DA}" type="slidenum">
              <a:rPr lang="en-US" smtClean="0"/>
              <a:t>7</a:t>
            </a:fld>
            <a:endParaRPr lang="en-US" dirty="0"/>
          </a:p>
        </p:txBody>
      </p:sp>
      <mc:AlternateContent xmlns:mc="http://schemas.openxmlformats.org/markup-compatibility/2006" xmlns:p14="http://schemas.microsoft.com/office/powerpoint/2010/main">
        <mc:Choice Requires="p14">
          <p:contentPart p14:bwMode="auto" r:id="rId4">
            <p14:nvContentPartPr>
              <p14:cNvPr id="62" name="Ink 61">
                <a:extLst>
                  <a:ext uri="{FF2B5EF4-FFF2-40B4-BE49-F238E27FC236}">
                    <a16:creationId xmlns:a16="http://schemas.microsoft.com/office/drawing/2014/main" id="{1112522D-0C91-8197-FBE2-D7FCA8274DD1}"/>
                  </a:ext>
                </a:extLst>
              </p14:cNvPr>
              <p14:cNvContentPartPr/>
              <p14:nvPr/>
            </p14:nvContentPartPr>
            <p14:xfrm>
              <a:off x="5327867" y="3411777"/>
              <a:ext cx="360" cy="4680"/>
            </p14:xfrm>
          </p:contentPart>
        </mc:Choice>
        <mc:Fallback xmlns="">
          <p:pic>
            <p:nvPicPr>
              <p:cNvPr id="62" name="Ink 61">
                <a:extLst>
                  <a:ext uri="{FF2B5EF4-FFF2-40B4-BE49-F238E27FC236}">
                    <a16:creationId xmlns:a16="http://schemas.microsoft.com/office/drawing/2014/main" id="{1112522D-0C91-8197-FBE2-D7FCA8274DD1}"/>
                  </a:ext>
                </a:extLst>
              </p:cNvPr>
              <p:cNvPicPr/>
              <p:nvPr/>
            </p:nvPicPr>
            <p:blipFill>
              <a:blip r:embed="rId5"/>
              <a:stretch>
                <a:fillRect/>
              </a:stretch>
            </p:blipFill>
            <p:spPr>
              <a:xfrm>
                <a:off x="5318867" y="3402777"/>
                <a:ext cx="18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3" name="Ink 62">
                <a:extLst>
                  <a:ext uri="{FF2B5EF4-FFF2-40B4-BE49-F238E27FC236}">
                    <a16:creationId xmlns:a16="http://schemas.microsoft.com/office/drawing/2014/main" id="{8F80B454-ACCB-DBC5-F1E2-F3311B2CC51F}"/>
                  </a:ext>
                </a:extLst>
              </p14:cNvPr>
              <p14:cNvContentPartPr/>
              <p14:nvPr/>
            </p14:nvContentPartPr>
            <p14:xfrm>
              <a:off x="1134587" y="2442657"/>
              <a:ext cx="360" cy="360"/>
            </p14:xfrm>
          </p:contentPart>
        </mc:Choice>
        <mc:Fallback xmlns="">
          <p:pic>
            <p:nvPicPr>
              <p:cNvPr id="63" name="Ink 62">
                <a:extLst>
                  <a:ext uri="{FF2B5EF4-FFF2-40B4-BE49-F238E27FC236}">
                    <a16:creationId xmlns:a16="http://schemas.microsoft.com/office/drawing/2014/main" id="{8F80B454-ACCB-DBC5-F1E2-F3311B2CC51F}"/>
                  </a:ext>
                </a:extLst>
              </p:cNvPr>
              <p:cNvPicPr/>
              <p:nvPr/>
            </p:nvPicPr>
            <p:blipFill>
              <a:blip r:embed="rId7"/>
              <a:stretch>
                <a:fillRect/>
              </a:stretch>
            </p:blipFill>
            <p:spPr>
              <a:xfrm>
                <a:off x="1125587" y="2433657"/>
                <a:ext cx="18000" cy="18000"/>
              </a:xfrm>
              <a:prstGeom prst="rect">
                <a:avLst/>
              </a:prstGeom>
            </p:spPr>
          </p:pic>
        </mc:Fallback>
      </mc:AlternateContent>
      <p:sp>
        <p:nvSpPr>
          <p:cNvPr id="15" name="TextBox 14">
            <a:extLst>
              <a:ext uri="{FF2B5EF4-FFF2-40B4-BE49-F238E27FC236}">
                <a16:creationId xmlns:a16="http://schemas.microsoft.com/office/drawing/2014/main" id="{B31EA0EA-415F-76D4-D910-9C0F13898BE2}"/>
              </a:ext>
            </a:extLst>
          </p:cNvPr>
          <p:cNvSpPr txBox="1"/>
          <p:nvPr/>
        </p:nvSpPr>
        <p:spPr>
          <a:xfrm>
            <a:off x="6378552" y="998620"/>
            <a:ext cx="5366275" cy="2339102"/>
          </a:xfrm>
          <a:prstGeom prst="rect">
            <a:avLst/>
          </a:prstGeom>
          <a:noFill/>
        </p:spPr>
        <p:txBody>
          <a:bodyPr wrap="square" rtlCol="0">
            <a:spAutoFit/>
          </a:bodyPr>
          <a:lstStyle/>
          <a:p>
            <a:r>
              <a:rPr lang="en-US" b="1" dirty="0"/>
              <a:t>What are we looking for</a:t>
            </a:r>
          </a:p>
          <a:p>
            <a:pPr marL="285750" indent="-285750">
              <a:buFont typeface="Arial" panose="020B0604020202020204" pitchFamily="34" charset="0"/>
              <a:buChar char="•"/>
            </a:pPr>
            <a:r>
              <a:rPr lang="en-US" sz="1600" dirty="0"/>
              <a:t>Statistical framework that circumvents refitting null models</a:t>
            </a:r>
          </a:p>
          <a:p>
            <a:pPr marL="285750" indent="-285750">
              <a:buFont typeface="Arial" panose="020B0604020202020204" pitchFamily="34" charset="0"/>
              <a:buChar char="•"/>
            </a:pPr>
            <a:r>
              <a:rPr lang="en-US" sz="1600" dirty="0"/>
              <a:t>Approaches to comprehensively control population stratification impacts</a:t>
            </a:r>
          </a:p>
          <a:p>
            <a:pPr marL="285750" indent="-285750">
              <a:buFont typeface="Arial" panose="020B0604020202020204" pitchFamily="34" charset="0"/>
              <a:buChar char="•"/>
            </a:pPr>
            <a:r>
              <a:rPr lang="en-US" sz="1600" dirty="0"/>
              <a:t>Aggregated measurement</a:t>
            </a:r>
          </a:p>
          <a:p>
            <a:pPr marL="742950" lvl="1" indent="-285750">
              <a:buFont typeface="Arial" panose="020B0604020202020204" pitchFamily="34" charset="0"/>
              <a:buChar char="•"/>
            </a:pPr>
            <a:r>
              <a:rPr lang="en-US" sz="1600" dirty="0"/>
              <a:t>Truly reflect relationship between global and local ancestry</a:t>
            </a:r>
          </a:p>
          <a:p>
            <a:pPr marL="742950" lvl="1" indent="-285750">
              <a:buFont typeface="Arial" panose="020B0604020202020204" pitchFamily="34" charset="0"/>
              <a:buChar char="•"/>
            </a:pPr>
            <a:r>
              <a:rPr lang="en-US" sz="1600" dirty="0"/>
              <a:t>Reveal geographical information</a:t>
            </a:r>
          </a:p>
          <a:p>
            <a:pPr marL="742950" lvl="1" indent="-285750">
              <a:buFont typeface="Arial" panose="020B0604020202020204" pitchFamily="34" charset="0"/>
              <a:buChar char="•"/>
            </a:pPr>
            <a:r>
              <a:rPr lang="en-US" sz="1600" dirty="0"/>
              <a:t>Computational efficient</a:t>
            </a:r>
          </a:p>
        </p:txBody>
      </p:sp>
      <p:pic>
        <p:nvPicPr>
          <p:cNvPr id="5122" name="Picture 2" descr="Figure 1. ">
            <a:extLst>
              <a:ext uri="{FF2B5EF4-FFF2-40B4-BE49-F238E27FC236}">
                <a16:creationId xmlns:a16="http://schemas.microsoft.com/office/drawing/2014/main" id="{CEF4B12E-0400-423B-99F2-70B5C5EB3DE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39518"/>
          <a:stretch/>
        </p:blipFill>
        <p:spPr bwMode="auto">
          <a:xfrm>
            <a:off x="787668" y="3459210"/>
            <a:ext cx="3879312" cy="292608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632246E-3683-CB6B-CD94-D3A848CDCE29}"/>
              </a:ext>
            </a:extLst>
          </p:cNvPr>
          <p:cNvSpPr txBox="1"/>
          <p:nvPr/>
        </p:nvSpPr>
        <p:spPr>
          <a:xfrm>
            <a:off x="861525" y="6305313"/>
            <a:ext cx="3731599" cy="523220"/>
          </a:xfrm>
          <a:prstGeom prst="rect">
            <a:avLst/>
          </a:prstGeom>
          <a:noFill/>
        </p:spPr>
        <p:txBody>
          <a:bodyPr wrap="none" rtlCol="0">
            <a:spAutoFit/>
          </a:bodyPr>
          <a:lstStyle/>
          <a:p>
            <a:pPr algn="ctr"/>
            <a:r>
              <a:rPr lang="en-US" sz="1400" dirty="0"/>
              <a:t>Fig 3. Ancestry composition of Central American</a:t>
            </a:r>
          </a:p>
          <a:p>
            <a:pPr algn="ctr"/>
            <a:r>
              <a:rPr lang="en-US" sz="1400" dirty="0"/>
              <a:t>(</a:t>
            </a:r>
            <a:r>
              <a:rPr lang="en-US" sz="1400" dirty="0" err="1"/>
              <a:t>cr</a:t>
            </a:r>
            <a:r>
              <a:rPr lang="en-US" sz="1400" dirty="0"/>
              <a:t>: Gopalan et al. </a:t>
            </a:r>
            <a:r>
              <a:rPr lang="en-US" sz="1400" i="1" dirty="0"/>
              <a:t>Royal Society</a:t>
            </a:r>
            <a:r>
              <a:rPr lang="en-US" sz="1400" dirty="0"/>
              <a:t>)</a:t>
            </a:r>
          </a:p>
        </p:txBody>
      </p:sp>
      <p:pic>
        <p:nvPicPr>
          <p:cNvPr id="5124" name="Picture 4" descr="Fig. 2">
            <a:extLst>
              <a:ext uri="{FF2B5EF4-FFF2-40B4-BE49-F238E27FC236}">
                <a16:creationId xmlns:a16="http://schemas.microsoft.com/office/drawing/2014/main" id="{CCB62154-B99D-8AC4-FDCD-606AA063F9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25561" y="3306944"/>
            <a:ext cx="3072257" cy="310896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AF7FC12-25F1-E5B3-C1F0-3088B077BA14}"/>
              </a:ext>
            </a:extLst>
          </p:cNvPr>
          <p:cNvSpPr txBox="1"/>
          <p:nvPr/>
        </p:nvSpPr>
        <p:spPr>
          <a:xfrm>
            <a:off x="7618025" y="6334820"/>
            <a:ext cx="2887329" cy="523220"/>
          </a:xfrm>
          <a:prstGeom prst="rect">
            <a:avLst/>
          </a:prstGeom>
          <a:noFill/>
        </p:spPr>
        <p:txBody>
          <a:bodyPr wrap="none" rtlCol="0">
            <a:spAutoFit/>
          </a:bodyPr>
          <a:lstStyle/>
          <a:p>
            <a:pPr algn="ctr"/>
            <a:r>
              <a:rPr lang="en-US" sz="1400" dirty="0"/>
              <a:t>Fig 4. Distribution of continental PCs</a:t>
            </a:r>
          </a:p>
          <a:p>
            <a:pPr algn="ctr"/>
            <a:r>
              <a:rPr lang="en-US" sz="1400" dirty="0"/>
              <a:t>(</a:t>
            </a:r>
            <a:r>
              <a:rPr lang="en-US" sz="1400" dirty="0" err="1"/>
              <a:t>cr</a:t>
            </a:r>
            <a:r>
              <a:rPr lang="en-US" sz="1400" dirty="0"/>
              <a:t>: Constantinescu et al. </a:t>
            </a:r>
            <a:r>
              <a:rPr lang="en-US" sz="1400" i="1" dirty="0"/>
              <a:t>Hum Genet</a:t>
            </a:r>
            <a:r>
              <a:rPr lang="en-US" sz="1400" dirty="0"/>
              <a:t>)</a:t>
            </a:r>
          </a:p>
        </p:txBody>
      </p:sp>
    </p:spTree>
    <p:extLst>
      <p:ext uri="{BB962C8B-B14F-4D97-AF65-F5344CB8AC3E}">
        <p14:creationId xmlns:p14="http://schemas.microsoft.com/office/powerpoint/2010/main" val="571872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3458139-3923-0B6B-9B9B-B06E5AD43688}"/>
              </a:ext>
            </a:extLst>
          </p:cNvPr>
          <p:cNvSpPr txBox="1"/>
          <p:nvPr/>
        </p:nvSpPr>
        <p:spPr>
          <a:xfrm>
            <a:off x="481263" y="264694"/>
            <a:ext cx="4217821" cy="584775"/>
          </a:xfrm>
          <a:prstGeom prst="rect">
            <a:avLst/>
          </a:prstGeom>
          <a:noFill/>
        </p:spPr>
        <p:txBody>
          <a:bodyPr wrap="none" rtlCol="0">
            <a:spAutoFit/>
          </a:bodyPr>
          <a:lstStyle/>
          <a:p>
            <a:r>
              <a:rPr lang="en-US" sz="3200" b="1" dirty="0"/>
              <a:t>Significance and target</a:t>
            </a:r>
          </a:p>
        </p:txBody>
      </p:sp>
      <p:cxnSp>
        <p:nvCxnSpPr>
          <p:cNvPr id="20" name="Straight Connector 19">
            <a:extLst>
              <a:ext uri="{FF2B5EF4-FFF2-40B4-BE49-F238E27FC236}">
                <a16:creationId xmlns:a16="http://schemas.microsoft.com/office/drawing/2014/main" id="{624E8EE7-CCD4-CDAA-C105-99AC1F396C77}"/>
              </a:ext>
            </a:extLst>
          </p:cNvPr>
          <p:cNvCxnSpPr>
            <a:cxnSpLocks/>
          </p:cNvCxnSpPr>
          <p:nvPr/>
        </p:nvCxnSpPr>
        <p:spPr>
          <a:xfrm>
            <a:off x="447174" y="849469"/>
            <a:ext cx="11297653" cy="0"/>
          </a:xfrm>
          <a:prstGeom prst="line">
            <a:avLst/>
          </a:prstGeom>
          <a:ln w="952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C652F0A-CCC5-BD0C-4DE2-F2002A831F8E}"/>
              </a:ext>
            </a:extLst>
          </p:cNvPr>
          <p:cNvSpPr txBox="1"/>
          <p:nvPr/>
        </p:nvSpPr>
        <p:spPr>
          <a:xfrm>
            <a:off x="444453" y="998620"/>
            <a:ext cx="11297652" cy="3416320"/>
          </a:xfrm>
          <a:prstGeom prst="rect">
            <a:avLst/>
          </a:prstGeom>
          <a:noFill/>
        </p:spPr>
        <p:txBody>
          <a:bodyPr wrap="square" rtlCol="0">
            <a:spAutoFit/>
          </a:bodyPr>
          <a:lstStyle/>
          <a:p>
            <a:r>
              <a:rPr lang="en-US" b="1" dirty="0"/>
              <a:t>Public health significance</a:t>
            </a:r>
            <a:endParaRPr lang="en-US" dirty="0"/>
          </a:p>
          <a:p>
            <a:pPr marL="285750" indent="-285750">
              <a:buFont typeface="Arial" panose="020B0604020202020204" pitchFamily="34" charset="0"/>
              <a:buChar char="•"/>
            </a:pPr>
            <a:r>
              <a:rPr lang="en-US" dirty="0"/>
              <a:t>Control false positive rates and produce novel genetic findings</a:t>
            </a:r>
          </a:p>
          <a:p>
            <a:pPr marL="285750" indent="-285750">
              <a:buFont typeface="Arial" panose="020B0604020202020204" pitchFamily="34" charset="0"/>
              <a:buChar char="•"/>
            </a:pPr>
            <a:r>
              <a:rPr lang="en-US" dirty="0"/>
              <a:t>Facilitate development of precision medicine and reducing health disparity</a:t>
            </a:r>
          </a:p>
          <a:p>
            <a:pPr marL="742950" lvl="1" indent="-285750">
              <a:buFont typeface="Arial" panose="020B0604020202020204" pitchFamily="34" charset="0"/>
              <a:buChar char="•"/>
            </a:pPr>
            <a:r>
              <a:rPr lang="en-US" dirty="0"/>
              <a:t>NHGRI-EBI GWAS Catalog (01/2022): </a:t>
            </a:r>
          </a:p>
          <a:p>
            <a:pPr marL="1200150" lvl="2" indent="-285750">
              <a:buFont typeface="Arial" panose="020B0604020202020204" pitchFamily="34" charset="0"/>
              <a:buChar char="•"/>
            </a:pPr>
            <a:r>
              <a:rPr lang="en-US" dirty="0"/>
              <a:t>European ancestry (95.82%), Asian ancestry (3.05%), African, other/mixed ancestry(&lt;1%)</a:t>
            </a:r>
          </a:p>
          <a:p>
            <a:pPr marL="285750" indent="-285750">
              <a:buFont typeface="Arial" panose="020B0604020202020204" pitchFamily="34" charset="0"/>
              <a:buChar char="•"/>
            </a:pPr>
            <a:r>
              <a:rPr lang="en-US" dirty="0"/>
              <a:t>Assist in understanding population migration, Anthropology, etc.</a:t>
            </a:r>
          </a:p>
          <a:p>
            <a:pPr marL="285750" indent="-285750">
              <a:buFont typeface="Arial" panose="020B0604020202020204" pitchFamily="34" charset="0"/>
              <a:buChar char="•"/>
            </a:pPr>
            <a:r>
              <a:rPr lang="en-US" dirty="0"/>
              <a:t>Avoid stigmatization by associating population structure with phenotypes</a:t>
            </a:r>
          </a:p>
          <a:p>
            <a:endParaRPr lang="en-US" dirty="0"/>
          </a:p>
          <a:p>
            <a:r>
              <a:rPr lang="en-US" b="1" dirty="0"/>
              <a:t>Specific aims</a:t>
            </a:r>
          </a:p>
          <a:p>
            <a:r>
              <a:rPr lang="en-US" b="1" dirty="0">
                <a:solidFill>
                  <a:srgbClr val="C00000"/>
                </a:solidFill>
              </a:rPr>
              <a:t>Aim 1: Development and evaluation of continuous measure that delineates local population structure landscape</a:t>
            </a:r>
          </a:p>
          <a:p>
            <a:r>
              <a:rPr lang="en-US" b="1" dirty="0">
                <a:solidFill>
                  <a:schemeClr val="accent6">
                    <a:lumMod val="75000"/>
                  </a:schemeClr>
                </a:solidFill>
              </a:rPr>
              <a:t>Aim 2: Development and evaluation of computational-efficient local-ancestry-aware GWAS models</a:t>
            </a:r>
          </a:p>
          <a:p>
            <a:r>
              <a:rPr lang="en-US" b="1" dirty="0">
                <a:solidFill>
                  <a:schemeClr val="accent5">
                    <a:lumMod val="75000"/>
                  </a:schemeClr>
                </a:solidFill>
              </a:rPr>
              <a:t>Aim 3: Application on Hispanic Community Health Study / Study of Latinos (SOL) cohort</a:t>
            </a:r>
            <a:endParaRPr lang="en-US" dirty="0">
              <a:solidFill>
                <a:schemeClr val="accent5">
                  <a:lumMod val="75000"/>
                </a:schemeClr>
              </a:solidFill>
            </a:endParaRPr>
          </a:p>
        </p:txBody>
      </p:sp>
      <p:sp>
        <p:nvSpPr>
          <p:cNvPr id="23" name="Slide Number Placeholder 22">
            <a:extLst>
              <a:ext uri="{FF2B5EF4-FFF2-40B4-BE49-F238E27FC236}">
                <a16:creationId xmlns:a16="http://schemas.microsoft.com/office/drawing/2014/main" id="{534C5229-C312-A643-9720-B612A520BF20}"/>
              </a:ext>
            </a:extLst>
          </p:cNvPr>
          <p:cNvSpPr>
            <a:spLocks noGrp="1"/>
          </p:cNvSpPr>
          <p:nvPr>
            <p:ph type="sldNum" sz="quarter" idx="12"/>
          </p:nvPr>
        </p:nvSpPr>
        <p:spPr/>
        <p:txBody>
          <a:bodyPr/>
          <a:lstStyle/>
          <a:p>
            <a:fld id="{6C2A8267-FE4D-664B-B243-EB3CC96C58DA}" type="slidenum">
              <a:rPr lang="en-US" smtClean="0"/>
              <a:t>8</a:t>
            </a:fld>
            <a:endParaRPr lang="en-US"/>
          </a:p>
        </p:txBody>
      </p:sp>
    </p:spTree>
    <p:extLst>
      <p:ext uri="{BB962C8B-B14F-4D97-AF65-F5344CB8AC3E}">
        <p14:creationId xmlns:p14="http://schemas.microsoft.com/office/powerpoint/2010/main" val="35440954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52430</TotalTime>
  <Words>7016</Words>
  <Application>Microsoft Macintosh PowerPoint</Application>
  <PresentationFormat>Widescreen</PresentationFormat>
  <Paragraphs>1512</Paragraphs>
  <Slides>48</Slides>
  <Notes>46</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DengXian</vt:lpstr>
      <vt:lpstr>Times</vt:lpstr>
      <vt:lpstr>Arial</vt:lpstr>
      <vt:lpstr>Calibri</vt:lpstr>
      <vt:lpstr>Cambria Math</vt:lpstr>
      <vt:lpstr>Times New Roman</vt:lpstr>
      <vt:lpstr>Wingdings</vt:lpstr>
      <vt:lpstr>Office Theme</vt:lpstr>
      <vt:lpstr>A continuous local ancestry measure and efficient local-ancestry-aware association tests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Temporary research plan of efficient GWAS adjusted with local ancestry principle components </dc:title>
  <dc:creator>Hanxiao Sun</dc:creator>
  <cp:lastModifiedBy>Hanxiao Sun</cp:lastModifiedBy>
  <cp:revision>153</cp:revision>
  <dcterms:created xsi:type="dcterms:W3CDTF">2022-06-20T23:44:32Z</dcterms:created>
  <dcterms:modified xsi:type="dcterms:W3CDTF">2024-04-15T02:48:57Z</dcterms:modified>
</cp:coreProperties>
</file>